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0" r:id="rId8"/>
    <p:sldId id="261" r:id="rId9"/>
    <p:sldId id="262" r:id="rId10"/>
    <p:sldId id="264" r:id="rId11"/>
    <p:sldId id="267" r:id="rId12"/>
    <p:sldId id="268" r:id="rId13"/>
    <p:sldId id="269" r:id="rId14"/>
    <p:sldId id="270" r:id="rId15"/>
    <p:sldId id="271" r:id="rId16"/>
    <p:sldId id="272" r:id="rId17"/>
    <p:sldId id="275" r:id="rId18"/>
    <p:sldId id="276" r:id="rId19"/>
    <p:sldId id="277" r:id="rId20"/>
    <p:sldId id="278" r:id="rId21"/>
    <p:sldId id="279"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2" d="100"/>
          <a:sy n="52" d="100"/>
        </p:scale>
        <p:origin x="-102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918A7B3-9D0D-426E-9481-CF81553BFE1C}" type="datetimeFigureOut">
              <a:rPr lang="es-MX" smtClean="0"/>
              <a:pPr/>
              <a:t>29/01/2014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E432F0A-3C3C-47B0-BFCA-811C182DE63E}"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8A7B3-9D0D-426E-9481-CF81553BFE1C}" type="datetimeFigureOut">
              <a:rPr lang="es-MX" smtClean="0"/>
              <a:pPr/>
              <a:t>29/01/2014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2F0A-3C3C-47B0-BFCA-811C182DE63E}"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APDxQPDxQUDw8PDw8PDw8PDw8PDw8PFBAVFBQQFBQXHCYeFxkkGRQUHy8gIycpLCwsFR4xNTAqNSYrLCkBCQoKDgwOGg8PGikYFBwsLCkpKSkpKSkpKSkpKS0sKSkpKSkpLCkpKSksNikpLCkpKSksKSwpKSkpKSkpKSkpKf/AABEIAMIBAwMBIgACEQEDEQH/xAAaAAEAAwEBAQAAAAAAAAAAAAAAAQQFAwIG/8QAKxABAAEDAwIFBAMBAQAAAAAAAAQBAhQDERITIUFhscHwMYHR8VGR4XFC/8QAGgEBAAMBAQEAAAAAAAAAAAAAAAEEBQMCBv/EABwRAQACAwEBAQAAAAAAAAAAAAABEwIDERJBIf/aAAwDAQACEQMRAD8A96dizpaBoabSjx2zlk+Sww6q2RXukRraUVYthuM5rUaWHSGYTew/IwkWJoYOIYTewjCLChhYiMNvYRheRYUMHDMNvYXkYXkWFDBwzDb2F5GEWFDBpEMNvYRWGWFDBxDDb2EYXkWFDBwzDb2EYXkWFDBpDMJvYRhFhQwaQzD8W9hFYRYUMHEMNvYRhFhQwcMrDb2EjC8iwoYOG83RH0FYblqRE+ydL56+Mraml4t/WjM2RpOmOSvnr4y+PzsO11nzYdOq/F2LZ9GzE0mVEo3IdFfOV/TC/oaC3bHRHtXbLFWZaeGEcVqRzHXOBweeunhTxjHXOBwOnhTxzHXOBwOnhTxzHXOBwOnhTxzHXOBwOnhTxzHXOBwOnhTxzHXOBwOnhTxzHXOBwOnhTxzHXOBwOnhTxzHXOBwOnhTxzHXOBwOnhTxzHXOBwOnhSrHcNXQadbFfVtTEvOWDElaLFl6b6KVaw5lFjXLP3Yse6nce7vqLH6z1mJ+G9CYMNvQnHNc0NmOu2KUZdsVJa2D3ROxQeXQ2NhII2QkA2NgA2KUSgDY2EgjYADY2CoGxSiUAjZOyQEbGwAbGwA83OGq71V9VMPOTMl0YU1uy2FNWdbO3Mi/6ibvr/lBYZyxEb0JgxG9Ccs1rQ2Yy7YpR12xUlrYOlAol5dEGyQBCQAAECQECQBCQAAEAkECQBCQAEA83OGs73OGsmHnJly2FNbsxgzfFZ1s7cyrq9wvr3FnrOWYbdhMGG3oTjsWtDZjLtilHXbFSWtg6UCg8ugCQQUSAhKEghIAgEggokAEACQBAJBFCiUAkQA83OGs73OGsmHnJly2FNbsthTVnWztzJu+oXfX/AAWWcsQ/BvQqMKI3ITjmtaG1GXbFKMu2KktbB0oFB5dAKACUAAJBAAAUAEoAASCBKAAoAJRUABIPFzhqu9zhqph5yZctgzW9KYU1Z1s7cyb69wvt7/r8iyzliJ+G9CYMNvQnHNa0NmOu2KUZdsVJa2DpQKDy6AJAQAJQAJQlAAJAQAJQAAlAAJAQAJQAPNzhqu9yvqph5yZkthTG7LowptFnWztzIup3E3U7+H3FhnLENvQmDDb0Jy2LWhsxl2xSjrtipLWwdKBRLy6IEgCEgAIAEgIEgCEgAIANyiQRQSAISAAgHm5X1li5w1kw85MuWwptG7MYM3xWdbO3Mq76hf8AUWes5Zht2EwYjehOWa1obMZdsUoy7Ypy1sHSgUS8uiASCEgAISCEgCASCCiQAQAJAEAkEUEgAgB5ucNZ3ucNZMPOTLlsKa3ZbCmrOtnbmTdTv+xF9e4ss5Zh+DehMKI3YVXHYtaGzGXbFKMu2KktbB0oFB5dAABKAAAAAAABKKgAAAlAAACUVAAAebnDVd7nDWTDzky5bBmt6WwpqzrZ25lXXd/2Iut7iyzliHX2bsOr5+Je2od7lnCzplvR7l2y5l6GquWaypMNTDJc5HJW6x1nnjr6WeRyVusdY4elnkclbrHWOHpZ5HJW651zh6WeRyVusdY4elnkclbrHWOHpZ5HJW6x1jh6WeRyVuudc4elnkclbrHWOHpZ5HJW6x1jh6WeRyVusdY4elnkjkr9c6xw9LFblfWuRXWcNXWTEPGWSpLqwplWtJ1GLLuWdcM/dLNup3EXV7/sWes/pH1GrG12Dp6i5pSEZYvWvPj6PRlLNst87ZLdaTHCda5jub+YnMYOanNRW9Xt3MMtg5pmlZc3swy2Dmmb5lZc3swy2DmmYVlzezDMYOaZpWXt7MMxg5pmlZc3swy2Dmmb5lZc3swy2DmmaVlzezDMYOaUmFZe3swy2DmmYVlzdzE5jBzTN8ysub2WZbBzTNKy5u1mOOpLY9ZrxdLTGtE7l6RJZcnU3RqyVLW1XXHHirns6it9Pm35Fe6/uOnFbqLfn9uttfUEyiHe2vr7VdPx7g8OkI3901r6fgCEvO/dNa/PsCEm/b5/BWoJCtfb1evH7V9QQI3+fYqCYQ81r8/tNaghJSvYrX0BPwTv6J/j5/5BAj/Pc8ATCHmtfn9JBCSlfYpX0BPwKV9K+if4/wC09QQFa+nujwBMIlw1KuOp+QeoeJca1Aen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28" name="AutoShape 4" descr="data:image/jpeg;base64,/9j/4AAQSkZJRgABAQAAAQABAAD/2wCEAAkGBhAPDxQPDxQUDw8PDw8PDw8PDw8PDw8PFBAVFBQQFBQXHCYeFxkkGRQUHy8gIycpLCwsFR4xNTAqNSYrLCkBCQoKDgwOGg8PGikYFBwsLCkpKSkpKSkpKSkpKS0sKSkpKSkpLCkpKSksNikpLCkpKSksKSwpKSkpKSkpKSkpKf/AABEIAMIBAwMBIgACEQEDEQH/xAAaAAEAAwEBAQAAAAAAAAAAAAAAAQQFAwIG/8QAKxABAAEDAwIFBAMBAQAAAAAAAAQBAhQDERITIUFhscHwMYHR8VGR4XFC/8QAGgEBAAMBAQEAAAAAAAAAAAAAAAEEBQMCBv/EABwRAQACAwEBAQAAAAAAAAAAAAABEwIDERJBIf/aAAwDAQACEQMRAD8A96dizpaBoabSjx2zlk+Sww6q2RXukRraUVYthuM5rUaWHSGYTew/IwkWJoYOIYTewjCLChhYiMNvYRheRYUMHDMNvYXkYXkWFDBwzDb2F5GEWFDBpEMNvYRWGWFDBxDDb2EYXkWFDBwzDb2EYXkWFDBpDMJvYRhFhQwaQzD8W9hFYRYUMHEMNvYRhFhQwcMrDb2EjC8iwoYOG83RH0FYblqRE+ydL56+Mraml4t/WjM2RpOmOSvnr4y+PzsO11nzYdOq/F2LZ9GzE0mVEo3IdFfOV/TC/oaC3bHRHtXbLFWZaeGEcVqRzHXOBweeunhTxjHXOBwOnhTxzHXOBwOnhTxzHXOBwOnhTxzHXOBwOnhTxzHXOBwOnhTxzHXOBwOnhTxzHXOBwOnhTxzHXOBwOnhTxzHXOBwOnhTxzHXOBwOnhTxzHXOBwOnhSrHcNXQadbFfVtTEvOWDElaLFl6b6KVaw5lFjXLP3Yse6nce7vqLH6z1mJ+G9CYMNvQnHNc0NmOu2KUZdsVJa2D3ROxQeXQ2NhII2QkA2NgA2KUSgDY2EgjYADY2CoGxSiUAjZOyQEbGwAbGwA83OGq71V9VMPOTMl0YU1uy2FNWdbO3Mi/6ibvr/lBYZyxEb0JgxG9Ccs1rQ2Yy7YpR12xUlrYOlAol5dEGyQBCQAAECQECQBCQAAEAkECQBCQAEA83OGs73OGsmHnJly2FNbsxgzfFZ1s7cyrq9wvr3FnrOWYbdhMGG3oTjsWtDZjLtilHXbFSWtg6UCg8ugCQQUSAhKEghIAgEggokAEACQBAJBFCiUAkQA83OGs73OGsmHnJly2FNbsthTVnWztzJu+oXfX/AAWWcsQ/BvQqMKI3ITjmtaG1GXbFKMu2KktbB0oFB5dAKACUAAJBAAAUAEoAASCBKAAoAJRUABIPFzhqu9zhqph5yZctgzW9KYU1Z1s7cyb69wvt7/r8iyzliJ+G9CYMNvQnHNa0NmOu2KUZdsVJa2DpQKDy6AJAQAJQAJQlAAJAQAJQAAlAAJAQAJQAPNzhqu9yvqph5yZkthTG7LowptFnWztzIup3E3U7+H3FhnLENvQmDDb0Jy2LWhsxl2xSjrtipLWwdKBRLy6IEgCEgAIAEgIEgCEgAIANyiQRQSAISAAgHm5X1li5w1kw85MuWwptG7MYM3xWdbO3Mq76hf8AUWes5Zht2EwYjehOWa1obMZdsUoy7Ypy1sHSgUS8uiASCEgAISCEgCASCCiQAQAJAEAkEUEgAgB5ucNZ3ucNZMPOTLlsKa3ZbCmrOtnbmTdTv+xF9e4ss5Zh+DehMKI3YVXHYtaGzGXbFKMu2KktbB0oFB5dAABKAAAAAAABKKgAAAlAAACUVAAAebnDVd7nDWTDzky5bBmt6WwpqzrZ25lXXd/2Iut7iyzliHX2bsOr5+Je2od7lnCzplvR7l2y5l6GquWaypMNTDJc5HJW6x1nnjr6WeRyVusdY4elnkclbrHWOHpZ5HJW651zh6WeRyVusdY4elnkclbrHWOHpZ5HJW6x1jh6WeRyVuudc4elnkclbrHWOHpZ5HJW6x1jh6WeRyVusdY4elnkjkr9c6xw9LFblfWuRXWcNXWTEPGWSpLqwplWtJ1GLLuWdcM/dLNup3EXV7/sWes/pH1GrG12Dp6i5pSEZYvWvPj6PRlLNst87ZLdaTHCda5jub+YnMYOanNRW9Xt3MMtg5pmlZc3swy2Dmmb5lZc3swy2DmmYVlzezDMYOaZpWXt7MMxg5pmlZc3swy2Dmmb5lZc3swy2DmmaVlzezDMYOaUmFZe3swy2DmmYVlzdzE5jBzTN8ysub2WZbBzTNKy5u1mOOpLY9ZrxdLTGtE7l6RJZcnU3RqyVLW1XXHHirns6it9Pm35Fe6/uOnFbqLfn9uttfUEyiHe2vr7VdPx7g8OkI3901r6fgCEvO/dNa/PsCEm/b5/BWoJCtfb1evH7V9QQI3+fYqCYQ81r8/tNaghJSvYrX0BPwTv6J/j5/5BAj/Pc8ATCHmtfn9JBCSlfYpX0BPwKV9K+if4/wC09QQFa+nujwBMIlw1KuOp+QeoeJca1AenN//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xQPEBQUDxQQDw8PFA8UDxQPFBQPDw8UFBQWFhQUFBQYHCggGBolHBQUITEhJSkrLi4uFx8zODMsNygtLisBCgoKDg0NFA8PFSwcFBksLCwsLCwrNywsKywsNyw3LCwsNywsKywsLDcrKyssKzc3LC4sKyssKysrKywrKysrN//AABEIAMIBAwMBIgACEQEDEQH/xAAaAAEBAQEBAQEAAAAAAAAAAAAABQQBAwIG/8QAKhABAAEDAwMDBAIDAAAAAAAAAAQBAhQDEhMRIWExQfCBkbHB0eFRcfH/xAAaAQEBAAMBAQAAAAAAAAAAAAAAAQIEBQMG/8QAHREBAAIDAQEBAQAAAAAAAAAAAAERAgMSEzEUIf/aAAwDAQACEQMRAD8A16dGjS0jQsUNDReb5PDC2ayP2emKp6cdotirTZjQi4pSKuYzmKUy8ESkboUjLmKYvj+SjwRMdzGXMUxfBS+CHjFYy5imKUngh0ilIq5i+HMXwUeCJSN0KRlykUrG8FHgiY7mMuYvhzF8FH50TGKxlzFKRSjwQ8UxVzFMXwUeCHSL0KRvdcpFKxfBR4IlIzmMuYvhzF8FL+dExv0VjLmK5ilJ4IeK+boy9ivK+MUk6EG/Q6M2pprutoJ8jT+V70+yNfPVSZ0+VHtdY4NfltjW+ixF0kqItQ6LDf0Q3aGi1W6JHta7LVdPDCKZ6aJwNm02j04hj4TgbNptDiGPhOBs2m0OIY+E4GzabQ4hj4ThbNptDiGPhOBs2m0OIY+E4Gza5tDiGTgOBs2m0OIY+E4WzabQ4hj4TgbNptDiGPhOBs2m0OIY+E4GzabQ4hirovHV0VKtrPq2jHLCEWTpJEqxflWo0tJc/dikX07+/wBh93Up1EaFNEX+FyIhxFyGsNzQr6DZYyaDXarq4fHoAr1AAAAAAAAOgAAAAAAAAAAAAAOXM+rRoqz6owyTZVESYtykSYxlzt6TfTv6UH1d6/0I5z3iLkNDiLkNYbehYjtdrHHbLVdXD49AFeoAAAAAgAKAAAAACAAoAAAAAIPm54arRcz6owyTZSJM91uWiTElzt6VdXuF9O7iOc1RKrcJDiLkNYbehXjttrFoNtiurh8fYCvUAAAAAAAAAAAAAAAAAAAAABy5n1Wi5n1UYZJspEmLcpEm1Jc7el3V7+g5f6uMbc5piey5Dp6IcVch1WG3oV9BssY47ZYrq4fHpQBXqAAAAAIACgAAAAAgAKAAAAAAOXM+q0XM+qMMk2WhzFyUiS6sZc7el317jl9vcRzmiJ/C5DQ4i5DosNvQsaDXYyR2yxXVw+PsBXqAAAAAAAAAAAAAAAAAAAAAA5cz6rRcz6owyTZSJLW5VESYxlzt6TfTv6D6u9fZxLc5oiLkRDiUXIaw29CvoNlrHHbLVdXD49AFeoAAAAAgAKAAAAACAAoAAAAAIOXM+q0XM+qMMk2UiTKLctEme6S529KurTqOX0719RHOaolfnRbhocRbhrDb0LEdttYtBssV1cPj0AV6gAAAAAAAAAAAAAAAAAAAAAOXM+q0XM+qjDJNlIkxblIk0lzt6Xd06/8ARy+vdxjbnNMT2XIdESKtw6rDb0K+g2WMcdssV1cPj0AV6gAAAACAAoAAAAAIACgAAAAAg5Vn1Wi5n1VYZJspDmLkpEmMZc7el3V7/wDRy+zuI5zREr+lqHVCi3LMS5YbWiVyPVrsqm6Go126qunhl/GvqbmflOUenTR1NzPyHKL1DRuNzPynKJ00bjcz8pyh00bjcz8pyh00bjcz8hyi9Q0bjcz8pyh00bjcz8pyidNG43M/KcodNG43M/IcodQ0bjcz8pyi9NG43M/KconT3rV4atXK6rw1NUY5ZMspEl1VZN6PKuSXP3ym3+vuF1XGLQt2Pep6Gsiad7Vpa6rrzp+h0ZHRptkvz9sl60krbcx3ruSZSHleXcryWy/Qt5RkoeV5MryWe65lGUh5Rl+Sz3XMoyUPL8mUWfoXMoykPKdpK8ln6FvKMlDyikryWe65lGUh5Xky/JZ7rmSZKHl+TKLP0LmUZSHl+XaSiz9C3kmSiZXlzK8lnuuZJlIeUZfks91zJMlDpLMos/Qt1kvK+Sk1lPi6SWk723X10uRqdTVkdWPV1EtrbNlvmt3zt/I8Lru4jVss+fej16gEPaz9/wAvugD0g/t9XelP9UBVefV2tfn0AHevb5/gvqAOUr2r9Py+vf6V/IA5/f6fXtT6/twB8Vr8+7tagDtK9vpUrX8U/QA5bX8VfVK+n1/AA5R32oAPitfn2d6gDtlf0Ur6AD5pX8Vff+P90/NQBzr+P27T0+oCSzX17PK/0+7ojCXj1A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2" name="AutoShape 8" descr="data:image/jpeg;base64,/9j/4AAQSkZJRgABAQAAAQABAAD/2wCEAAkGBg8PEBAPDw8PDwwPDw8PDw8PEA8MDw8PFBAVFBQQFBQXHCYeFxkjGRQUHy8gIycpLCwsFR4xNTAqNSYrLCkBCQoKDgwOFA8PFCkcFBwsKSkpKSkpKSkpLCkpKS8sKSkpLCkqKSkpKSkpLikpKSkpKiwsKSkpKSkpLCwpKSksLP/AABEIAMIBAwMBIgACEQEDEQH/xAAaAAEAAwEBAQAAAAAAAAAAAAAABAUGAQMC/8QALRABAAAEBQMDAwUBAQAAAAAAAAEEFGECAxIVQQUhMRGx0RPB8FFxgZHh8UL/xAAaAQEBAQEBAQEAAAAAAAAAAAAABAIBAwUG/8QAGxEBAAIDAQEAAAAAAAAAAAAAAAMTAQISEUH/2gAMAwEAAhEDEQA/AKjLy/VMyZZyXyrLaWlrP0u2/j4euqJlydnpCRsusmSslYZCyfMr2xGztDYoLNJt9jb7OXO1s3CRKCzS7eUFi4qZqhsQkGl2+zlBYuKmboSMjZpNvs7t9i4rZqEhYobNLt9nNvsXFbNwkSgs0m3lBYuKmbobFA0u32coLFxUzdDYjI2aXb7ObfYuK2boLFBZpdvs5t9i4rZuEiUHPo0m3u0Fi4rZqEjYoLNLt9nNvsXFTN0JGRs0u32c2+xaVs1GQs+MUjZp49Ps8syRs7iVzMbLZkoh5uQ00xKKqayfR7a7+vLbTxTfTsJGLL/f+h7e5efKwk8vwv5LJUkjBo5DD4SS5Ux4WUtLpuCVJXB4T8GB87bZZrqiQlSlT9BoY6a5QKUpU/QaDs5QKWxSJ+g0HRygUhSwT9BoOjlApClT9BoOjlApSlT9BoOjlApbFIn6DQdHKBSFLBP0Gg6OUCkKVP0Gg6OUClKRP0Gg6OUClsUifoNB0coFIUqfoNB0cq7FK2eGdLLeOBGzsDWNnM6s5OZCgncry1U7h8s7P4VsWUsmFDjh3iPvHDvEW+pkyR+GkkGakGl6fwlle8a/leFhgV8rwsMt83Zbq9B0YbHHQBx0Bx0AHHQAABx0Bx0AcHQAABx0Bx0AfGKCNnQSsSNnNYZypp2DN9Q5aWdZvqHK6JLIo8fngdxx7x+IC5GlSEGl6fwzUhBpJDhNKojX8rwsMCvlVhlvm7LdXqOOsNgAAAAAAAAAAAAAAAAAAAAAPnEi56ViRs5rDOVPPM31Dlo57lm+ocroksilxx7uuY494i5IlSMWk6fwzchw0nT00z3jX8rwsMCvlVhgfN2W6vUBhsAAAAAAAAAAAAAAAAAAAAAB84kXPSsSNntYcypp3lnOoctHO8s51CPldEkkUmLzEcx+RckS5Dhpen8M1IcNJ0/hNK941/K8LDLV8qsMt83Zbq9HQYbAAAAAAAAAAAAAAAAAAAAAAfOJFz0rEjZ7WGcqaeZuf5aWd5ZvqC6JLIpMyPeIY4d/+fIuSJUj8NJ0/hmpBpen8JpXvGv5VYYFfK8LDLfN2W6vUBhsAAAAAAAAAAAAAAAAAAAAAB84kbPScSNnNYZyp55m5/lpJ1m+oQ8roksikxw7hjh3j4/nuLkaVINJ0+Hhm5BpJDhNKojX8rwsMCvlVhgfN2W6vUBhsAAAAAAAAAAAAAAAAAAAAAB84kXPSsSNnNYZyp51m+oQ8tJPcs11DldElkUuP09Qx+Yi5GlSPDSdP4ZuRaTp6aZRGv5ThYYFfKrDA+bst1eoDDYAAAAAAAAAAAAAAAAAAAAAD5xIuelYkbPaw5lTTvLOdQ5/Ro53lnOocroUkikxQ7x/0cxx7i5IlyHDS9P4ZqQ4aTp8fCaV7xr+V4WGWr5VYYHzdlur1AYbAAAAAAAAAAAAAAAAAAAAAAfOJFz0rEjZ7WGcqadZvqHLSTvLOdQXRJZFJjj3j/rrmOHcXJEmRi0nT4+GXksbRSOYnlw9o8tJK4lhgxKaWzodk7BMPnbarNcp+o1IlQ7UMct+pWo1ItRAqDk9StRqRPrlQcnqXqNSL9cqDk9StRqRagqDk9StRqRaiBUHJ6lajUi/XcqDk9S9RqRagqDk9StRqRfrlQcnqVqNSLUQKg5PUrUakSoKg5PUvUakWocqDk9So4kbPxPmMwj52e1jDmcoM7Hyzk/Fdzmaz89j8rYsJZMqnHDv/o+ceLv49xclJXMXUpM+Gbys1OyZpnfX13Xbxq8icul4J5lcE7dIhPpcxPfEjS113a9mtwubhdmlqxpK4rmb3C5uFyksaSuK5m6+5uFyksaSudrma3C5uFyksaSudr2a3C5uFyksaSuK5m9wubhcpLGkriuZuvubhcpLGkrna5mtwubgUljSVztezW4XNwuUljSV1yuZvcLm4XKSxpK4r2br7m4XKSxpK52uZqHULm4XKSxo4zzxzJ1Qxn3njnrtYiczIsZmbU03nermdN3QM/O8vfTTx47b+vnFjh6/nyI2LM7+R7+PH185fH7/AHe+GIO/TD3wx94fd7fAM5ac9fu7GPt8ADkYkY/n8A4EY9vz9HYx8gBGPaP8O/EQB8+vv9nYxB0fMY/n9u+oOBCPY9fZ0A9fYhHx+f8AkAc9fs76g6ORj+f0eoODsI/n8uQj4/Z0AhH2j7EI+P3h7gDkY+33fMY+4O4Mo+ZF45nyDrmUfFHuA2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4" name="AutoShape 10" descr="data:image/jpeg;base64,/9j/4AAQSkZJRgABAQAAAQABAAD/2wCEAAkGBg8PEBAPDw8PDwwPDw8PDw8PEA8MDw8PFBAVFBQQFBQXHCYeFxkjGRQUHy8gIycpLCwsFR4xNTAqNSYrLCkBCQoKDgwOFA8PFCkcFBwsKSkpKSkpKSkpLCkpKS8sKSkpLCkqKSkpKSkpLikpKSkpKiwsKSkpKSkpLCwpKSksLP/AABEIAMIBAwMBIgACEQEDEQH/xAAaAAEAAwEBAQAAAAAAAAAAAAAABAUGAQMC/8QALRABAAAEBQMDAwUBAQAAAAAAAAEEFGECAxIVQQUhMRGx0RPB8FFxgZHh8UL/xAAaAQEBAQEBAQEAAAAAAAAAAAAABAIBAwUG/8QAGxEBAAIDAQEAAAAAAAAAAAAAAAMTAQISEUH/2gAMAwEAAhEDEQA/AKjLy/VMyZZyXyrLaWlrP0u2/j4euqJlydnpCRsusmSslYZCyfMr2xGztDYoLNJt9jb7OXO1s3CRKCzS7eUFi4qZqhsQkGl2+zlBYuKmboSMjZpNvs7t9i4rZqEhYobNLt9nNvsXFbNwkSgs0m3lBYuKmbobFA0u32coLFxUzdDYjI2aXb7ObfYuK2boLFBZpdvs5t9i4rZuEiUHPo0m3u0Fi4rZqEjYoLNLt9nNvsXFTN0JGRs0u32c2+xaVs1GQs+MUjZp49Ps8syRs7iVzMbLZkoh5uQ00xKKqayfR7a7+vLbTxTfTsJGLL/f+h7e5efKwk8vwv5LJUkjBo5DD4SS5Ux4WUtLpuCVJXB4T8GB87bZZrqiQlSlT9BoY6a5QKUpU/QaDs5QKWxSJ+g0HRygUhSwT9BoOjlApClT9BoOjlApSlT9BoOjlApbFIn6DQdHKBSFLBP0Gg6OUCkKVP0Gg6OUClKRP0Gg6OUClsUifoNB0coFIUqfoNB0cq7FK2eGdLLeOBGzsDWNnM6s5OZCgncry1U7h8s7P4VsWUsmFDjh3iPvHDvEW+pkyR+GkkGakGl6fwlle8a/leFhgV8rwsMt83Zbq9B0YbHHQBx0Bx0AHHQAABx0Bx0AcHQAABx0Bx0AfGKCNnQSsSNnNYZypp2DN9Q5aWdZvqHK6JLIo8fngdxx7x+IC5GlSEGl6fwzUhBpJDhNKojX8rwsMCvlVhlvm7LdXqOOsNgAAAAAAAAAAAAAAAAAAAAAPnEi56ViRs5rDOVPPM31Dlo57lm+ocroksilxx7uuY494i5IlSMWk6fwzchw0nT00z3jX8rwsMCvlVhgfN2W6vUBhsAAAAAAAAAAAAAAAAAAAAAB84kXPSsSNntYcypp3lnOoctHO8s51CPldEkkUmLzEcx+RckS5Dhpen8M1IcNJ0/hNK941/K8LDLV8qsMt83Zbq9HQYbAAAAAAAAAAAAAAAAAAAAAAfOJFz0rEjZ7WGcqaeZuf5aWd5ZvqC6JLIpMyPeIY4d/+fIuSJUj8NJ0/hmpBpen8JpXvGv5VYYFfK8LDLfN2W6vUBhsAAAAAAAAAAAAAAAAAAAAAB84kbPScSNnNYZyp55m5/lpJ1m+oQ8roksikxw7hjh3j4/nuLkaVINJ0+Hhm5BpJDhNKojX8rwsMCvlVhgfN2W6vUBhsAAAAAAAAAAAAAAAAAAAAAB84kXPSsSNnNYZyp51m+oQ8tJPcs11DldElkUuP09Qx+Yi5GlSPDSdP4ZuRaTp6aZRGv5ThYYFfKrDA+bst1eoDDYAAAAAAAAAAAAAAAAAAAAAD5xIuelYkbPaw5lTTvLOdQ5/Ro53lnOocroUkikxQ7x/0cxx7i5IlyHDS9P4ZqQ4aTp8fCaV7xr+V4WGWr5VYYHzdlur1AYbAAAAAAAAAAAAAAAAAAAAAAfOJFz0rEjZ7WGcqadZvqHLSTvLOdQXRJZFJjj3j/rrmOHcXJEmRi0nT4+GXksbRSOYnlw9o8tJK4lhgxKaWzodk7BMPnbarNcp+o1IlQ7UMct+pWo1ItRAqDk9StRqRPrlQcnqXqNSL9cqDk9StRqRagqDk9StRqRaiBUHJ6lajUi/XcqDk9S9RqRagqDk9StRqRfrlQcnqVqNSLUQKg5PUrUakSoKg5PUvUakWocqDk9So4kbPxPmMwj52e1jDmcoM7Hyzk/Fdzmaz89j8rYsJZMqnHDv/o+ceLv49xclJXMXUpM+Gbys1OyZpnfX13Xbxq8icul4J5lcE7dIhPpcxPfEjS113a9mtwubhdmlqxpK4rmb3C5uFyksaSuK5m6+5uFyksaSudrma3C5uFyksaSudr2a3C5uFyksaSuK5m9wubhcpLGkriuZuvubhcpLGkrna5mtwubgUljSVztezW4XNwuUljSV1yuZvcLm4XKSxpK4r2br7m4XKSxpK52uZqHULm4XKSxo4zzxzJ1Qxn3njnrtYiczIsZmbU03nermdN3QM/O8vfTTx47b+vnFjh6/nyI2LM7+R7+PH185fH7/AHe+GIO/TD3wx94fd7fAM5ac9fu7GPt8ADkYkY/n8A4EY9vz9HYx8gBGPaP8O/EQB8+vv9nYxB0fMY/n9u+oOBCPY9fZ0A9fYhHx+f8AkAc9fs76g6ORj+f0eoODsI/n8uQj4/Z0AhH2j7EI+P3h7gDkY+33fMY+4O4Mo+ZF45nyDrmUfFHuA2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6" name="AutoShape 12" descr="data:image/jpeg;base64,/9j/4AAQSkZJRgABAQAAAQABAAD/2wCEAAkGBg8PEBAPDw8PDwwPDw8PDw8PEA8MDw8PFBAVFBQQFBQXHCYeFxkjGRQUHy8gIycpLCwsFR4xNTAqNSYrLCkBCQoKDgwOFA8PFCkcFBwsKSkpKSkpKSkpLCkpKS8sKSkpLCkqKSkpKSkpLikpKSkpKiwsKSkpKSkpLCwpKSksLP/AABEIAMIBAwMBIgACEQEDEQH/xAAaAAEAAwEBAQAAAAAAAAAAAAAABAUGAQMC/8QALRABAAAEBQMDAwUBAQAAAAAAAAEEFGECAxIVQQUhMRGx0RPB8FFxgZHh8UL/xAAaAQEBAQEBAQEAAAAAAAAAAAAABAIBAwUG/8QAGxEBAAIDAQEAAAAAAAAAAAAAAAMTAQISEUH/2gAMAwEAAhEDEQA/AKjLy/VMyZZyXyrLaWlrP0u2/j4euqJlydnpCRsusmSslYZCyfMr2xGztDYoLNJt9jb7OXO1s3CRKCzS7eUFi4qZqhsQkGl2+zlBYuKmboSMjZpNvs7t9i4rZqEhYobNLt9nNvsXFbNwkSgs0m3lBYuKmbobFA0u32coLFxUzdDYjI2aXb7ObfYuK2boLFBZpdvs5t9i4rZuEiUHPo0m3u0Fi4rZqEjYoLNLt9nNvsXFTN0JGRs0u32c2+xaVs1GQs+MUjZp49Ps8syRs7iVzMbLZkoh5uQ00xKKqayfR7a7+vLbTxTfTsJGLL/f+h7e5efKwk8vwv5LJUkjBo5DD4SS5Ux4WUtLpuCVJXB4T8GB87bZZrqiQlSlT9BoY6a5QKUpU/QaDs5QKWxSJ+g0HRygUhSwT9BoOjlApClT9BoOjlApSlT9BoOjlApbFIn6DQdHKBSFLBP0Gg6OUCkKVP0Gg6OUClKRP0Gg6OUClsUifoNB0coFIUqfoNB0cq7FK2eGdLLeOBGzsDWNnM6s5OZCgncry1U7h8s7P4VsWUsmFDjh3iPvHDvEW+pkyR+GkkGakGl6fwlle8a/leFhgV8rwsMt83Zbq9B0YbHHQBx0Bx0AHHQAABx0Bx0AcHQAABx0Bx0AfGKCNnQSsSNnNYZypp2DN9Q5aWdZvqHK6JLIo8fngdxx7x+IC5GlSEGl6fwzUhBpJDhNKojX8rwsMCvlVhlvm7LdXqOOsNgAAAAAAAAAAAAAAAAAAAAAPnEi56ViRs5rDOVPPM31Dlo57lm+ocroksilxx7uuY494i5IlSMWk6fwzchw0nT00z3jX8rwsMCvlVhgfN2W6vUBhsAAAAAAAAAAAAAAAAAAAAAB84kXPSsSNntYcypp3lnOoctHO8s51CPldEkkUmLzEcx+RckS5Dhpen8M1IcNJ0/hNK941/K8LDLV8qsMt83Zbq9HQYbAAAAAAAAAAAAAAAAAAAAAAfOJFz0rEjZ7WGcqaeZuf5aWd5ZvqC6JLIpMyPeIY4d/+fIuSJUj8NJ0/hmpBpen8JpXvGv5VYYFfK8LDLfN2W6vUBhsAAAAAAAAAAAAAAAAAAAAAB84kbPScSNnNYZyp55m5/lpJ1m+oQ8roksikxw7hjh3j4/nuLkaVINJ0+Hhm5BpJDhNKojX8rwsMCvlVhgfN2W6vUBhsAAAAAAAAAAAAAAAAAAAAAB84kXPSsSNnNYZyp51m+oQ8tJPcs11DldElkUuP09Qx+Yi5GlSPDSdP4ZuRaTp6aZRGv5ThYYFfKrDA+bst1eoDDYAAAAAAAAAAAAAAAAAAAAAD5xIuelYkbPaw5lTTvLOdQ5/Ro53lnOocroUkikxQ7x/0cxx7i5IlyHDS9P4ZqQ4aTp8fCaV7xr+V4WGWr5VYYHzdlur1AYbAAAAAAAAAAAAAAAAAAAAAAfOJFz0rEjZ7WGcqadZvqHLSTvLOdQXRJZFJjj3j/rrmOHcXJEmRi0nT4+GXksbRSOYnlw9o8tJK4lhgxKaWzodk7BMPnbarNcp+o1IlQ7UMct+pWo1ItRAqDk9StRqRPrlQcnqXqNSL9cqDk9StRqRagqDk9StRqRaiBUHJ6lajUi/XcqDk9S9RqRagqDk9StRqRfrlQcnqVqNSLUQKg5PUrUakSoKg5PUvUakWocqDk9So4kbPxPmMwj52e1jDmcoM7Hyzk/Fdzmaz89j8rYsJZMqnHDv/o+ceLv49xclJXMXUpM+Gbys1OyZpnfX13Xbxq8icul4J5lcE7dIhPpcxPfEjS113a9mtwubhdmlqxpK4rmb3C5uFyksaSuK5m6+5uFyksaSudrma3C5uFyksaSudr2a3C5uFyksaSuK5m9wubhcpLGkriuZuvubhcpLGkrna5mtwubgUljSVztezW4XNwuUljSV1yuZvcLm4XKSxpK4r2br7m4XKSxpK52uZqHULm4XKSxo4zzxzJ1Qxn3njnrtYiczIsZmbU03nermdN3QM/O8vfTTx47b+vnFjh6/nyI2LM7+R7+PH185fH7/AHe+GIO/TD3wx94fd7fAM5ac9fu7GPt8ADkYkY/n8A4EY9vz9HYx8gBGPaP8O/EQB8+vv9nYxB0fMY/n9u+oOBCPY9fZ0A9fYhHx+f8AkAc9fs76g6ORj+f0eoODsI/n8uQj4/Z0AhH2j7EI+P3h7gDkY+33fMY+4O4Mo+ZF45nyDrmUfFHuA2y//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8"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1" name="Picture 4" descr="http://3.bp.blogspot.com/_zm3SWTZqyv0/SwDIOts-v7I/AAAAAAAAAEQ/nRgVS0tJyGs/s320/neza.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5575" y="420380"/>
            <a:ext cx="1275326" cy="1280428"/>
          </a:xfrm>
          <a:prstGeom prst="rect">
            <a:avLst/>
          </a:prstGeom>
          <a:noFill/>
        </p:spPr>
      </p:pic>
      <p:sp>
        <p:nvSpPr>
          <p:cNvPr id="12" name="11 Rectángulo"/>
          <p:cNvSpPr/>
          <p:nvPr/>
        </p:nvSpPr>
        <p:spPr>
          <a:xfrm>
            <a:off x="971600" y="664959"/>
            <a:ext cx="7992888" cy="5932393"/>
          </a:xfrm>
          <a:prstGeom prst="rect">
            <a:avLst/>
          </a:prstGeom>
        </p:spPr>
        <p:txBody>
          <a:bodyPr wrap="square">
            <a:spAutoFit/>
          </a:bodyPr>
          <a:lstStyle/>
          <a:p>
            <a:pPr lvl="1" algn="ctr"/>
            <a:r>
              <a:rPr lang="es-ES" sz="33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UNIVERSIDAD TECNOLOGICA DE NEZAHUALCOYOTL</a:t>
            </a:r>
          </a:p>
          <a:p>
            <a:pPr lvl="3" algn="ctr"/>
            <a:endParaRPr lang="es-ES" sz="10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lvl="3" algn="ctr"/>
            <a:endParaRPr lang="es-ES" sz="10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r>
              <a:rPr lang="es-ES" sz="32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División de Administración</a:t>
            </a:r>
            <a:br>
              <a:rPr lang="es-ES" sz="32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br>
            <a:r>
              <a:rPr lang="es-ES" sz="32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Ingeniería en Negocios</a:t>
            </a:r>
          </a:p>
          <a:p>
            <a:pPr algn="ctr"/>
            <a:endParaRPr lang="es-ES" sz="8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endParaRPr lang="es-ES" sz="8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r>
              <a:rPr lang="es-ES" sz="2800" b="1" dirty="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Profesor: Ricardo Yebra Romero</a:t>
            </a:r>
          </a:p>
          <a:p>
            <a:pPr algn="ctr"/>
            <a:endParaRPr lang="es-ES" sz="8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endParaRPr lang="es-ES" sz="8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r>
              <a:rPr lang="es-ES" sz="32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MERCADOTECNIA</a:t>
            </a:r>
          </a:p>
          <a:p>
            <a:pPr algn="ctr"/>
            <a:endParaRPr lang="es-ES" sz="1000" b="1" dirty="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r>
              <a:rPr lang="es-ES" sz="3200" b="1" dirty="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rPr>
              <a:t>Tratado de libre comercio México, EU, Canadá, Japón y China</a:t>
            </a:r>
          </a:p>
          <a:p>
            <a:pPr algn="ctr"/>
            <a:endParaRPr lang="es-ES" sz="105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endParaRPr lang="es-ES" sz="900" b="1" dirty="0" smtClean="0">
              <a:ln w="10541" cmpd="sng">
                <a:solidFill>
                  <a:srgbClr val="7D7D7D">
                    <a:tint val="100000"/>
                    <a:shade val="100000"/>
                    <a:satMod val="110000"/>
                  </a:srgbClr>
                </a:solidFill>
                <a:prstDash val="solid"/>
              </a:ln>
              <a:solidFill>
                <a:schemeClr val="tx1">
                  <a:lumMod val="95000"/>
                  <a:lumOff val="5000"/>
                </a:schemeClr>
              </a:solidFill>
              <a:latin typeface="Book Antiqua" panose="02040602050305030304" pitchFamily="18" charset="0"/>
            </a:endParaRPr>
          </a:p>
          <a:p>
            <a:pPr algn="ctr"/>
            <a:r>
              <a:rPr lang="es-ES" sz="2400" b="1" dirty="0" smtClean="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rPr>
              <a:t>Alumna: I. </a:t>
            </a:r>
            <a:r>
              <a:rPr lang="es-ES" sz="2400" b="1" dirty="0" smtClean="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rPr>
              <a:t> Sharazan </a:t>
            </a:r>
            <a:r>
              <a:rPr lang="es-ES" sz="2400" b="1" dirty="0" smtClean="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rPr>
              <a:t>Sandoval Espinoza</a:t>
            </a:r>
            <a:endParaRPr lang="es-MX" sz="2400" b="1" dirty="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endParaRPr>
          </a:p>
          <a:p>
            <a:r>
              <a:rPr lang="es-MX" sz="2000" b="1" dirty="0" smtClean="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rPr>
              <a:t>                </a:t>
            </a:r>
            <a:endParaRPr lang="es-MX" sz="2000" b="1" dirty="0">
              <a:ln w="10541" cmpd="sng">
                <a:solidFill>
                  <a:srgbClr val="7D7D7D">
                    <a:tint val="100000"/>
                    <a:shade val="100000"/>
                    <a:satMod val="110000"/>
                  </a:srgbClr>
                </a:solidFill>
                <a:prstDash val="solid"/>
              </a:ln>
              <a:solidFill>
                <a:schemeClr val="tx1">
                  <a:lumMod val="95000"/>
                  <a:lumOff val="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467544" y="260648"/>
            <a:ext cx="8280920" cy="3785652"/>
          </a:xfrm>
          <a:prstGeom prst="rect">
            <a:avLst/>
          </a:prstGeom>
          <a:noFill/>
        </p:spPr>
        <p:txBody>
          <a:bodyPr wrap="square" lIns="91440" tIns="45720" rIns="91440" bIns="45720">
            <a:spAutoFit/>
          </a:bodyPr>
          <a:lstStyle/>
          <a:p>
            <a:pPr algn="ctr"/>
            <a:r>
              <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TRATADO DE LIBRE COMERCIO ENTRE MÉXICO Y CANADA</a:t>
            </a:r>
          </a:p>
          <a:p>
            <a:pPr algn="ctr"/>
            <a:endPar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algn="ctr"/>
            <a:endPar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algn="ctr"/>
            <a:endPar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a:p>
            <a:pPr algn="ct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3074" name="AutoShape 2" descr="data:image/jpeg;base64,/9j/4AAQSkZJRgABAQAAAQABAAD/2wCEAAkGBxQTEhUTEhQUFRQUFBQUFRUVFxUUFBUVFBQWFhQVFxUYHCggGBolHBQUITEhJSkrLi4uFx8zODMsNygtLisBCgoKDg0OGhAQGiwkICQsLCwsLC0sLSwsLCwsLCwsLC0sLCwsLCwsLCwsLCwsLCwsLCwsLCwsLCwsLCwsLCwsLP/AABEIAJQBVQMBIgACEQEDEQH/xAAcAAABBQEBAQAAAAAAAAAAAAAFAAIDBAYBBwj/xABBEAACAQMBBgMFBQUHAwUAAAABAgMABBEhBQYSMUFRE2FxIjKBkaEHQlKx0RQjM3LBQ1NigpLh8BVzohZFssLS/8QAGgEAAwEBAQEAAAAAAAAAAAAAAQIDBAAFBv/EADARAAICAQMCBAMIAwEAAAAAAAABAhEDEiExBEEFE1GRIjKxFFJhcYGh0fBCwfEj/9oADAMBAAIRAxEAPwB9h9h0IH7+5lY9kCoPrk0Vi+x7Zq+94zesmP8A4gUevd5McqBXu8Lt1pdRyiyaXcPZ0S/uYog45eMPGVj2PEcj4GhWz997SBzFLaRW7qeEtGiFM9M6ZHryqtdbSdqwO9kZNxxHmyAn8qnJv1NeCCl8Mlf490er3e+QHuhccxw4x86zu099pTkLpWN3cJOYmOgBZc/UelF2tBXarFeBxdMG321Z5CeJ2x60HubZjqSa0UyKKG3GvpQbHWNGdlhNUnTBo9cJQu6XWnjISeJFTFNIqRqYTVCElR0Gu0ynKaAp0U8UkiLEKoLE8gBk/DFaiw3JuWXiZAn85wfkKVtIpCDkZZjUdaDae78yaYU4/Cf1FA5rdlPtKR60UwTik6RHikKQpA0xM7UiioxUiCuA9ieNavW0VVIFora+WprjPkk+xetIANTRmyhL8hgfU1UsLTOra1sNibLaQgKKdIx+Vqe5Xs7LHIVr9gbsNKQzeynf9KO7C3WVMNLqeg/Wie2NvQWq/vG10CxoOKRieQVRXW+EaoYVVyLljYpEuEGPPrU086opdyFVQSWJwABzNYzaG17zBkjhLSDRIQcpCCNXlORxydlHKvLd4N4Z5yfHldtSOA+yikdAgwAfUVNVJtJ8G/Fj1LbY9mTfG2aS3jRmdrrJQBdQo+8wOoFXLfa8UrSpFIrtC/BIF+4x6Zr51sttzQSGWJuF+Ax8WAxCsMHhzyNGNwNvyxzwWkciRRyTGSZiB4kxOvC7nnntVNKDkwNI9xkmqs8tZvebfS2s5PDlZjJ7xSNSxRT1btRLZ20Y541liYOjjII/qOhoGRp1dBDNIVGpqZFooQ6i1OiV2OOrUcVcFIZHHVlI6cqU/FAqkICnVyuE1wTpNKoyaVcceSGDPM0xrYVcuzhGK44gp4QeWQM1l7Te2NwBKDE3In3k+fNfjWXUehDC5K0gq8YrDbxSh7h8clwg+HOthJerglSCMEgjUfSvOpZ8kk8yST6k0s22aumik7ZNaTeHIrdjg+ho5tG/CKW8tPMnlWWd6jmuiVCk5C8q6KY2Wm7C1ndFk11OdaZO1Cre94SR0P50Utdl3E/uIcHqdBTUZ5SSKMpFDbuTJ0re7P8As7kfBkY+g/WtfsfcCGLBKZPc062M88qeyPDI4WY4Aq/Bshjzr3+Td23Iw0KN/l1+ehrI3o2aCw8OUFSQQOJcEeZNLkySXDK9Njxz/wAW/wC/mec/9MUCqklmM4RcnvW2uLm05Q28kjdPFf8AdjzIHOoo7XHtNji7AYVfICo+a48s9FdNHJtppAzZlmYlyDwk8yPeP+bpVfaV034m9cnP51dvrnoPnQO5fNDHqk7Y2SEMcdMUNTasqcnLDs3tD66iuXV8JV7HqP0qnKKr/wBK1o8bKtxSJ1FMU1ZK5zjtmqzCmIcEgGaeBioVq2kJIocDVq7E0GtHdnRUHt0x1rVbv2BcgnRe/f0p0zPLGaTdnY7TMAo06noK9g2JsuOFQAMnqf0rJbvOqKFQYH1Na+znzXN+h0cajuWtqXPhwySZxwoxz5gaV55s638Evc3WQ6p4kavkeI5GeJm/p0o3vFvhEoaOJBOUILMT+7Vhy83PkKwm295riYFZJ2ZCvtpHhFBPQgakCj5blGroSc4Xb3oivN9LpJBKJy3UxEAR+ahcajz5+dd3j2fFeFZUe3E0nD+8hYhSz+6s8DElcnTjU+orG390ZCqKTI2OFVUDJJ0CgDnXq3/SYFsoY7oIhiRMy5WN43UZyHGuR8az5OljqUsfwtehrhlcYRk+f9HjF2rRuyOCroxVgejLzqqzkYKnUEMvkVOQatbanV7iV0Z3VpDiRyCzj8RIA51RzVrf6m1bq2Hd65zJOtydf2mGOQHuyqEcf6lNU9j7VltpFlgcqynJXPsMDzVl5HNWrS3ll2fKcKYrWQMrZ9tDJ76Y/CedCRRYuNKUdL4Vo+ht1dtxXsAmi0I0kj+9G/Y917GtDDHXzfu5taa0nE1u2G5Mp9yRequO3Y9K943V3zt7sBc+DMecTnme6NyYfWmMWXpXjla3RpIoqsAUgK6KBOqFXc1w0q4JwmuGlSrgDaVPC12us48UnvSawm8Fr4bl19xyT/K3UHyoxc7RoPNeF8qBxZ0xz+lZXGz08U3B7AgXhX3SRnngkZ9aqvcVoLTcq5n1jXA7MSB/qxgUpd0ZYT+/jdfPGUP+cez9a5tRW5aDlldRaM2GZuQq1Bsl25nFai12WANBp6UQjswKg87fym2Hh65mzO2mwgOYzWt2FtGS2wBh0H3H6fytzWoxFTglT1Su7Nf2XFWnSbew3stm0kV4j5jjX/UvL4ir8r28gzFd+Ge6SLj4o+n0rzh9NSaG3V3nRdBT+e+5jl4bjTuDa/c2+2L1ov8A3ND5BFL/ACTOawNyviv7LM+TkswC5z1xXbW1LnTTuaLLGqDA+JpHLUaMPTqHf9kvoQQWixjzobtC86CpdoXnQUEnkoRVlMk1FUiK4lqg7VYlaqUh1rXCNHl552xjmoWWpiNab5VVbGCatkcL4IqY22T5HWoXWimxAXPDw+7rxdB5Gmsi40Nh2RpkMPRgfzFMe3lB1U47rqPpWhW1opYWB6Vwuprgymz4Nct8q3GzpwicTe6uOQzRG32MpGoB+Aq4NhLwsuAFI1z0A61x0ZRW7H7G3lg4uFuNOzMMg/BckUSvttvcyrZ2pK8ZAaQ6cQ5t/l8uZoD/ANPjjiEiDiBYhn4dFC6DToD3qjYbY/ZZ45wofgOqjTKtoQD0NViqOlGOSTUT06z3TtowONPGbq0nLPkg0Ap99sm1Oht4Mf8AbWnWe3oriJZYW4kbTsyHqrDoaEby7Z/Z4JZz9xfZHdz7o+dG2Z6t6Uint6/trCGSVI4EkCnw1AVGdugGNa8k3g3oubtQk7JwhuMIiYHF6k5NC7y6eVzJKxeRtSW1OvQdhUHKkbs9DHgUd5bsdmu40rgXvUir5UDQFtjbTEVvewnX9ojjCD/EpP8ATFUYoakgt6vQw4qiXqGMErrudtYAKuDX/nL0qMCnZprHrc3O6O/0luRFclpIOQfnJH/+l+o869YtLpJUEkbK6MMhlOQa+cA1ENkbdntTmCVowT7Q95MdSUOny1pGjJl6dPeJ9Ck0gaobFm44I38VZiyhvEUBVbPZRyq+BQMHcVOC10CkTS2FI7SqFpaVdQbR4DszcmWTBkJUdq2+x9y4ogPYye7DT5VsobRV6VYVBU6KObYLt9mAdNKvJAAMY07aY+Ip89uHGCWHYoxVh8RQC+2TerkwXbOPwy8Ib4Nw4P0oO12GxxUn81fnZau91rWTUxBT3jJjP00oTcbgxn+HM6+TKrfUYqlcXm04/f8AFx3EaOPXKg0Mk3nusfx2+AQfktRlKHeJ6uHB1Ufkyp/raCEm4Uv3ZYyPMOP6GqN7u14IzNc20XmzHPy0zQXaG3520eaVvIuQPkDUGxN3Zrs8YwkZOsr9R14Bzb15VG4t1GJsazwjeXIkvy+n/Bl9NaLnhea5b08CH65dh8qG29r4jFuFVU9BnhA7DJzRey3YllmcQpJJEjlQ7AIDw6EljpzB0Fai23Jl08SSOMdlBc/PQUFjnLlDPqcONbz9+fZGTGFGBoKE3950FeizbpQKPaklf0IQfQZqjLu1af3Wf5nc/wD2qnkSM8vE8Xa/Y8xmkzVOU16ZcbBtf7hP/L9aB3+wrfohX+Vm/ImqRw0QfWxn2ZhHNV3FGr/ZQB9hj/m/UUOubJ11I07rr/vVESnLVuiljpSqRlzqOdcWmJNbiSEsQo5k48hW52ZswRoFA82Pc1k9mxK0qK4yrNg64Plr0rZx7Pnj/hSLIvRJuYHZXH9a5EsqJ0t9dBnNG9l2QoVaXTqf3kEq9yn71fpr9KPWW1YV1ZmUf4kYH6imsg4S9DQWVjgDIoZtyQEmNT7K+92Lf1q/sTa6vPgcRUjT2WwABnmdKDb0q8EhHB7MntRu2gwea5/F5UYq2Qm/hsO2MSx26cRThK5PEVAOeec8xWA3x2EI8zWzAoNZIlYNwA/eAH3fyq9s+QcKyOqeyZ2IPt/wwQqjPQnXFC7tOCAz8YjEbGJfCVDJPM38RWJ08MZ93ypI5rm4JFoJpKSBW6e8DW9wuT+7lKpIB7uugbHfzrQ/attIBIrYEcTP4rjsi+7n1NYKGF2ZQCuWdQBjllulaf7VbdVuYnU4keICQZ6Jopx0qtlKXmJmMH505RrSC/pVmOKuNi+IjRc1egg5U61tupq8q0yVFKYyOOp1WktdzRCn3FSzSxpXKFhsWaetSWlo0jBI1LMc6DsNSSeg86nCKvmR16DH5124YrejYfZptmWGXweFnhkyQoBLI3VlH4T1r11W/wCHnWE+zPZHhxG5kHtzDCZ5rGOXpnnWuluqDR5WeUXN0WZJqqy3FD7i/A60Kutp9qHBDdhiS8APOu1kpr3B1YD1NcoakVWHJ6M3GK6FqOUtj2CoboWBYfIEUBv9k3UuhuwF/CkZjH/i2T8TSSbXCGxwUnvJL3/gL3204Yf4siKe2ct8FGtZ3aG/CLpDGWPRnPCP9I1/KqZ3Jf8Avk15ngbPzzTG3KxznHwjJP1eoylkfCo9DFi6OPzTv3Am1d455sh5Dj8CewvyGp+JNZ2e6JIVckk4CrkknoAOZrdjcyH78krjsvDGPmMn5EVcRLSyGF8KEn7zHMjerHLmovFN/MzYuvw41WGN/kqX9/Qzm7+5hJEl2NOYg6n/ALh6Dyrf20HLOgHIDQADkAByoIm8tqupkJz2Rz/SrC722h/tcfzI4/pWiGiHDPOzrqcz1Si/Z0HXk+lUbq5xVBt4LdtFmjJ7cQB+uKrTT51ByO41HzqiaMbhJPdUcnmzVCZ6fJJVO4krjqK93JWe2hLRS7noDePnNcykAVKuSakaLK090qe2FIuS7YOSzRtHVT58j8xQ/bGyPDw6Z4eoOvD2+FH/AAcOPpRJIQRgjOdCDTJbCOdOzz9c8xzBBHqNa9Q2bIJI0fo6g/rWT2luu6+1b+2v9398d+E/eH1oruPc5V4GyGjPEoIIPCeYwdeeKC2Y+ZLJDUjW2ij7tTMGOpPXTtStgBgUVJzGQcctM05gnG0Q7Nnj8UCUrwcJwH93ONMg6UdlnhniZCqSRBihUjK5Hb9RWNvItPofWqNntN7dZEGSHVuEAZ4X6GnvuZ8cW3oRR3u2E1qwltiy25PtIxMixPnqDkhCfvZ0oRt+wX9lhKRsZmyZChZkHBoz8I0JPLixkiim7dzOJ0jZ3eNyRIkmHVlI158vQUQnhNm6RqkZRnkEBMhV1DnJQgjlnQGs+dPacFunv+KNyTg9LMtubs4vcxtICqRgyZYcIJB0OT0HeoftFYttCTPJUjUemM6Vo9ucTpdrNwQyLbcMcRcFnDHLMp0BHTArDhWkIZiScKoJ58IGAKthk5QTfcfGnKeohhgz8qvQQVNBBj8qtqmKc3QiRpH0p/BUgpZ/SuHaSQxVpKtGt0tkLd3HgMSMxSMCumGUDhJ8s1Js7dWZ7g20pSB1I4mkYAEHODGPv5xy+dFk1kim16IBL/zzq+uy2WFZ5PZR2KxL96Th95vJB3reXG6SpIljbxuAwD3d241MY/so2OiZ6hcVlN49pC6vfBhAEFspQdlii99vidKMVZL7Qnxwisb79ntyq4EtwPaYc1hH3QehY1LuRsI3soZ9LWJhxno7DXgH9ayckr3VwEj5yvwr/hQcj6AV7FbultAkEWixqB6nqx7mi2hM+RwWlcs0lztFVGBoAAAByAHIUGutrE8jQWe8LVED3NTbMUMVl57kt1obfbUC6Lq3foP1obtTaRGi6D86z1zeE1CUz6Lo/ClFLJm9v5Cdzf5bLHJ86VZ9pKVTs9lSS2SPoo0xjWbbfe1HMyD1T9DVC53+tfu+K3omPzYVTzYep8d9jz/cfsaqWbzqncXCqpZmCqObMcADzJrD3u/rH+DEF/xSnOPRV0+tZa/2nNct+8dmHQHRR6KNBUp9QlwasPhmST+PZfuabb++jOTFZ5UcjL94/wAgPIedZyKAL7THic8y3tMT6nWuQxhB511nrNJuW7PZxYYYlUF/J1mPOq9xNjSlNLQ6eftSso3Qy5fPOoYbp4zmN3Q/4WK/QHBpkjVAxqkUzPNp8mgtN8Z10k4ZR/iHA/8AqXQn1FG7TeKGfQEo/wCB9M+jcjXn5NRudK0Rkzz8vT45bpUbu/n1Ioc2poDYbVbISQ5HJWPMdgfKjY5iq3Zj8vSdca0+Ea1FIfzqWOuQJFlo869qJRJnBqnAOlEoFpiEiWEVZEYJDEDiGgbA4sds88VGi1OgosUnhSjduoKYP/DQ21SiULYGKUD4Bd3Fz70ImjABJ/3o5tFSPa6E1nb6Xr8qar2Fx5PKlqovbE2K6SrK3Djh5alskaAdqs747Ae5hDRDMsRLBRoWX7wB/FRe0nDGIYP71OJW6EgZK/zYo3s9k8Qxhh4ialeTYIzkdx508Y0I8knLUeV2csW0IP2e6dYbqHPgzOOFWA5o+eR759azzWpQlG4eJTglWDqfMMOYr0Pan2ZzGRnhljkV2LHxSyOCTnUgEGh159n15GoYIkh4scMTZI89QBikxYljbSe3p6evuehjnD71GRRKeFozvDsCS0aJZSC0kfHgclOdVz1NCCKvRphKLVoYasWFjJM4jhRpH58KjOB3J5KPWrthsguR4p8NeeB75Hp90etaFdrGCMQxcESYyQi+02Oskh1Ymu0sxdR4lixPTHdl3dbc+/gZpE8GF3Tg43bxDGDzKquhbzJoRvLu5c23FLKrXBOvjJl8HozD3l+FGrT7TyEUNbs+ObqVXiHQhT1rOz/anO1yrDgSDjCmLhyxQnBLvnQ1PUr5Kxh1K+Jxq1e/0Nrupt2a72W+dJlWSJWb2QxA9kn4aZrzHb0H/TrH9nJBu7s5nYHPBEDkoD2J61urvfW2M6wI4Jc6FRlAT0JGmuDWLm3dlur6We60iDYVc5LhfdHktNdGWFqVy2XJzcHZRjU3LjDOOGIfhTqfjWqbJP8AzAFPKjpoAMAdMDlWM+0HbZjUW0Zw0gzIRzCnko9aXkaTbdsL2m34mWaQkLFFJ4avz8Q414V661LPf8SA4KqdQG0Y+tZbdrYpRFkm5D2o4+ik/eI76Va2lfZOBUck1wj6Dw/w/QvNy89l6Ed9d5NUGams1MqJ6UpWPzXabSrgFuSYnnXM96hL4p8UZbnWGmTJEBc+VXUUL60xNBTHkp0qASs1RSSYpjPVSeauA5HLifJqo7UnaoWanUSEpCZqiY0mNRM1VSISkcY1EzUnNRlqqkZ5SOqM1oNlXnEOFveX6igEdSLIVIYaEcjREcbRpHerNvzoNBdBxkc+o8+/pROzflToyTVBqAUQiqhbmiMVOZmWIxVqEVVQ1btzrQYpftxipFkww+VMC6VRuZMfD865KwMIXchOVCcYA9rBA08u5rMbYsGQK4IaN/dbr3wR0NFItquZQI1UGQBPa1Ab8WlE9vbLC2scWSZEPEoAJZ+jAAA4qqVGfNvExcUj5UcT+xqupHCRyxrp8KN7K2tLFObg4dyoT2zniT8waoxx6HvnBH9CKdFGMk5ycYOSNPLvVaPLeWSdo9C2ZvcJpUjSPHFgMGOoP3iG5EAfE1qcV4vqANOE50GmSehBFanYt7JMyRPHdCRh/G8VkwF5kKQF/OlcDf0+dzT1BvfvYf7Vb4UIJUYGN3PCF19oE9sdKyEG69tHgLeQPNoMMQFDdlIP51qLvdyCbjgk8USBAyu0jSHB+8MnHOsPtbci6jOI/DlH4s8J+IPKlv0N8NM4OE5UWtrWrwZMyYyMB+anseIdKyV5tDAwWB/LFeibHtnjsDbXbcZbi097gB5DJ7UJXZcAQIY1bGdWAyc89abXXJ5kukTb0sw1ns25kj8SJAycRVQzBXx310IoKbWQS+A3syNIFZCMkcXVe+len7MsRCjRqzFOIsin7gPNAfw5zUklohkErIpkUYD4HEB61Bxjdnvw67Lp0yd7UALXcyGKVHVnxGQxUkEOw5GtGz0L29tyO1TikOSdEQe85/SsQ+/s5fIjjC5xwZJY/HvT1e5l1anTDu/W2ZofBEJ4QxJY4zkjGEPkdaiGzRLcNdTDmF4E6DCjJ+eaIuBKqNIuBo6q3MNjrVHaN7nQVGc9qR9F4f4eo1kyrfsR7Rvs6DlQd2zTpXzUWagenOQqVdRCTgDNErbZfVz8K4WMHIHKpPKlWhRQowABSrivk/iAoYc86uroK4Tio2NZaMY5nphNczUMslcBsU0lU5GrkklQu1OokZSE7VExrjtUTtVlEzykdZqiY1xmqNjVEiEpCZqbXM12moi5bj4xT3OlcSmyGhRR7IYshU5XQ0e2TtBWwrey3Y8j6Gs2TrUgp+DM1qZ6bZ9KvpXnOztszRYCtlfwv7S/DqPhR+03vX+0jYHuhBHyODR1IjLp5rg1y1etUzis1b7y2x/tOH+ZWH1xijFhtm30xPF/qFG0SeOfozQx0O2lbke0PdP0NQT7ZgHOaP8A1Z/Kq8u9EXAU4+LOmQrH5aUYNJgeOdcEIYoyuOaMGHwOa9E2dt5ZQP2dGkbGXGQgjJ5qzHr6V5ZNtRT7qk9s6Z7aV6Bu7soJDwuMtJhpOenUKNdMUniHUrDjTXzPZE8eKTlvwWL82l1o7JBIpIkDKBL7J1Afljz1qptjdWJFV0nCox9ovwt7OPukasaK7V2a6RpJbquY1ccGOaMNdDz761hIWR9ST7OgBOOHuAOnwpunyZJQ1TVGTqo40602afZ+0ra30ghMjdZZMBj6aZAqd98beRhHOGhYH2JAdAf5hy+NefbV2sFysZIxzYH6CsnebSJYB2PAT7ZAy/D1wKqk3uSx5HelUe+RBIi78bO7gZdyCeEcgMaAelBv/UaTcYidW4Dwtg8jWYj2nFBs4ukxkiRCEZjliW0VPXyrPbpW4sYGurlwvjIvBGNXbry6nWubPQWPa2buWQk6moyO/wDtXm+1t+pnOIsQp5e1IfXPKs3dbUklwJZZWUnDEk+710FDSBNLY9la6QIZAQVClsjXIXtWV2RviJo55JECCEBxg54lbPCPXSpBt23No6wOMRxFQnJgAMZwa88SfMCW8S5d34pCObY91fSuSotGNrYZtTaL3EpkbJZjhVH3V6ACtbu1u2IgJphmTmqnGF/3qfdzd1YB4kmGlPyWrt7d9qjkyXsj6Lw/wzy//TLvLsvQ5fXnMUGmfNdmkzU1vs5m1Og+tQPWk3LZFEAk4GtELbZZOr6Dt1ohFAiDQfE02W5xRoMcaW7HoioMKMfnUUtxVOa7qlLPXHSyVwXXu6VCzJSoWS80vk00tSY1E5rNRkbOu9VZpKdI1VJGopE5SGs1RMa6TULtV0jPKQmaoXakzVExqiRnlITNTSa4TTS1USIOQ7NOWohUq1zAuSTiqORqdmoZDQQ2SWxHmpo6rodasoKLJY+SZaeDUYp4NIakyVKvW9U4Rmr8K4qUzRDgIQOMa66471pNm2aSKAQCp+BHoelZi2QkgAa1t93LbhUAnOufTNdBURyzZc2HuqBNxMSY1wyZ/Fnke+K9IsIAo755k0G2aMCipuQBV1jTlqfJ5WWfYvyTgCvMvtC2GWzNajUjMkQOOL/Evn5Vq77aPag0rkmr3Rm06uTxC4uXyVycjmraMMVNs7Zs84JijLBSA2o0Jr1Tau7tvcayxji/Gvsv8xVTdrYBs3mAkLxycJXPvKRzB70XMCwxR55tTYFzD4UTYUXD+ygb2Q45Fuxqhty2nikC3avxAYVmPEuB+A8q2f2mvKxtxGrYDFgyjUSD3delF9p263EIinHESoyeqvjUg9DmgpGhr4aPJTIOmKjeTzo1tPdWeI6IZU6Mgyf8y9/OobHYUzkAQuM/eZSqj1zTko45SlpjuxuwNhNduwDKioBxMdWweQC9a2GwtgR2wzo8n4yPyq5snZaWycK6sfffqx/TyqSck8qzTnfB9Z4d4asC1z3l9CvfXXQVRW1Zz2HeiCwKNTqa5LPionrUMhtETzPc1ya4xVO4vKoS3Ga6xXNR4Lk13VOSeqzy1Cz11meWUmaWomeoya4TQIuY4tXKYTSrhNQWY1BIaVKs4sipIagJpUqpEhIjeoGpUqqjPMhao2pUqqjNMYTXDXKVMRHrTgaVKgOhzVXkNKlXRFy8DY6srXaVFgwjlp4pUqmakWbXnROJc0qVSnyaIfKFrDQ6VrdlORilSoxJZuDT2k5xUskxPWlSrUjx58kBpEUqVEBFIap3DmlSpQg2dyaUKA0qVOgSDWz7ZaEbUnLOwPJdAOlcpUuU9bwOKeWTfoDGOtROaVKs59UuChcSmhs0xpUqBOZUdzUDtSpUDLMjJrhpUq4gxhNcNKlRQrOE0qVK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6" name="AutoShape 4" descr="data:image/jpeg;base64,/9j/4AAQSkZJRgABAQAAAQABAAD/2wCEAAkGBxQTEhUTEhQUFRQUFBQUFRUVFxUUFBUVFBQWFhQVFxUYHCggGBolHBQUITEhJSkrLi4uFx8zODMsNygtLisBCgoKDg0OGhAQGiwkICQsLCwsLC0sLSwsLCwsLCwsLC0sLCwsLCwsLCwsLCwsLCwsLCwsLCwsLCwsLCwsLCwsLP/AABEIAJQBVQMBIgACEQEDEQH/xAAcAAABBQEBAQAAAAAAAAAAAAAFAAIDBAYBBwj/xABBEAACAQMBBgMFBQUHAwUAAAABAgMABBEhBQYSMUFRE2FxIjKBkaEHQlKx0RQjM3LBQ1NigpLh8BVzohZFssLS/8QAGgEAAwEBAQEAAAAAAAAAAAAAAQIDBAAFBv/EADARAAICAQMCBAMIAwEAAAAAAAABAhEDEiExBEEFE1GRIjKxFFJhcYGh0fBCwfEj/9oADAMBAAIRAxEAPwB9h9h0IH7+5lY9kCoPrk0Vi+x7Zq+94zesmP8A4gUevd5McqBXu8Lt1pdRyiyaXcPZ0S/uYog45eMPGVj2PEcj4GhWz997SBzFLaRW7qeEtGiFM9M6ZHryqtdbSdqwO9kZNxxHmyAn8qnJv1NeCCl8Mlf490er3e+QHuhccxw4x86zu099pTkLpWN3cJOYmOgBZc/UelF2tBXarFeBxdMG321Z5CeJ2x60HubZjqSa0UyKKG3GvpQbHWNGdlhNUnTBo9cJQu6XWnjISeJFTFNIqRqYTVCElR0Gu0ynKaAp0U8UkiLEKoLE8gBk/DFaiw3JuWXiZAn85wfkKVtIpCDkZZjUdaDae78yaYU4/Cf1FA5rdlPtKR60UwTik6RHikKQpA0xM7UiioxUiCuA9ieNavW0VVIFora+WprjPkk+xetIANTRmyhL8hgfU1UsLTOra1sNibLaQgKKdIx+Vqe5Xs7LHIVr9gbsNKQzeynf9KO7C3WVMNLqeg/Wie2NvQWq/vG10CxoOKRieQVRXW+EaoYVVyLljYpEuEGPPrU086opdyFVQSWJwABzNYzaG17zBkjhLSDRIQcpCCNXlORxydlHKvLd4N4Z5yfHldtSOA+yikdAgwAfUVNVJtJ8G/Fj1LbY9mTfG2aS3jRmdrrJQBdQo+8wOoFXLfa8UrSpFIrtC/BIF+4x6Zr51sttzQSGWJuF+Ax8WAxCsMHhzyNGNwNvyxzwWkciRRyTGSZiB4kxOvC7nnntVNKDkwNI9xkmqs8tZvebfS2s5PDlZjJ7xSNSxRT1btRLZ20Y541liYOjjII/qOhoGRp1dBDNIVGpqZFooQ6i1OiV2OOrUcVcFIZHHVlI6cqU/FAqkICnVyuE1wTpNKoyaVcceSGDPM0xrYVcuzhGK44gp4QeWQM1l7Te2NwBKDE3In3k+fNfjWXUehDC5K0gq8YrDbxSh7h8clwg+HOthJerglSCMEgjUfSvOpZ8kk8yST6k0s22aumik7ZNaTeHIrdjg+ho5tG/CKW8tPMnlWWd6jmuiVCk5C8q6KY2Wm7C1ndFk11OdaZO1Cre94SR0P50Utdl3E/uIcHqdBTUZ5SSKMpFDbuTJ0re7P8As7kfBkY+g/WtfsfcCGLBKZPc062M88qeyPDI4WY4Aq/Bshjzr3+Td23Iw0KN/l1+ehrI3o2aCw8OUFSQQOJcEeZNLkySXDK9Njxz/wAW/wC/mec/9MUCqklmM4RcnvW2uLm05Q28kjdPFf8AdjzIHOoo7XHtNji7AYVfICo+a48s9FdNHJtppAzZlmYlyDwk8yPeP+bpVfaV034m9cnP51dvrnoPnQO5fNDHqk7Y2SEMcdMUNTasqcnLDs3tD66iuXV8JV7HqP0qnKKr/wBK1o8bKtxSJ1FMU1ZK5zjtmqzCmIcEgGaeBioVq2kJIocDVq7E0GtHdnRUHt0x1rVbv2BcgnRe/f0p0zPLGaTdnY7TMAo06noK9g2JsuOFQAMnqf0rJbvOqKFQYH1Na+znzXN+h0cajuWtqXPhwySZxwoxz5gaV55s638Evc3WQ6p4kavkeI5GeJm/p0o3vFvhEoaOJBOUILMT+7Vhy83PkKwm295riYFZJ2ZCvtpHhFBPQgakCj5blGroSc4Xb3oivN9LpJBKJy3UxEAR+ahcajz5+dd3j2fFeFZUe3E0nD+8hYhSz+6s8DElcnTjU+orG390ZCqKTI2OFVUDJJ0CgDnXq3/SYFsoY7oIhiRMy5WN43UZyHGuR8az5OljqUsfwtehrhlcYRk+f9HjF2rRuyOCroxVgejLzqqzkYKnUEMvkVOQatbanV7iV0Z3VpDiRyCzj8RIA51RzVrf6m1bq2Hd65zJOtydf2mGOQHuyqEcf6lNU9j7VltpFlgcqynJXPsMDzVl5HNWrS3ll2fKcKYrWQMrZ9tDJ76Y/CedCRRYuNKUdL4Vo+ht1dtxXsAmi0I0kj+9G/Y917GtDDHXzfu5taa0nE1u2G5Mp9yRequO3Y9K943V3zt7sBc+DMecTnme6NyYfWmMWXpXjla3RpIoqsAUgK6KBOqFXc1w0q4JwmuGlSrgDaVPC12us48UnvSawm8Fr4bl19xyT/K3UHyoxc7RoPNeF8qBxZ0xz+lZXGz08U3B7AgXhX3SRnngkZ9aqvcVoLTcq5n1jXA7MSB/qxgUpd0ZYT+/jdfPGUP+cez9a5tRW5aDlldRaM2GZuQq1Bsl25nFai12WANBp6UQjswKg87fym2Hh65mzO2mwgOYzWt2FtGS2wBh0H3H6fytzWoxFTglT1Su7Nf2XFWnSbew3stm0kV4j5jjX/UvL4ir8r28gzFd+Ge6SLj4o+n0rzh9NSaG3V3nRdBT+e+5jl4bjTuDa/c2+2L1ov8A3ND5BFL/ACTOawNyviv7LM+TkswC5z1xXbW1LnTTuaLLGqDA+JpHLUaMPTqHf9kvoQQWixjzobtC86CpdoXnQUEnkoRVlMk1FUiK4lqg7VYlaqUh1rXCNHl552xjmoWWpiNab5VVbGCatkcL4IqY22T5HWoXWimxAXPDw+7rxdB5Gmsi40Nh2RpkMPRgfzFMe3lB1U47rqPpWhW1opYWB6Vwuprgymz4Nct8q3GzpwicTe6uOQzRG32MpGoB+Aq4NhLwsuAFI1z0A61x0ZRW7H7G3lg4uFuNOzMMg/BckUSvttvcyrZ2pK8ZAaQ6cQ5t/l8uZoD/ANPjjiEiDiBYhn4dFC6DToD3qjYbY/ZZ45wofgOqjTKtoQD0NViqOlGOSTUT06z3TtowONPGbq0nLPkg0Ap99sm1Oht4Mf8AbWnWe3oriJZYW4kbTsyHqrDoaEby7Z/Z4JZz9xfZHdz7o+dG2Z6t6Uint6/trCGSVI4EkCnw1AVGdugGNa8k3g3oubtQk7JwhuMIiYHF6k5NC7y6eVzJKxeRtSW1OvQdhUHKkbs9DHgUd5bsdmu40rgXvUir5UDQFtjbTEVvewnX9ojjCD/EpP8ATFUYoakgt6vQw4qiXqGMErrudtYAKuDX/nL0qMCnZprHrc3O6O/0luRFclpIOQfnJH/+l+o869YtLpJUEkbK6MMhlOQa+cA1ENkbdntTmCVowT7Q95MdSUOny1pGjJl6dPeJ9Ck0gaobFm44I38VZiyhvEUBVbPZRyq+BQMHcVOC10CkTS2FI7SqFpaVdQbR4DszcmWTBkJUdq2+x9y4ogPYye7DT5VsobRV6VYVBU6KObYLt9mAdNKvJAAMY07aY+Ip89uHGCWHYoxVh8RQC+2TerkwXbOPwy8Ib4Nw4P0oO12GxxUn81fnZau91rWTUxBT3jJjP00oTcbgxn+HM6+TKrfUYqlcXm04/f8AFx3EaOPXKg0Mk3nusfx2+AQfktRlKHeJ6uHB1Ufkyp/raCEm4Uv3ZYyPMOP6GqN7u14IzNc20XmzHPy0zQXaG3520eaVvIuQPkDUGxN3Zrs8YwkZOsr9R14Bzb15VG4t1GJsazwjeXIkvy+n/Bl9NaLnhea5b08CH65dh8qG29r4jFuFVU9BnhA7DJzRey3YllmcQpJJEjlQ7AIDw6EljpzB0Fai23Jl08SSOMdlBc/PQUFjnLlDPqcONbz9+fZGTGFGBoKE3950FeizbpQKPaklf0IQfQZqjLu1af3Wf5nc/wD2qnkSM8vE8Xa/Y8xmkzVOU16ZcbBtf7hP/L9aB3+wrfohX+Vm/ImqRw0QfWxn2ZhHNV3FGr/ZQB9hj/m/UUOubJ11I07rr/vVESnLVuiljpSqRlzqOdcWmJNbiSEsQo5k48hW52ZswRoFA82Pc1k9mxK0qK4yrNg64Plr0rZx7Pnj/hSLIvRJuYHZXH9a5EsqJ0t9dBnNG9l2QoVaXTqf3kEq9yn71fpr9KPWW1YV1ZmUf4kYH6imsg4S9DQWVjgDIoZtyQEmNT7K+92Lf1q/sTa6vPgcRUjT2WwABnmdKDb0q8EhHB7MntRu2gwea5/F5UYq2Qm/hsO2MSx26cRThK5PEVAOeec8xWA3x2EI8zWzAoNZIlYNwA/eAH3fyq9s+QcKyOqeyZ2IPt/wwQqjPQnXFC7tOCAz8YjEbGJfCVDJPM38RWJ08MZ93ypI5rm4JFoJpKSBW6e8DW9wuT+7lKpIB7uugbHfzrQ/attIBIrYEcTP4rjsi+7n1NYKGF2ZQCuWdQBjllulaf7VbdVuYnU4keICQZ6Jopx0qtlKXmJmMH505RrSC/pVmOKuNi+IjRc1egg5U61tupq8q0yVFKYyOOp1WktdzRCn3FSzSxpXKFhsWaetSWlo0jBI1LMc6DsNSSeg86nCKvmR16DH5124YrejYfZptmWGXweFnhkyQoBLI3VlH4T1r11W/wCHnWE+zPZHhxG5kHtzDCZ5rGOXpnnWuluqDR5WeUXN0WZJqqy3FD7i/A60Kutp9qHBDdhiS8APOu1kpr3B1YD1NcoakVWHJ6M3GK6FqOUtj2CoboWBYfIEUBv9k3UuhuwF/CkZjH/i2T8TSSbXCGxwUnvJL3/gL3204Yf4siKe2ct8FGtZ3aG/CLpDGWPRnPCP9I1/KqZ3Jf8Avk15ngbPzzTG3KxznHwjJP1eoylkfCo9DFi6OPzTv3Am1d455sh5Dj8CewvyGp+JNZ2e6JIVckk4CrkknoAOZrdjcyH78krjsvDGPmMn5EVcRLSyGF8KEn7zHMjerHLmovFN/MzYuvw41WGN/kqX9/Qzm7+5hJEl2NOYg6n/ALh6Dyrf20HLOgHIDQADkAByoIm8tqupkJz2Rz/SrC722h/tcfzI4/pWiGiHDPOzrqcz1Si/Z0HXk+lUbq5xVBt4LdtFmjJ7cQB+uKrTT51ByO41HzqiaMbhJPdUcnmzVCZ6fJJVO4krjqK93JWe2hLRS7noDePnNcykAVKuSakaLK090qe2FIuS7YOSzRtHVT58j8xQ/bGyPDw6Z4eoOvD2+FH/AAcOPpRJIQRgjOdCDTJbCOdOzz9c8xzBBHqNa9Q2bIJI0fo6g/rWT2luu6+1b+2v9398d+E/eH1oruPc5V4GyGjPEoIIPCeYwdeeKC2Y+ZLJDUjW2ij7tTMGOpPXTtStgBgUVJzGQcctM05gnG0Q7Nnj8UCUrwcJwH93ONMg6UdlnhniZCqSRBihUjK5Hb9RWNvItPofWqNntN7dZEGSHVuEAZ4X6GnvuZ8cW3oRR3u2E1qwltiy25PtIxMixPnqDkhCfvZ0oRt+wX9lhKRsZmyZChZkHBoz8I0JPLixkiim7dzOJ0jZ3eNyRIkmHVlI158vQUQnhNm6RqkZRnkEBMhV1DnJQgjlnQGs+dPacFunv+KNyTg9LMtubs4vcxtICqRgyZYcIJB0OT0HeoftFYttCTPJUjUemM6Vo9ucTpdrNwQyLbcMcRcFnDHLMp0BHTArDhWkIZiScKoJ58IGAKthk5QTfcfGnKeohhgz8qvQQVNBBj8qtqmKc3QiRpH0p/BUgpZ/SuHaSQxVpKtGt0tkLd3HgMSMxSMCumGUDhJ8s1Js7dWZ7g20pSB1I4mkYAEHODGPv5xy+dFk1kim16IBL/zzq+uy2WFZ5PZR2KxL96Th95vJB3reXG6SpIljbxuAwD3d241MY/so2OiZ6hcVlN49pC6vfBhAEFspQdlii99vidKMVZL7Qnxwisb79ntyq4EtwPaYc1hH3QehY1LuRsI3soZ9LWJhxno7DXgH9ayckr3VwEj5yvwr/hQcj6AV7FbultAkEWixqB6nqx7mi2hM+RwWlcs0lztFVGBoAAAByAHIUGutrE8jQWe8LVED3NTbMUMVl57kt1obfbUC6Lq3foP1obtTaRGi6D86z1zeE1CUz6Lo/ClFLJm9v5Cdzf5bLHJ86VZ9pKVTs9lSS2SPoo0xjWbbfe1HMyD1T9DVC53+tfu+K3omPzYVTzYep8d9jz/cfsaqWbzqncXCqpZmCqObMcADzJrD3u/rH+DEF/xSnOPRV0+tZa/2nNct+8dmHQHRR6KNBUp9QlwasPhmST+PZfuabb++jOTFZ5UcjL94/wAgPIedZyKAL7THic8y3tMT6nWuQxhB511nrNJuW7PZxYYYlUF/J1mPOq9xNjSlNLQ6eftSso3Qy5fPOoYbp4zmN3Q/4WK/QHBpkjVAxqkUzPNp8mgtN8Z10k4ZR/iHA/8AqXQn1FG7TeKGfQEo/wCB9M+jcjXn5NRudK0Rkzz8vT45bpUbu/n1Ioc2poDYbVbISQ5HJWPMdgfKjY5iq3Zj8vSdca0+Ea1FIfzqWOuQJFlo869qJRJnBqnAOlEoFpiEiWEVZEYJDEDiGgbA4sds88VGi1OgosUnhSjduoKYP/DQ21SiULYGKUD4Bd3Fz70ImjABJ/3o5tFSPa6E1nb6Xr8qar2Fx5PKlqovbE2K6SrK3Djh5alskaAdqs747Ae5hDRDMsRLBRoWX7wB/FRe0nDGIYP71OJW6EgZK/zYo3s9k8Qxhh4ialeTYIzkdx508Y0I8knLUeV2csW0IP2e6dYbqHPgzOOFWA5o+eR759azzWpQlG4eJTglWDqfMMOYr0Pan2ZzGRnhljkV2LHxSyOCTnUgEGh159n15GoYIkh4scMTZI89QBikxYljbSe3p6evuehjnD71GRRKeFozvDsCS0aJZSC0kfHgclOdVz1NCCKvRphKLVoYasWFjJM4jhRpH58KjOB3J5KPWrthsguR4p8NeeB75Hp90etaFdrGCMQxcESYyQi+02Oskh1Ymu0sxdR4lixPTHdl3dbc+/gZpE8GF3Tg43bxDGDzKquhbzJoRvLu5c23FLKrXBOvjJl8HozD3l+FGrT7TyEUNbs+ObqVXiHQhT1rOz/anO1yrDgSDjCmLhyxQnBLvnQ1PUr5Kxh1K+Jxq1e/0Nrupt2a72W+dJlWSJWb2QxA9kn4aZrzHb0H/TrH9nJBu7s5nYHPBEDkoD2J61urvfW2M6wI4Jc6FRlAT0JGmuDWLm3dlur6We60iDYVc5LhfdHktNdGWFqVy2XJzcHZRjU3LjDOOGIfhTqfjWqbJP8AzAFPKjpoAMAdMDlWM+0HbZjUW0Zw0gzIRzCnko9aXkaTbdsL2m34mWaQkLFFJ4avz8Q414V661LPf8SA4KqdQG0Y+tZbdrYpRFkm5D2o4+ik/eI76Va2lfZOBUck1wj6Dw/w/QvNy89l6Ed9d5NUGams1MqJ6UpWPzXabSrgFuSYnnXM96hL4p8UZbnWGmTJEBc+VXUUL60xNBTHkp0qASs1RSSYpjPVSeauA5HLifJqo7UnaoWanUSEpCZqiY0mNRM1VSISkcY1EzUnNRlqqkZ5SOqM1oNlXnEOFveX6igEdSLIVIYaEcjREcbRpHerNvzoNBdBxkc+o8+/pROzflToyTVBqAUQiqhbmiMVOZmWIxVqEVVQ1btzrQYpftxipFkww+VMC6VRuZMfD865KwMIXchOVCcYA9rBA08u5rMbYsGQK4IaN/dbr3wR0NFItquZQI1UGQBPa1Ab8WlE9vbLC2scWSZEPEoAJZ+jAAA4qqVGfNvExcUj5UcT+xqupHCRyxrp8KN7K2tLFObg4dyoT2zniT8waoxx6HvnBH9CKdFGMk5ycYOSNPLvVaPLeWSdo9C2ZvcJpUjSPHFgMGOoP3iG5EAfE1qcV4vqANOE50GmSehBFanYt7JMyRPHdCRh/G8VkwF5kKQF/OlcDf0+dzT1BvfvYf7Vb4UIJUYGN3PCF19oE9sdKyEG69tHgLeQPNoMMQFDdlIP51qLvdyCbjgk8USBAyu0jSHB+8MnHOsPtbci6jOI/DlH4s8J+IPKlv0N8NM4OE5UWtrWrwZMyYyMB+anseIdKyV5tDAwWB/LFeibHtnjsDbXbcZbi097gB5DJ7UJXZcAQIY1bGdWAyc89abXXJ5kukTb0sw1ns25kj8SJAycRVQzBXx310IoKbWQS+A3syNIFZCMkcXVe+len7MsRCjRqzFOIsin7gPNAfw5zUklohkErIpkUYD4HEB61Bxjdnvw67Lp0yd7UALXcyGKVHVnxGQxUkEOw5GtGz0L29tyO1TikOSdEQe85/SsQ+/s5fIjjC5xwZJY/HvT1e5l1anTDu/W2ZofBEJ4QxJY4zkjGEPkdaiGzRLcNdTDmF4E6DCjJ+eaIuBKqNIuBo6q3MNjrVHaN7nQVGc9qR9F4f4eo1kyrfsR7Rvs6DlQd2zTpXzUWagenOQqVdRCTgDNErbZfVz8K4WMHIHKpPKlWhRQowABSrivk/iAoYc86uroK4Tio2NZaMY5nphNczUMslcBsU0lU5GrkklQu1OokZSE7VExrjtUTtVlEzykdZqiY1xmqNjVEiEpCZqbXM12moi5bj4xT3OlcSmyGhRR7IYshU5XQ0e2TtBWwrey3Y8j6Gs2TrUgp+DM1qZ6bZ9KvpXnOztszRYCtlfwv7S/DqPhR+03vX+0jYHuhBHyODR1IjLp5rg1y1etUzis1b7y2x/tOH+ZWH1xijFhtm30xPF/qFG0SeOfozQx0O2lbke0PdP0NQT7ZgHOaP8A1Z/Kq8u9EXAU4+LOmQrH5aUYNJgeOdcEIYoyuOaMGHwOa9E2dt5ZQP2dGkbGXGQgjJ5qzHr6V5ZNtRT7qk9s6Z7aV6Bu7soJDwuMtJhpOenUKNdMUniHUrDjTXzPZE8eKTlvwWL82l1o7JBIpIkDKBL7J1Afljz1qptjdWJFV0nCox9ovwt7OPukasaK7V2a6RpJbquY1ccGOaMNdDz761hIWR9ST7OgBOOHuAOnwpunyZJQ1TVGTqo40602afZ+0ra30ghMjdZZMBj6aZAqd98beRhHOGhYH2JAdAf5hy+NefbV2sFysZIxzYH6CsnebSJYB2PAT7ZAy/D1wKqk3uSx5HelUe+RBIi78bO7gZdyCeEcgMaAelBv/UaTcYidW4Dwtg8jWYj2nFBs4ukxkiRCEZjliW0VPXyrPbpW4sYGurlwvjIvBGNXbry6nWubPQWPa2buWQk6moyO/wDtXm+1t+pnOIsQp5e1IfXPKs3dbUklwJZZWUnDEk+710FDSBNLY9la6QIZAQVClsjXIXtWV2RviJo55JECCEBxg54lbPCPXSpBt23No6wOMRxFQnJgAMZwa88SfMCW8S5d34pCObY91fSuSotGNrYZtTaL3EpkbJZjhVH3V6ACtbu1u2IgJphmTmqnGF/3qfdzd1YB4kmGlPyWrt7d9qjkyXsj6Lw/wzy//TLvLsvQ5fXnMUGmfNdmkzU1vs5m1Og+tQPWk3LZFEAk4GtELbZZOr6Dt1ohFAiDQfE02W5xRoMcaW7HoioMKMfnUUtxVOa7qlLPXHSyVwXXu6VCzJSoWS80vk00tSY1E5rNRkbOu9VZpKdI1VJGopE5SGs1RMa6TULtV0jPKQmaoXakzVExqiRnlITNTSa4TTS1USIOQ7NOWohUq1zAuSTiqORqdmoZDQQ2SWxHmpo6rodasoKLJY+SZaeDUYp4NIakyVKvW9U4Rmr8K4qUzRDgIQOMa66471pNm2aSKAQCp+BHoelZi2QkgAa1t93LbhUAnOufTNdBURyzZc2HuqBNxMSY1wyZ/Fnke+K9IsIAo755k0G2aMCipuQBV1jTlqfJ5WWfYvyTgCvMvtC2GWzNajUjMkQOOL/Evn5Vq77aPag0rkmr3Rm06uTxC4uXyVycjmraMMVNs7Zs84JijLBSA2o0Jr1Tau7tvcayxji/Gvsv8xVTdrYBs3mAkLxycJXPvKRzB70XMCwxR55tTYFzD4UTYUXD+ygb2Q45Fuxqhty2nikC3avxAYVmPEuB+A8q2f2mvKxtxGrYDFgyjUSD3delF9p263EIinHESoyeqvjUg9DmgpGhr4aPJTIOmKjeTzo1tPdWeI6IZU6Mgyf8y9/OobHYUzkAQuM/eZSqj1zTko45SlpjuxuwNhNduwDKioBxMdWweQC9a2GwtgR2wzo8n4yPyq5snZaWycK6sfffqx/TyqSck8qzTnfB9Z4d4asC1z3l9CvfXXQVRW1Zz2HeiCwKNTqa5LPionrUMhtETzPc1ya4xVO4vKoS3Ga6xXNR4Lk13VOSeqzy1Cz11meWUmaWomeoya4TQIuY4tXKYTSrhNQWY1BIaVKs4sipIagJpUqpEhIjeoGpUqqjPMhao2pUqqjNMYTXDXKVMRHrTgaVKgOhzVXkNKlXRFy8DY6srXaVFgwjlp4pUqmakWbXnROJc0qVSnyaIfKFrDQ6VrdlORilSoxJZuDT2k5xUskxPWlSrUjx58kBpEUqVEBFIap3DmlSpQg2dyaUKA0qVOgSDWz7ZaEbUnLOwPJdAOlcpUuU9bwOKeWTfoDGOtROaVKs59UuChcSmhs0xpUqBOZUdzUDtSpUDLMjJrhpUq4gxhNcNKlRQrOE0qVKi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78" name="AutoShape 6" descr="data:image/jpeg;base64,/9j/4AAQSkZJRgABAQAAAQABAAD/2wCEAAkGBhQSEBUTExQUFBUVGBgXGBgYFRcYGBccGBUXGRcXFxcXHCYeFxkjHBgVHy8gJCcpLCwsGB4xNTAqNSYrLCkBCQoKDgwOGg8PGiwkHyUsLC8sLyosLCwsLCwsLCwsLSwsKSksLCwsLCwsLCwsLCwsLCwsLCwsLCwsLCwsLCwsLP/AABEIAJABQAMBIgACEQEDEQH/xAAcAAABBQEBAQAAAAAAAAAAAAAGAgMEBQcAAQj/xABFEAABAwEFBQQHBQYFAwUAAAABAAIDEQQFEiExBhNBUXEiYYGRBzJCobHB0SNSk+HwU2JyktLxFBUzQ4MkgrIWNKLC4v/EABsBAAEFAQEAAAAAAAAAAAAAAAQAAgMFBgEH/8QAMREAAgIBAwIDBgUFAQAAAAAAAAECAxEEITESUQVBYRMiMnHB0SOBkaGxBkLh8PE0/9oADAMBAAIRAxEAPwDQ6oe2i2qNltEDQeyaukH7p7I8RmfBEKyrau2by2Sng04B0aKfGqZOXSshmjqVlnvcYNWniinbSRjHg6Eioz0IOoQvfHo2jcMVndgOuF2bT0PBO7D3pvbMGE9qI4T/AA+yfLLwRLHMW9OSJq1Fle8H9gHU6WDk4TRj153LNZ3UlYW8j7J6FQlustmjmYWuAcDq1wqgfaD0c0q+zH/jcf8AxPyKvdL4pCXu2bP9ij1Hh0o717r9wCUqyWzCCDVNWizOjcWvaWuGoIoU0rdpTRUSjnZk1l48x5KVHaWu0PmqosNK0K8CY64vgilTF8F0rm7bulc3EKGmmaG7NKMqOI7j8lfXTfBhBGoPDh1QOojJL3eR2lca7fff0Ca7YXNZ2icR1rw6KWqKz345xrkW1zy0VqbfGPaCpLK5qW6NBGSkspkhdRQ7ZeLWNqCCeAr9EO2y/nuPLzCdVp52cEdt8Kl7zCOe8msdhIPVc28mCWJ4cKskafB3Zd8UHSW554pBtbqaop6H3fUFh4nWprZkT0nXdurY+gyLqjoc1U2actLXDUUKNPSjBvYoLQP9yJteoQJY3VYO7JZ+5bF9esrJp90W4SxBw1pmm70s+WIIa2SvLA/dnRyMpY6tLeaqrF0TTIYME7bZw5tOKHHNoaIunjoSFSXnYuI4frzVhCWVggl7ktyoe1JaE4UkhNawdx5hJsVBXeu6D5oojFctFT7GQ4bNip6znH5K2IRsPhRYVLEEe7s1ouwkHP8AXReg8tUovqBVOJBLzolQymtEvDlSiYSETQariFFjfRSWPquCI8sFMxomVPTEln4jySyIjpQedOHJJK5dEVN47NxSVcPs3a1Hq+LUFtIOhqjy/LTu7NI7jhIHV2XzWcNKmjrZ1NJ7ohfhleoTfD7r7Gt3NthHNGS6jJGtLi0nI0FatPHos1kkLiXHUkk+JqkrlWTn1I1dOnjU24+YQbEXlurUGn1Zewevs+/LxRxe+0cNnye6rvuNzd48vFZQ1xBBBIIzFOB5rnPJJJJJOpOZKdGzpjgiu0cbbOts0TZ3a59ptJYGBjA0u1q7IimeiM47UDk7LvWZ+jln28h5R083D6LQFNB9UcsqdXCMLOmK7Cb62ZitLaPGfBw9YdCs4vzZGayOx03kY9ocP4hwWnQ2gt7xyUtkzXimWfA/rNHafW20bcx7FVqNHXdzs+5h1stxkpkABoB8VFWjbU+j4OBlswo7Ux8D/DyPcs7kYWkgggg0IOoWn0uoruhmH6eZnr9POmWJCU9BaS2v1TK5FNJ8gzSezLSz3pnT1fFSWXgQa59dQfJUSU15GhooZUxY3pa+FtBG+24hoo73VKqm25w5HwUyzWsOHao1QOlwIrfaz+LcfXoKj2mXMbtwPzUV7nMJoQeenFdjDJEqs+Ya3jHv7madTA9zPA6fFZzdDauLDlU0Wg7Cyb6y2yznMluMdQs8eMFoI5lZLWVdE5w7M3FMnOmMvRf5JpBjk72laHdVuEsTXDlQoJvqL1X8xQ/JTdkLzwPMbjk7TqqiyPVEGi8PBfXrBQ15qptEdRREtuhxMPch6Rq5RLKwOtj1RBiePC4hNqwvVnarmq+iJ5IovqRomz0GGyxDm2vma/NS5mqXFZqRsbpha0eTQmXBGFolhYI4bxXjCK0yqPNRr5mdHBI5vrAGnXQKgu2QWeE2iQPe81Hay17/AAqu53wdCie3MaaOcATp5ZIb2j2ifA8tYBoMyOaELTeLnvLsRJxV6UNcq8FLnvZ85G8pk0kENFdNK8QkIl2XbaUEbwNcPLLmCi+6L7ZM0lhzGrTqPyWX2pmenDll+SVY71fFICzIigrz7jzCQjZWuSkObNX/AL9hrQOacwOmRFUQsdUJCG5oq58VFU9NTQ10SECu2s9IGt+873NFfogkIk23nrM1n3W18XH6AIaQd7xMstOsQLFcuK8TC7R6uXLkjoa+jZmc57mD3uKN0Iejdn2Ux5vaPJv5ovKLh8KM5rHm6X++Ry5VFy36LRLMG+pHhDT96uKrulRkrdPBpQcHhj0dpI1zVDtVsk21NMkVBKPDF3O+quFwKkqtlVLrg9yGyuNkemS2MZtNndG4seC1zTQgppantTcbLTEXUpK0Va4amnsnmCsv3S1Ok1sNQscS7fYzuq0c6Pe5j3+4hcltgcRUAkLwxkag+SOyA5QlcuXLoj0FeLlyQgp9G9swW5rTpIHMPiEO7X2LdWxw5PI96cum1bueN49lwPvV96WrFS0b0aSNa8eIzWX8Vrxdnuv8Gi8On1U9PZkcQ72zd9PeEOMJa6oyIKIdmZqxEfrNVN62fDIe/NZtctDrYJYYfXTbhNA1/GmF3UKuvGHC7qqTY+893Lu3HsyZdHez9EWXnAS3ohl+HZ6MdF9SwDFtjqD+q6qqs9lrMxvNzR1zCvLQyoTNzWetuhb++0+8FGxe4PWsWYNJtUNDkq+ePiruVlVXyxotFvJYYKtt8VsZJG0kEcDrkRR3SqFtoLlnjoHOrHrUHKoHI6Eootd2ss9qjdGKbwnE3gBkCe4Z9FW2+0y2smOMNwVyrnoaVdyzzp0TJSWfXg4UV6bONZZWyF5c59N3lSoOefNU8j8OjvVBHT6q52jtuEiBpq2EYRlqQO0fNUNoJcDkKZioyGvw+qkEJmdVo/hGfKqiO1qeju5OQ6e7/wDP0XCPEajoanh394SEWmz1vMUodXQgHv8A7iq1KB9QCNMj1WPtIYARWtB51WnbM2zeWaM64RQ+H5Loi7BXJje0P5p0PSEZvtj/AO9kr+75YQqQhW+1UuK2S9xA8gFUoSxZLWv4V8ie5lDQpLgr7ae6tzapY9KOJb0JqPiqEnOh4KFPOxeOOUpLhiiuqkArmuTjmDR/R2z/AKV55yH3NavNu7+3UYhYe3IO0eLWfV2nSq7Y+1Nhu4yu9UOkce+hAA8UCXheDppXSO1ca9BwA7gERKXTFFNXR7TUSm+E/wBwr9Gzu1OP3WH3lHDnACpIA5nIeaym4L/dZTI5rQ4vaAK6ChrU80xeV+zTn7R5I+6Mm+QXI2JRHXaOdtrlwjTrPf0Mku6jfjdQk4cwAOZVggL0b2askr/utDf5jU/BHqli8rJXamqNU+iJyyXaWAQ2uVmgxYgO5wxfNa0su9J1npag7nG0+RI+iTlKGJReGifQVwusdNi2kiHZLTTInLgpqFbNbSDQ6Ihu+RpZ2VodLro6hYltL+fVGS8e8Bs8Pl7SO8H59vn/ALuOS2ZrtR4hRpLu5HzU5crFTkuDMxtlEqHwOGoKbV2kPgadQFKru6J1qO6KcI52xZv7sss2pDSw+CFJbu+6fAowuaMy3RPCdYXB46FVPiyUoRmvL6l94TdFylFdv4/6CWyM/s8x8FO2kstBiOoPuKobrm3cp/dd7iUeXpCJIQ7XKh8cljrfdsLW3hoAAcweS0e57fv4GvOvqvH7w188j4rOp4i0lp1GSudj703c27cezJl0cPVPjp4plseqOQeMsPBdW6z4XEJrZuE/5hFXm4+TSrW9bPUA001Sdk4K2sHkxx91PmpKJ5SJVH8SLDchR5mIf26v91nYxjMnSZ15BpCsbmtlLNCZCavjLyTxNan4oyLwWUmpSaRR21gdaZanNrHBgz1DBpwrRxOSqtmLxjbvWPcGODm5OoCRgFO4nVXu0sIjnhlAJc5wblpUe07uDS4eIQztLszC2QubLhdQnARXTTMaVyGaZFYeX5Z/fH/BnmVW0llay0yV9qsjTwzoBTnnVDc9QSBkK0p5D6K7toP+HhlNSGufEa8AaFvhUlVdts5BNaUOh5ilK/DyRA0hR0ac9CK0PP8AuluIJqB3eNFLuZjX2uFr/VLqHxyI809fd1mzzFh0GbTzFat91R4JCKvr4fNF+wNrIxxU7NMfQ6EIRe7M8NadEa+j6MAynM6e4lIQUly5r81ILQQododha53IE+QKcIzW8pcU0jub3fFRlxNc+a5Cstlsg62pvVtp3U+heyjv4mZEHwoe8IbtMNRXiFCjnNC0nQ1A/Je2eVwOaGa3yjR1qNcPZvhHDp70sNSHyZk5DuXtck4gaLe2XzSxw2dpyq57+pccI8Bn4hUgk41H6+SU45KM8GoT28ipqik8erJjH141S1Xm00IUuzz4k0dOpxWTSPR7Z6WZzvvyHyaAPqilD2xlui/wscbXtLwDibWhqSSddUQVRseEZPU5dsm+56s29Kn+rEf3CK9HfmtIKzv0pRf6B/jH/iU2fAT4Y8amP5/wAFFIsdsMZyTDQvS1QqTi8rk2FtcLYuuxJp8phBHb3OFW5jon47S/QtVLdNrwSAE0a7I91eKKmw1GRB6ZrVaPWxvhiWOpc/c8g8d8HloL8QjmD3T+j+QyCvU6bOV5uCi8ozTrl2G0TbCPrLLEdJYnN8RmEObk8lY7PWgxWqJ5yAeAehyPxQuripUyDvDW69TFten6glbbPgtTmnjUeRojfZu0iSHCenyKofSNYtzbnEaYq+Dl2zV4YJCOeY+ax+rhk1tvI1tHYcD699D8lSUoa+NUfbQWMSMrzH9igV8dKg6hRVSygScdzRLot/8AiLOHH1qYX/xDj4ihU3Y+Clpk7mH3uAQRshem6mwOPYloDyDvZPy8Vp2ytl/6iQ846eOLNMqXRb09wmp9WAZ9Jl1Oc+KRvH7PXQk5fPyVve1hkdYGiF9XMY05DN2EAHCdQdVL2wu4GIvJpgcyveA8Z+8qYQ0wEMPYwHCWnOmE0I41Rr32LGmShZ1rnYCP/UbbRDGx7iJI/XJqA4aVyNSRRpI+iobRdNokxvLXOx1zocRGKrTypkF0keFoNKBri9tTm3CQXEketiIIA4UKLLLtaLRPEwN3YNS/Ecsx2Kdfmo63GTbfyx8jim5zb2Wcv6mc2qJzIt07XETTkdKEdQVCdF2RXOmR8O7nkVq183HZ5JDvCGvIFaOALhXI59+SHtpNkWwwmSI+p6wOZIxVr4CiM4I28gFTCeTgQQeRB1HOuRWhWKKK8rODJUSM7LiDQg8+8HVAjoHEF9MhxpkOHlSh8FMuC+HWaUPGbTk9vNvd3hdGke8bofDOY3gVywngQXAV9yKthzgjmeQSGgHLjm4mia2xZvnQzxUfHQAkcy7sjzKk7MNwWGVxyLgWjqGkfGqQjyLbRrrW2Noqx+BoOlCcyadSArvaF+CySnTskeeXzWbbNXW+W1MwjJjg5x5BufvR/ttPSyEfec0e+vyXXsjlOZSS9TO1y5chXyXB7KDQOHDNSIZA4ZKNZH1BammOLHKPBpHDqzHzROkZVIL/ANUXgmBBp702JKmtB5LhHGDHHO1+PH8khxy7uNOfIJTeddV53JDlhDG6+a4xFufwT1P1+SeYzL9VSyPlY0PMfoRl3rStk2TCzh0z3OxZtDtWt4Z65/RBeylzf4iUB3+mzN3yb4/VaaAp6U+TN+I2rPs0SUE+lNn2ER44nDzaPojISoM9JwrZozyk/wDqVLLhgmg/9MPmZqClyD9frvTbCvXPqhzbtbiQpVgt7ozUGiassuFwOo0PQ6pp+ppoub5G2Vxsi4SWUFdlvcP1ND7vyUveHmhOydnMkAKZHaA4ZEq0q8UnCOJrPqYPXf0pVZY5UTcV2xlfluXE95BuVanuPxTcF6HMu0qKdypJ5/ZZmTknDahVrBnTInvQ12vusllPC7fcsdJ/Temopakup93z+XYOvShBvYYLQP8AciGfeAgW7bXVrTxaj9539xsPGB5YehWeWOylpJ/Wqhsw45KXUR6cxfkaJclsE8OE6096GL9sWF2KmuR6809s1aMJOfGtFdX1AHg00KrkumWwHjqhnsBDgth9G16b9pcT2wzC/qCKHxGayKVhaSDqEU+jS+hBbmtcaNmG7PcT6p88vFExSlJMVL6ZmibfWDHZsYJ7LgTTjXLPu0Q9sFbKCSEklwOMcQGijfotDttlEkbozo4EHx5LPbNd7bNay0yNw5Ox6ZMriae/uUstmGqLVqmuOGPbUbNRmN8rGuxihDRm2uLMlo8fMoCtcYze0DQ51pWnFw9lw9YDvC0q1Wujo7VH2o8NHUPs1OdOvwUS8LtschjwtYS8kCmRqR7fIZnxouOmU8SQ+1RzjKM0le52Zq44Wk1NTm7n7INU9Be0rGvZjdgeKGudfZIz8R4KzvDZi0RuIMbXhlCcBGdRhbUDPhXRUtpsb4nlj24XCgNO1QFumXE6qNOcd2QbwluiVdd6NaHRvZWN9ARXloQeBCn33cdjioC57HOwkAZ5VAJ8vgh5xrrQk8a0p1S5y4+s6pIAqXV0rSh4Uopld3FGzPIUbMbntshaXtLwSXeyAMiB10Uba/aCOzgWeNgrmSKZNqDT/uqaqz2Vs7I7K2UtwuNS5x1Irr0yCzq/y6W2S0qSZC0Aa60AHdoiI7rcmtklvDg0fZOBggBY8PaQMwKZ07VeZqVXekGb7OJvNxPkKfNXtx2LdWeOPLstAPXj76oV9IMv20beTCfM/kmy4JaF76BVcuXKAshmzPo5SrZFXNQm6qzycKd2ijfJpbX0yUiuY+iW3I+/z4JD2UP60qvWtqcv13LrJnhrJJi0p+qJVOnLqkxN76/rRPt96aCSlgbDc/cn4mkmmp0HeeSS1lPmUVbD3RjkMzh2WZN73c/Ae8rsY9TwC6i5Vwcn5BVs/dQs8DWe0e0883H6aKzSapSMSwZScnKTk/MRxQ76QYa2Op9l7T7iESAqj22hxWCUcsLvJwSlwT6V4ug/VGQLqriuQxvheE0rwSpo8LiBmPySQ7KmdE/Z6BpJ6Lm4yUsLJGIzXBy8KUweCR3y3FxvyyyrqfkvDloc/gvAyuei8A+aSOGkej21CWyWuznVzMYHeNUOXfCN4WHmfeK/FJ2EvLc2pmeTiWH/ALh+Sk21m7tjh3n3H6FOms1mJ8Sq9nfOK89/1IZJhly9k+YRRZbQJI8Q4qgv6PtNPMfBSdnp6Ajka+aFfBR1z6Zb8DN92bR3gVVB1DUZEZ/RFN4RBzSOYQs9tMl2L8iNrDN82Ov0WuyMk9sDC/8AibqfHI+KqPSNdQNlL2MGLFUkaioOfwQh6K783NqMLjRkwoOWMer5io8lq952HexPjJLcQpUahF/FHIfF9cMGZbA3k+SGSzHPBTDmB2SSHN8807eN0PgLcRBroR3fAqtFzSWG1GSQFsZD2YqilXNLWk00CJMMdqeKzgsDWNaBUGrm5a61IPeptNe6pYfD5GSq9rWur4kVMtjMrTO91S52EjgK9ivwQxarse+0FoYe0GuFDQAUz+BCNYrsmbvGNBliIJaRShJILXAnpmOCjS2G0EHBDICA4VOEUBfibhFcyKu9yHlvJ9shbh1QSl6FPd9ni3ZZuGlzsiaknImmH7qkXTsk0kmZhaAcm1yd16KRHd25DTNLHG81OF3fqDRTdobyDbLIWnWMYXVydiOE079UQ+nCBox5ckD957XND5GRtD48OBvAV0J/h+i7Z64RETK7DI53aEgzqSc6fVC1mszpHiNgq52QAWmw2UMjawaNaAPAJtcm92Nrm55yNNfmPJAu28tbWR91rR7q/NHDDms72llxWuU/vU8gAu2cB2n+IrFy5coA8aniwmnknILR2gra9ruwvLTpwVHLHhNFHGSksmnTU8wlyTbVZ65jVR4mlSLLNUUOq50VCuehCpuKcGeMFK8q8OKfbovGhLAXCGcsj1isbpZGxtzc40Hd3nuAWq2CxNhibG3Rop1PE+KD9gAzeSV/1A0Yele1Tv0RuSiqo7ZM/wCIWtz6PJHi6q4lIEilK0W0KLfMOOzTN5xu+FU+6WicDMQI5gjzFEh0XhpmDyjNJCetcJa9w5Ej3plCnocXmKZ1UsSUFNUhc1I60j1oTm7/ALJccWS4mmqa2Rue+wl7eA/XckOy+Ccpz4+7qm3DPquoUWOWWQtOIato7ycEXbVD7SOUaODXeYoUKRR8OYpXwRZa2b27oX8WgsPh/ZTQ3i0ZbxlfjJ+gzezcULH8lDumbDJ3HL6KVZX7yyuHFor81UsfQ15ZoLG2DKzWJBY4qjvaCjq81bwyYmg8wqS85qvI5KGMm5nCPBMWOD2mjmkEHkQahfQdwXsLTZo5h7bRXucMnDzBXz0QtJ9EN+UMllcdftGfB4HuPmjqn5BFEsPAU7XbPC0RuwgY3CgxVw9cuPJZNDYpIfWDm5mmorQ5keS3qRlQQqS33THL/qMDjQtrxAOoB4LsoeRNdX7RcgJd192mGAYACw1dVwrSppUdxd80u0baWlkha2NslQ46HItAxAU5GqJb2uFzxG2ItaxlAGEZA19c8XUGg5qpsFxltqAAI3bu3Q+sKExy5/eza4JuGn6BNFfTBpy32x+XPy9DOLyvF88rpJDVx8h3DkET7KWMTxgyVl3Tg1sZ9VrTxpx/JFM2wlldKZC0ipqWA9ivTWncrFtjbH2Wta0cKABSwW73B1TKD6mV/wDlzIzWNjW9AAmXuoFayjJVNtbQKYeRGnPxWYXhJimkPN7j7ytLkdRpPIE+QWWl1c+efmmW8BemXLPF7G2povEqI0cChmHRSbWQptke+s+89pmTvLVVNmueS0ZRsLu/h4nRapclx2GFrw6WKQlorimjoafuhy8baoWijZIA0aASRgeQK7Vp3HOWTanxWLeal+bM2dsFa2doNa7uDhX+6jWe6ZZYxIyMubmMs8xqKLUxecX7WL8Vn1VDcdqhintNn3kYbi3zPtGUpIO0Aa0ycp3XFkK8StnFuWMr+PP6AJJC5po5pb1BHxXi1CW2QHJ0kLh3yRn4lV9ouyxO13HhI1vwcmOnsKPiUf7o/oBN128wzMkHsnPvB1HktQglBbiBqCAQe46FC1p2XshHZtDW/wDLG74lWV1yMhiEZtET8NQDjYMuAPa4J8IuPINq7q7sSjyW8kvJNqP/AJjF+1i/EZ9V3+YRftYvxGfVSFePqwsjaBVsNriOssX4rPqp7byhH+9D+Kz+pIRjl+QATy/xuH/yKqCrnay0tFpmDXsIMjjk4Ea8wVRb0feHmEKbvSSTqTb8hSUAkskb94eYTscjeLm/zBJhErIodZ+vquJ8/L9BeNnb95vmF46Vv3m/zBMwD9Syc80CaHJJfM3m3+YfVdHK3M1bpzH1T0iZSSXJJYc6Dv8AgjTZ1u8sVoj4sIkHQ6/NAsMzfvN48RyRrsDbo98WOewCWJzc3tAqMxWpUtfmZnxnHtI47EPZ/V7Oo/XmqK0yYJwDkKEe/JXFlmYy1OGNnXG2mVRrXoqfa7CJKhzCK1yc06juPNRRj+K0/MzF0dwju20fZGvs1+qp3uqSeaRdt6N3Z7TRibn2hqEkWhv3m/zN+qHVfTJkJMeBTLqn7jvN1ntMcw9hwJ7xo4eVVXC0tBIxN5esPqnbOWOr22aGnabr5rq93cf18M+kYZg9jXtNWuAIPcRUJi1xcfNCno/2li/w24kmjDoqAVkbm12Y1PA1HkiZ19Wcim/h/FZ9UW91lB8XlZGl5TimXXnB+3hP/Kz6pH+aw/tofxo/6k1PI4ceE1JHUJD71h/bQ/jR/wBSb/zWH9tD+LH/AFLnDCE01uIfHTIqttsas33lAf8Aeh/Fj/qVdarZEf8Aeh/Fj/qU8ZZIJRwD96OwwSu5Md8KLMlou1l4RiyS0kjJdRtA9p1cORWb75v3m/zBMsYVpuGKXqRv2/eb5hdv2/eb/MEOF5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80" name="AutoShape 8" descr="data:image/jpeg;base64,/9j/4AAQSkZJRgABAQAAAQABAAD/2wCEAAkGBhQSEBUTExQUFBUVGBgXGBgYFRcYGBccGBUXGRcXFxcXHCYeFxkjHBgVHy8gJCcpLCwsGB4xNTAqNSYrLCkBCQoKDgwOGg8PGiwkHyUsLC8sLyosLCwsLCwsLCwsLSwsKSksLCwsLCwsLCwsLCwsLCwsLCwsLCwsLCwsLCwsLP/AABEIAJABQAMBIgACEQEDEQH/xAAcAAABBQEBAQAAAAAAAAAAAAAGAgMEBQcAAQj/xABFEAABAwEFBQQHBQYFAwUAAAABAAIDEQQFEiExBhNBUXEiYYGRBzJCobHB0SNSk+HwU2JyktLxFBUzQ4MkgrIWNKLC4v/EABsBAAEFAQEAAAAAAAAAAAAAAAQAAgMFBgEH/8QAMREAAgIBAwIDBgUFAQAAAAAAAAECAxEEITESUQVBYRMiMnHB0SOBkaGxBkLh8PE0/9oADAMBAAIRAxEAPwDQ6oe2i2qNltEDQeyaukH7p7I8RmfBEKyrau2by2Sng04B0aKfGqZOXSshmjqVlnvcYNWniinbSRjHg6Eioz0IOoQvfHo2jcMVndgOuF2bT0PBO7D3pvbMGE9qI4T/AA+yfLLwRLHMW9OSJq1Fle8H9gHU6WDk4TRj153LNZ3UlYW8j7J6FQlustmjmYWuAcDq1wqgfaD0c0q+zH/jcf8AxPyKvdL4pCXu2bP9ij1Hh0o717r9wCUqyWzCCDVNWizOjcWvaWuGoIoU0rdpTRUSjnZk1l48x5KVHaWu0PmqosNK0K8CY64vgilTF8F0rm7bulc3EKGmmaG7NKMqOI7j8lfXTfBhBGoPDh1QOojJL3eR2lca7fff0Ca7YXNZ2icR1rw6KWqKz345xrkW1zy0VqbfGPaCpLK5qW6NBGSkspkhdRQ7ZeLWNqCCeAr9EO2y/nuPLzCdVp52cEdt8Kl7zCOe8msdhIPVc28mCWJ4cKskafB3Zd8UHSW554pBtbqaop6H3fUFh4nWprZkT0nXdurY+gyLqjoc1U2actLXDUUKNPSjBvYoLQP9yJteoQJY3VYO7JZ+5bF9esrJp90W4SxBw1pmm70s+WIIa2SvLA/dnRyMpY6tLeaqrF0TTIYME7bZw5tOKHHNoaIunjoSFSXnYuI4frzVhCWVggl7ktyoe1JaE4UkhNawdx5hJsVBXeu6D5oojFctFT7GQ4bNip6znH5K2IRsPhRYVLEEe7s1ouwkHP8AXReg8tUovqBVOJBLzolQymtEvDlSiYSETQariFFjfRSWPquCI8sFMxomVPTEln4jySyIjpQedOHJJK5dEVN47NxSVcPs3a1Hq+LUFtIOhqjy/LTu7NI7jhIHV2XzWcNKmjrZ1NJ7ohfhleoTfD7r7Gt3NthHNGS6jJGtLi0nI0FatPHos1kkLiXHUkk+JqkrlWTn1I1dOnjU24+YQbEXlurUGn1Zewevs+/LxRxe+0cNnye6rvuNzd48vFZQ1xBBBIIzFOB5rnPJJJJJOpOZKdGzpjgiu0cbbOts0TZ3a59ptJYGBjA0u1q7IimeiM47UDk7LvWZ+jln28h5R083D6LQFNB9UcsqdXCMLOmK7Cb62ZitLaPGfBw9YdCs4vzZGayOx03kY9ocP4hwWnQ2gt7xyUtkzXimWfA/rNHafW20bcx7FVqNHXdzs+5h1stxkpkABoB8VFWjbU+j4OBlswo7Ux8D/DyPcs7kYWkgggg0IOoWn0uoruhmH6eZnr9POmWJCU9BaS2v1TK5FNJ8gzSezLSz3pnT1fFSWXgQa59dQfJUSU15GhooZUxY3pa+FtBG+24hoo73VKqm25w5HwUyzWsOHao1QOlwIrfaz+LcfXoKj2mXMbtwPzUV7nMJoQeenFdjDJEqs+Ya3jHv7madTA9zPA6fFZzdDauLDlU0Wg7Cyb6y2yznMluMdQs8eMFoI5lZLWVdE5w7M3FMnOmMvRf5JpBjk72laHdVuEsTXDlQoJvqL1X8xQ/JTdkLzwPMbjk7TqqiyPVEGi8PBfXrBQ15qptEdRREtuhxMPch6Rq5RLKwOtj1RBiePC4hNqwvVnarmq+iJ5IovqRomz0GGyxDm2vma/NS5mqXFZqRsbpha0eTQmXBGFolhYI4bxXjCK0yqPNRr5mdHBI5vrAGnXQKgu2QWeE2iQPe81Hay17/AAqu53wdCie3MaaOcATp5ZIb2j2ifA8tYBoMyOaELTeLnvLsRJxV6UNcq8FLnvZ85G8pk0kENFdNK8QkIl2XbaUEbwNcPLLmCi+6L7ZM0lhzGrTqPyWX2pmenDll+SVY71fFICzIigrz7jzCQjZWuSkObNX/AL9hrQOacwOmRFUQsdUJCG5oq58VFU9NTQ10SECu2s9IGt+873NFfogkIk23nrM1n3W18XH6AIaQd7xMstOsQLFcuK8TC7R6uXLkjoa+jZmc57mD3uKN0Iejdn2Ux5vaPJv5ovKLh8KM5rHm6X++Ry5VFy36LRLMG+pHhDT96uKrulRkrdPBpQcHhj0dpI1zVDtVsk21NMkVBKPDF3O+quFwKkqtlVLrg9yGyuNkemS2MZtNndG4seC1zTQgppantTcbLTEXUpK0Va4amnsnmCsv3S1Ok1sNQscS7fYzuq0c6Pe5j3+4hcltgcRUAkLwxkag+SOyA5QlcuXLoj0FeLlyQgp9G9swW5rTpIHMPiEO7X2LdWxw5PI96cum1bueN49lwPvV96WrFS0b0aSNa8eIzWX8Vrxdnuv8Gi8On1U9PZkcQ72zd9PeEOMJa6oyIKIdmZqxEfrNVN62fDIe/NZtctDrYJYYfXTbhNA1/GmF3UKuvGHC7qqTY+893Lu3HsyZdHez9EWXnAS3ohl+HZ6MdF9SwDFtjqD+q6qqs9lrMxvNzR1zCvLQyoTNzWetuhb++0+8FGxe4PWsWYNJtUNDkq+ePiruVlVXyxotFvJYYKtt8VsZJG0kEcDrkRR3SqFtoLlnjoHOrHrUHKoHI6Eootd2ss9qjdGKbwnE3gBkCe4Z9FW2+0y2smOMNwVyrnoaVdyzzp0TJSWfXg4UV6bONZZWyF5c59N3lSoOefNU8j8OjvVBHT6q52jtuEiBpq2EYRlqQO0fNUNoJcDkKZioyGvw+qkEJmdVo/hGfKqiO1qeju5OQ6e7/wDP0XCPEajoanh394SEWmz1vMUodXQgHv8A7iq1KB9QCNMj1WPtIYARWtB51WnbM2zeWaM64RQ+H5Loi7BXJje0P5p0PSEZvtj/AO9kr+75YQqQhW+1UuK2S9xA8gFUoSxZLWv4V8ie5lDQpLgr7ae6tzapY9KOJb0JqPiqEnOh4KFPOxeOOUpLhiiuqkArmuTjmDR/R2z/AKV55yH3NavNu7+3UYhYe3IO0eLWfV2nSq7Y+1Nhu4yu9UOkce+hAA8UCXheDppXSO1ca9BwA7gERKXTFFNXR7TUSm+E/wBwr9Gzu1OP3WH3lHDnACpIA5nIeaym4L/dZTI5rQ4vaAK6ChrU80xeV+zTn7R5I+6Mm+QXI2JRHXaOdtrlwjTrPf0Mku6jfjdQk4cwAOZVggL0b2askr/utDf5jU/BHqli8rJXamqNU+iJyyXaWAQ2uVmgxYgO5wxfNa0su9J1npag7nG0+RI+iTlKGJReGifQVwusdNi2kiHZLTTInLgpqFbNbSDQ6Ihu+RpZ2VodLro6hYltL+fVGS8e8Bs8Pl7SO8H59vn/ALuOS2ZrtR4hRpLu5HzU5crFTkuDMxtlEqHwOGoKbV2kPgadQFKru6J1qO6KcI52xZv7sss2pDSw+CFJbu+6fAowuaMy3RPCdYXB46FVPiyUoRmvL6l94TdFylFdv4/6CWyM/s8x8FO2kstBiOoPuKobrm3cp/dd7iUeXpCJIQ7XKh8cljrfdsLW3hoAAcweS0e57fv4GvOvqvH7w188j4rOp4i0lp1GSudj703c27cezJl0cPVPjp4plseqOQeMsPBdW6z4XEJrZuE/5hFXm4+TSrW9bPUA001Sdk4K2sHkxx91PmpKJ5SJVH8SLDchR5mIf26v91nYxjMnSZ15BpCsbmtlLNCZCavjLyTxNan4oyLwWUmpSaRR21gdaZanNrHBgz1DBpwrRxOSqtmLxjbvWPcGODm5OoCRgFO4nVXu0sIjnhlAJc5wblpUe07uDS4eIQztLszC2QubLhdQnARXTTMaVyGaZFYeX5Z/fH/BnmVW0llay0yV9qsjTwzoBTnnVDc9QSBkK0p5D6K7toP+HhlNSGufEa8AaFvhUlVdts5BNaUOh5ilK/DyRA0hR0ac9CK0PP8AuluIJqB3eNFLuZjX2uFr/VLqHxyI809fd1mzzFh0GbTzFat91R4JCKvr4fNF+wNrIxxU7NMfQ6EIRe7M8NadEa+j6MAynM6e4lIQUly5r81ILQQododha53IE+QKcIzW8pcU0jub3fFRlxNc+a5Cstlsg62pvVtp3U+heyjv4mZEHwoe8IbtMNRXiFCjnNC0nQ1A/Je2eVwOaGa3yjR1qNcPZvhHDp70sNSHyZk5DuXtck4gaLe2XzSxw2dpyq57+pccI8Bn4hUgk41H6+SU45KM8GoT28ipqik8erJjH141S1Xm00IUuzz4k0dOpxWTSPR7Z6WZzvvyHyaAPqilD2xlui/wscbXtLwDibWhqSSddUQVRseEZPU5dsm+56s29Kn+rEf3CK9HfmtIKzv0pRf6B/jH/iU2fAT4Y8amP5/wAFFIsdsMZyTDQvS1QqTi8rk2FtcLYuuxJp8phBHb3OFW5jon47S/QtVLdNrwSAE0a7I91eKKmw1GRB6ZrVaPWxvhiWOpc/c8g8d8HloL8QjmD3T+j+QyCvU6bOV5uCi8ozTrl2G0TbCPrLLEdJYnN8RmEObk8lY7PWgxWqJ5yAeAehyPxQuripUyDvDW69TFten6glbbPgtTmnjUeRojfZu0iSHCenyKofSNYtzbnEaYq+Dl2zV4YJCOeY+ax+rhk1tvI1tHYcD699D8lSUoa+NUfbQWMSMrzH9igV8dKg6hRVSygScdzRLot/8AiLOHH1qYX/xDj4ihU3Y+Clpk7mH3uAQRshem6mwOPYloDyDvZPy8Vp2ytl/6iQ846eOLNMqXRb09wmp9WAZ9Jl1Oc+KRvH7PXQk5fPyVve1hkdYGiF9XMY05DN2EAHCdQdVL2wu4GIvJpgcyveA8Z+8qYQ0wEMPYwHCWnOmE0I41Rr32LGmShZ1rnYCP/UbbRDGx7iJI/XJqA4aVyNSRRpI+iobRdNokxvLXOx1zocRGKrTypkF0keFoNKBri9tTm3CQXEketiIIA4UKLLLtaLRPEwN3YNS/Ecsx2Kdfmo63GTbfyx8jim5zb2Wcv6mc2qJzIt07XETTkdKEdQVCdF2RXOmR8O7nkVq183HZ5JDvCGvIFaOALhXI59+SHtpNkWwwmSI+p6wOZIxVr4CiM4I28gFTCeTgQQeRB1HOuRWhWKKK8rODJUSM7LiDQg8+8HVAjoHEF9MhxpkOHlSh8FMuC+HWaUPGbTk9vNvd3hdGke8bofDOY3gVywngQXAV9yKthzgjmeQSGgHLjm4mia2xZvnQzxUfHQAkcy7sjzKk7MNwWGVxyLgWjqGkfGqQjyLbRrrW2Noqx+BoOlCcyadSArvaF+CySnTskeeXzWbbNXW+W1MwjJjg5x5BufvR/ttPSyEfec0e+vyXXsjlOZSS9TO1y5chXyXB7KDQOHDNSIZA4ZKNZH1BammOLHKPBpHDqzHzROkZVIL/ANUXgmBBp702JKmtB5LhHGDHHO1+PH8khxy7uNOfIJTeddV53JDlhDG6+a4xFufwT1P1+SeYzL9VSyPlY0PMfoRl3rStk2TCzh0z3OxZtDtWt4Z65/RBeylzf4iUB3+mzN3yb4/VaaAp6U+TN+I2rPs0SUE+lNn2ER44nDzaPojISoM9JwrZozyk/wDqVLLhgmg/9MPmZqClyD9frvTbCvXPqhzbtbiQpVgt7ozUGiassuFwOo0PQ6pp+ppoub5G2Vxsi4SWUFdlvcP1ND7vyUveHmhOydnMkAKZHaA4ZEq0q8UnCOJrPqYPXf0pVZY5UTcV2xlfluXE95BuVanuPxTcF6HMu0qKdypJ5/ZZmTknDahVrBnTInvQ12vusllPC7fcsdJ/Temopakup93z+XYOvShBvYYLQP8AciGfeAgW7bXVrTxaj9539xsPGB5YehWeWOylpJ/Wqhsw45KXUR6cxfkaJclsE8OE6096GL9sWF2KmuR6809s1aMJOfGtFdX1AHg00KrkumWwHjqhnsBDgth9G16b9pcT2wzC/qCKHxGayKVhaSDqEU+jS+hBbmtcaNmG7PcT6p88vFExSlJMVL6ZmibfWDHZsYJ7LgTTjXLPu0Q9sFbKCSEklwOMcQGijfotDttlEkbozo4EHx5LPbNd7bNay0yNw5Ox6ZMriae/uUstmGqLVqmuOGPbUbNRmN8rGuxihDRm2uLMlo8fMoCtcYze0DQ51pWnFw9lw9YDvC0q1Wujo7VH2o8NHUPs1OdOvwUS8LtschjwtYS8kCmRqR7fIZnxouOmU8SQ+1RzjKM0le52Zq44Wk1NTm7n7INU9Be0rGvZjdgeKGudfZIz8R4KzvDZi0RuIMbXhlCcBGdRhbUDPhXRUtpsb4nlj24XCgNO1QFumXE6qNOcd2QbwluiVdd6NaHRvZWN9ARXloQeBCn33cdjioC57HOwkAZ5VAJ8vgh5xrrQk8a0p1S5y4+s6pIAqXV0rSh4Uopld3FGzPIUbMbntshaXtLwSXeyAMiB10Uba/aCOzgWeNgrmSKZNqDT/uqaqz2Vs7I7K2UtwuNS5x1Irr0yCzq/y6W2S0qSZC0Aa60AHdoiI7rcmtklvDg0fZOBggBY8PaQMwKZ07VeZqVXekGb7OJvNxPkKfNXtx2LdWeOPLstAPXj76oV9IMv20beTCfM/kmy4JaF76BVcuXKAshmzPo5SrZFXNQm6qzycKd2ijfJpbX0yUiuY+iW3I+/z4JD2UP60qvWtqcv13LrJnhrJJi0p+qJVOnLqkxN76/rRPt96aCSlgbDc/cn4mkmmp0HeeSS1lPmUVbD3RjkMzh2WZN73c/Ae8rsY9TwC6i5Vwcn5BVs/dQs8DWe0e0883H6aKzSapSMSwZScnKTk/MRxQ76QYa2Op9l7T7iESAqj22hxWCUcsLvJwSlwT6V4ug/VGQLqriuQxvheE0rwSpo8LiBmPySQ7KmdE/Z6BpJ6Lm4yUsLJGIzXBy8KUweCR3y3FxvyyyrqfkvDloc/gvAyuei8A+aSOGkej21CWyWuznVzMYHeNUOXfCN4WHmfeK/FJ2EvLc2pmeTiWH/ALh+Sk21m7tjh3n3H6FOms1mJ8Sq9nfOK89/1IZJhly9k+YRRZbQJI8Q4qgv6PtNPMfBSdnp6Ajka+aFfBR1z6Zb8DN92bR3gVVB1DUZEZ/RFN4RBzSOYQs9tMl2L8iNrDN82Ov0WuyMk9sDC/8AibqfHI+KqPSNdQNlL2MGLFUkaioOfwQh6K783NqMLjRkwoOWMer5io8lq952HexPjJLcQpUahF/FHIfF9cMGZbA3k+SGSzHPBTDmB2SSHN8807eN0PgLcRBroR3fAqtFzSWG1GSQFsZD2YqilXNLWk00CJMMdqeKzgsDWNaBUGrm5a61IPeptNe6pYfD5GSq9rWur4kVMtjMrTO91S52EjgK9ivwQxarse+0FoYe0GuFDQAUz+BCNYrsmbvGNBliIJaRShJILXAnpmOCjS2G0EHBDICA4VOEUBfibhFcyKu9yHlvJ9shbh1QSl6FPd9ni3ZZuGlzsiaknImmH7qkXTsk0kmZhaAcm1yd16KRHd25DTNLHG81OF3fqDRTdobyDbLIWnWMYXVydiOE079UQ+nCBox5ckD957XND5GRtD48OBvAV0J/h+i7Z64RETK7DI53aEgzqSc6fVC1mszpHiNgq52QAWmw2UMjawaNaAPAJtcm92Nrm55yNNfmPJAu28tbWR91rR7q/NHDDms72llxWuU/vU8gAu2cB2n+IrFy5coA8aniwmnknILR2gra9ruwvLTpwVHLHhNFHGSksmnTU8wlyTbVZ65jVR4mlSLLNUUOq50VCuehCpuKcGeMFK8q8OKfbovGhLAXCGcsj1isbpZGxtzc40Hd3nuAWq2CxNhibG3Rop1PE+KD9gAzeSV/1A0Yele1Tv0RuSiqo7ZM/wCIWtz6PJHi6q4lIEilK0W0KLfMOOzTN5xu+FU+6WicDMQI5gjzFEh0XhpmDyjNJCetcJa9w5Ej3plCnocXmKZ1UsSUFNUhc1I60j1oTm7/ALJccWS4mmqa2Rue+wl7eA/XckOy+Ccpz4+7qm3DPquoUWOWWQtOIato7ycEXbVD7SOUaODXeYoUKRR8OYpXwRZa2b27oX8WgsPh/ZTQ3i0ZbxlfjJ+gzezcULH8lDumbDJ3HL6KVZX7yyuHFor81UsfQ15ZoLG2DKzWJBY4qjvaCjq81bwyYmg8wqS85qvI5KGMm5nCPBMWOD2mjmkEHkQahfQdwXsLTZo5h7bRXucMnDzBXz0QtJ9EN+UMllcdftGfB4HuPmjqn5BFEsPAU7XbPC0RuwgY3CgxVw9cuPJZNDYpIfWDm5mmorQ5keS3qRlQQqS33THL/qMDjQtrxAOoB4LsoeRNdX7RcgJd192mGAYACw1dVwrSppUdxd80u0baWlkha2NslQ46HItAxAU5GqJb2uFzxG2ItaxlAGEZA19c8XUGg5qpsFxltqAAI3bu3Q+sKExy5/eza4JuGn6BNFfTBpy32x+XPy9DOLyvF88rpJDVx8h3DkET7KWMTxgyVl3Tg1sZ9VrTxpx/JFM2wlldKZC0ipqWA9ivTWncrFtjbH2Wta0cKABSwW73B1TKD6mV/wDlzIzWNjW9AAmXuoFayjJVNtbQKYeRGnPxWYXhJimkPN7j7ytLkdRpPIE+QWWl1c+efmmW8BemXLPF7G2povEqI0cChmHRSbWQptke+s+89pmTvLVVNmueS0ZRsLu/h4nRapclx2GFrw6WKQlorimjoafuhy8baoWijZIA0aASRgeQK7Vp3HOWTanxWLeal+bM2dsFa2doNa7uDhX+6jWe6ZZYxIyMubmMs8xqKLUxecX7WL8Vn1VDcdqhintNn3kYbi3zPtGUpIO0Aa0ycp3XFkK8StnFuWMr+PP6AJJC5po5pb1BHxXi1CW2QHJ0kLh3yRn4lV9ouyxO13HhI1vwcmOnsKPiUf7o/oBN128wzMkHsnPvB1HktQglBbiBqCAQe46FC1p2XshHZtDW/wDLG74lWV1yMhiEZtET8NQDjYMuAPa4J8IuPINq7q7sSjyW8kvJNqP/AJjF+1i/EZ9V3+YRftYvxGfVSFePqwsjaBVsNriOssX4rPqp7byhH+9D+Kz+pIRjl+QATy/xuH/yKqCrnay0tFpmDXsIMjjk4Ea8wVRb0feHmEKbvSSTqTb8hSUAkskb94eYTscjeLm/zBJhErIodZ+vquJ8/L9BeNnb95vmF46Vv3m/zBMwD9Syc80CaHJJfM3m3+YfVdHK3M1bpzH1T0iZSSXJJYc6Dv8AgjTZ1u8sVoj4sIkHQ6/NAsMzfvN48RyRrsDbo98WOewCWJzc3tAqMxWpUtfmZnxnHtI47EPZ/V7Oo/XmqK0yYJwDkKEe/JXFlmYy1OGNnXG2mVRrXoqfa7CJKhzCK1yc06juPNRRj+K0/MzF0dwju20fZGvs1+qp3uqSeaRdt6N3Z7TRibn2hqEkWhv3m/zN+qHVfTJkJMeBTLqn7jvN1ntMcw9hwJ7xo4eVVXC0tBIxN5esPqnbOWOr22aGnabr5rq93cf18M+kYZg9jXtNWuAIPcRUJi1xcfNCno/2li/w24kmjDoqAVkbm12Y1PA1HkiZ19Wcim/h/FZ9UW91lB8XlZGl5TimXXnB+3hP/Kz6pH+aw/tofxo/6k1PI4ceE1JHUJD71h/bQ/jR/wBSb/zWH9tD+LH/AFLnDCE01uIfHTIqttsas33lAf8Aeh/Fj/qVdarZEf8Aeh/Fj/qU8ZZIJRwD96OwwSu5Md8KLMlou1l4RiyS0kjJdRtA9p1cORWb75v3m/zBMsYVpuGKXqRv2/eb5hdv2/eb/MEOF5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082" name="AutoShape 10" descr="data:image/jpeg;base64,/9j/4AAQSkZJRgABAQAAAQABAAD/2wCEAAkGBhQSERQUERQVFRUWGBUWFBgYFxUaGhcYGBgYFhgYFxcYHSYfGBkjGRQWIC8gIycpLCwsFh4xNTAqNSYrLCkBCQoKDgwOGg8PGi0kHyQsKSwsLCosLCwsKi8pLCksLCwsLCwsLCwsLC8sLCwsLCksKSwsKSwsLCwsLCwpLCwsLP/AABEIAMIBAwMBIgACEQEDEQH/xAAcAAABBAMBAAAAAAAAAAAAAAAABAUGBwECAwj/xABFEAACAQIDBQUFBgQCCAcAAAABAgMAEQQSIQUGMUFREyJhcYEHMkKRsRQjUmKhwXKC0eEz8BUWNGNzkrLSJCVDU6LC8f/EABsBAAIDAQEBAAAAAAAAAAAAAAAEAQIDBQYH/8QANBEAAgIBAwIEAwUIAwAAAAAAAAECAxEEEjEFIRMyQVEiYXEzNJHh8BRCU4GhscHxFSND/9oADAMBAAIRAxEAPwC1tp7WAVkKtmNwBbQ+IPA6VAXmaTaOGSHUxe+RwFzfKfIVZO1EvGfkfI6VAjjY9kurrFmhnFw3Fo3HvC/NTy86s5JRwXrqlZLEeSyxReoePalgsty7A/hym9R3bftgJuuEit+eT9lFYuyKQ1XoNRN4UfxLQkew14f550ybS30wkF886XHJTmP6VSe0t4sTiD99M7eAOVfRRTbas3f7HWq6H/El+Bfu72+GHxhYQsbrxBFjbkR4U/ivOmwNsNhMRHMp90jP+ZDowPpr6V6EwmJDorqbhgCPI1pXPcu5zuoaL9lmtvlYoooorQ5ppJXBsYF98FfHiPmKVVqy0AaxSBhdSCPCulN0+yRfNGTG3hw9V4Vth5JQbSKD+ZTx8xyoAX0VhazQAVgms1CfaXtOfDRxTYdytnyuORB6iobwsmlVbtmoR5ZNL02bZ3ghwqZ53CjkOZ8hzqrsR7W8U0eVUjVvx6n5L1qIY7HyTP2kzl3PM3+QHAVi7ljsdijo9kpf9vZFmze2SIHuwSEcjdRf0vpXVPbFBbvQyg/yn96qaisvFkdX/iNN7P8AEmW8/tLmxIKQgwxnib99vAnkPKongWtIgHAsv1rjXbBD72P+IfWphJykskavT10aSUa1g9IYX3F/hX6Cu1csN7i/wj6CutNnjwooooAKKKKACiiigAooooATY1LofnUF35wHabNYgd6F838t9f0NWA63BphTC9pHPC3B1+oK/UVDWVg209nhWxn7MoW9YrLxFSVPFSynzBrFc8+gJ5WQoooqCQP+fpVz+yza3a4MIx70LFP5eK/X9Kpipz7JNpZMU8ROkqXHmmv0Jrap4kcrqtPiadv27lxCs1qpranDxoUUVi9AGa0drVkmoH7V9utFAkUbWeRgbjkqa/q1qhvCya01SumoR5ZPFNbU0brbZGKwsco4kWYdGGh/r607ULuUnFxk4v0M0yb2bF+1YWWLmRdf4hqP1p7rVhQ1kIycJKS5R5ndCCQwsRcH05VrUy9qGw+xxXaqO5Nr/PzHrxqG0hJYeD32nuV1amvUzWKKKqbhSnZg+/j/AIh9aTUp2YbTR/xj61rV5kc7qf3aR6Ow/ujyH0Fda5Yc91fIfQV1p08SFFFFABRRRQAUUUUAFFFFABTNh+7iLdQw+Rv+9PJpnxZyzIR+IX/mFqlAUzv3s7scfOo0DESD+YG/6g0w1Yfth2faWCYfEGjPmO8P3qvbUhYsSZ7rQWeJp4v9djFFFFZjoU47u4/scVDJ+FxfyJsab6xf/PlUplLIqUXF+p6YjcEAj0rpTRuvjO1wkD9UW/naxp2roI+ezjtk4v0M1oxrbNWhapKkXw+/+HM7wTEwyIxXv+6ehDcOHKqv38219pxkjKboncjPIgcT86d/azskJillA0lWzfxJ/Y1CLUpZN+U9Z03R1RxfH1X+ywPZLt3JK+GY91+/GPzD3gPPjVsqa824HFtDIkiGzIwZf6VZG62/+IxmOjjKokeViyjUkgDmeGtXqs7YYp1PQSc3bBdsdyzb1g0CimDzxF/aDsX7Tg5AB30+8TzXj8xcVRYN69MOl7g+tUHvpsb7LjJIx7pOdPJtbfO9LXx9T0fRb+aX9UMlFFFLHpArrhWtIh/MPrXKi9tehvWlbxJCWuju0818j0pgmvGhH4V+lKKat2cRnwsLflH6U608eFCiiigAooooAKKKKACiiigApn22LDN0sfkRTwab9rR3T5j5jSpQEa9qGB7XZ7MOMZWQeXP9DVMXr0Di4O3wTKfiiYetrfWvPwFtDy09RxpS9d8nqOiWZrlD2f8AcKKKKXO+FFFFAFz+ynHZ8AF5xsyenEVKto49YY2ke+VQSbAk2HgKgHsZm+7xCcg6n5jX6VYeJiDKVYXBBBp+DzFHhdbFQ1Mk+MjJgt+sHLbLOg/iOX/qqE7zb/vDtG8Dh4kVVdQbq97k2PXXjUL2/ss4bEyxEaIxy6cVOqn5U3il5Wy4Z39N0ulfHnKa/uWpvliY9o7N7eE3aIhyPiXkwYeVVWK6w4t0DBGZQ4s4HBh0IrlWc5bh/Sab9ni4J5WewWqb+yOG+Nkb8EX6sw/vUJqSbl70pge3dkLO6qI7cLi5sTyqa2lJNhroynRKMF3Zc+0ttxQBTK4XMwVb8STpYClUuICjMxAA4k8B61542lt2bETCaVszghlHwrY3AUdKV7wb4YjGH71sqco1uB5nmda38Y4S6LY9q3fX5F2bI2/FiS/YnMI2yluRPgedQf2w7LBWGccQTG3kdR+tPfsuwWTAKeBdmf8AW37Uo9pGD7TZ82mq2ceh/pV5fFASoa0+sSjwngo6isCs0ie2CsNWaKtHsylkd8HH3ReXs5xWfAx/luKlVV77IccDh3j5q1/nVgiugfPGsPDM0UUUEBRRRQAUUUUAFFFFABSXHDuX6WpVXKdbqfI0AN+xz92yH4WZfTj+9UPt7CdliZk/DI1vIkn6Ve2yWtJKv8LfMEH6VUPtJw+TaEv5grfMVjeux2+iTxc4+6IxRRRSZ6wKzWKKALG9jM1pMQvUIf2qz8U5CkquYgEgczbkPGqm9j7/APi5R1jB/UVbuW9O1P4TxfVVjUv+RQW+G2JMTimaWLsmUZMp96w4ZjzPlTGDV+7zbnQY1fvRZx7si6MvrzHhVQ7y7lz4I3YZ4uUig2/mHw1jZB5ydzQa+mcFX5WvT8xgFFFFYHYCii9FAGaxes0/7obovjZPwwr779fyrfifGrRTb7GV1saoOUuCdezLbU8sQjMSiGMZRJc94jgAOZtxqUb1JfBYgf7t/pW2DaHDqYUARYkBtyykcf60h30xhXCXF8rFcxH4DqfQ043tgeHssU798VhZKRTZ75QzKVXkSDqeg6mlB3exHKJreNr/ACv+9Lds415B3FVI0a4BKX0GmWwvfwNdsPvyxADxd7xut/K+h9K5bsfMTvy11sn27DNicA0fvhl6ZlIv66iuHYHlqPDX9OVO+N3hZiWW6/jjPfRvIHhXAKshTLYZxdNdVPDITzBI0PGrKx8tF4a6yPaWGP3sv2n2eMyE6SAj1q6Vrzxg53jKyi14mW44OPloRcWq5th774aeMN2io1u+rkKVPO9+V760/VZGSPP6ut+I5pdmSOiuUGIV1DIQykXBHAjqK61uJhRRRQAUUUUAFFFFABWCKzWDQAx4M5cQB1Uj/lN6rr2vYe2Kjf8AFHb5GrFxYCTo357H+Yf3qH+2XD9zDydGZT6i4rO5ZidLpctupiVhRRRSJ7UKKKKAJz7IP9tk/wCF+4q4hVO+yH/bZP8AhH6iriFOU+U8b1f7y/ogIrlNEGBDAEHQg6g+ddq1Za2OUUb7RNjwYbFBMOLZlzuo1C3JtYcdbHTwps2butip/wDCge34mGVfmavn/Q8XaGQxoZDa7FQTpw1PD0pWErF0pvJ24dYnXWoRXderKK23uFiMNGjyFCXdYwqk3DNw1860j3KmH+KMp1yga3I8uVWpviygRZ1DAMWHDRgNDr4XpHhY4nDdqe9oEVb5gTzA9QOlYTgs7UC6vdhZx8+xWm6m6UmNlK+7Gh+9bn/CPGrE2lj48OkmDw62CxhUC8c51OvgOJ8aQ7I2ViNntIsYMgnKlebR/iZ1HQH1NRraW32iaRVCszGyXDZgObOOpPw1SdnhrbHknUWvVWc/CuB12ztl3eaRblDGkC6++3FsoHHX61zi2zJJB9mkmDAqBYgo4tbQAjW3gahh2rK0iCS7FToXJDKAdQirax49eVPkGNZ0tM3aqzFVzC7DplPG45g0rKc498maguyRtgosKs4ixOJyF7rHoAVewt2mlgNNL1z27stlZoJ73U3BHU6hlvTJvDsosbyWzaxseZAvkJ8Rw9aW7P2481llI7WFViPV1Qd1jfiSLXqW4utSjyS3Y7Pi4Ygx2AyKl2urLmDC452II/zxqMSqY5m7JiLEEFSdPXrU3xgvhjpYxzEW6ZwGt5aX0qI7VtmQxkZhfgPletaJZeGUvWYpjhszazXMciteWy3tZhdgQSPi1p+2ftjDmRsMoWOwOaWYC8hHFV4216mm/A4mWSBhqjqrPHIoHdyg/ERojDTzqORZZECSCx5MRqpPW/FTV1GL7lJOXlyegtzN+YZwISFilXuqo91rfg9OVTEPXmLB7cKRiCZQroymGZdCLcmI/Q1dHs/31+0r2M5++QaHh2ijn/EOYpmuzvtkK21dt0SbiitVNbUwLBRRRQAUUUUAFYNZooAYt4RYEjllb5Go/wC1kA4BW/3iEet6lO2YrqPHMPnUL9peKvsyH8zxj1AN/pVbPKN6H7xD6lWGsUUVzz3gUUUUATz2PR3xcp6R2+Z/tVviqw9jGF/2mTxVB6C5qzqeq8p4rqkt2pkbUVzaW3GmnaG92Gh0aUM3DKneN+llrQ5o80VG4N6Jpf8ABwkhX8TkJf0NO+Fxch/xIsnkwYetqAGPfVyOx7hdSWzW5WFxemjCbcMQLIYrFsqkjkB7qte+YEXseVT0rfjSRtjwkWMaEXvbKLX4X8/GsLK3J5TL54GLH40RlDoZnXVidAvG1M0887yLkSM3v3yLtpxAHXxJp427sMjK6yAKnC4ubH4B1B/SmLY+0W7dI3/xc97AWyi/um1wO7/euJfRZvTk+2cfmOVzil2FW8W6glgMk2VJFFo2GrXJF7297yqKybKVFTU/duWa5uVULc38eJ9bVOd8cfmtEh1BGZhqQToAOhtrURfAyCaRsw7PsyACLqGHM/iPO9b2whB7I8I2plJxyxj312gkaRuoDiUq1hxyAd4+BuRxqP4DFH7YwsoDJdD0Fri55ija0OXDxoL3YM1+dma48hztSXCzJ2kUhAYAGMgk2vqBmtyrWMI7WkiZbt3PzJHipv8Aw2osZZAQOqppn8ibgeVRXajCQqie9e+ump0Ap2xuMZyXYgkW46AAcFFuA6eNIcGkeJDuzFJI7vfUhoxxW3JgdampY+IvbwoHWZHw8DLIRnzKVjBubfFnA4KaSyBJ1uhs45HiPButdNpySGUzqvdOVD42FgXt8TC3hXExZbTRqchPeBFh5A8K0wuTJZ49P13NIfvFMbe8L5fTlTzsTbU/aIQWMkAGUgfAp4EDjxsfSm3aOEYZJQCA4zA6a+OlKZgUjhxUZKliySW01t+4v8qq3n9epb6nondzbS4qBJU+Id4dG5g+tOtVH7J9vZJmgJukozJ4MB05XX6VbSmn657onNthslg2ooorQzCiiigAooooARbTHcv0IqsN4oJMbL9jispgLMMxsHzDTysDVp4xLo3leq7v2W2om5Sxj/toaysM0qtlVNTjyiC7Q3VxUH+JA4tzAzL8xTYyEcQfUGvS5UVwk2dE3vRofNRS7oR24dbnj4onm70PyreLDO3uox8LV6G/0Bh737FP+UUpi2fGvuoo8lFHgImXW5viJAtxNofZcKIxDNJIxZmCpYXP5j4Cn9sXtCX/AA4o4F6uc7fIaVJctZArdLCwcO2x2Tc3yyL/AOpzS64vESS/lByJ8lp32fu/BCPu4lHja5+ZpxtRapMxNjMUIlzHh4CmuHeVT7ylfHiKecRCGUqeB40yzbtj4GI89fL60lf+0b06sY9TWGzD3cjzFIGAINweBFNW3drnDrcNrcALlvx0BJHAeNIdj4rLKFGgYtplbU/iDnjTDjp+0nlmEjMCLKtuBRuAbhY3PrWsrcR7GeDri9oSSkdoYy7NIsSjNbQaC2hv1v1pVs3djEKRMWhhkK2YhSxA8ybX8aftibH7NQzku5uwzWOTNqVB/enDHQ5o3UaFlIHhcURr/eZKZTuJxErYvPA5mK5yUchUb4c5I4MeXhSfC43ES/abhZWIVQitlRRfUA816niaW4OLJJlf/wBp0I8Y2sw9aTbIw1pJkfuh/hGml72HpXMnZl916nVjBKKITtRnWNmZ8zyNZiOAsNAo5AftTWgsP88uf6VMt44FjTLIBYNkBA8wL+NudRF4bEKTa4sGGov1v0pqqe6JnbHDyhXCrzspRTpa9uN+tqd27Mu8UaD7yyyutyXJsXWMWsovr42NM2zo5AzKCRplkynjyU+XD51JINnuIVlCsBGwXMo93pYed7VE3h4ReC3LLOuwtmrHK0MyuyEBQ1jls3uEi3ukG4PI1rgcTFHM2HlkACSHusNCVHvLyN+BFI9p46ed2xGHZkaPKHRWsxA+I9c2uvKkmLCiRMTF3lLAuPiB4MrDkbXFZ7c8k5a7IVriEnzLApR1uQp1jyhtSDxAI1y+NaDGCSCSDsipVlkbKwI7twQl+BtrrWUnTD4tZAbxSqykjo40P0ohxSx4gFrZJQY2PIHipPh/3VH0X+w9OTpgJ4o8j4fEqHSzASdxrjl0NXdudvR9tgzlGRho4IIUm17o3BlPWqBbDpmlhZLm5KtflzFunQ+FXT7INomXZqBjcxM0fop0/S1OafliupXZNk2FZrArNNiQUUUUAFFFFAGrLcUzT7rQvOk7A5k93XgOnlT3RQBgVmiigAooooAKKK0dqANr0XqJbe31MMzQpGXYLob6ZjyPgBUkwDsY1Mgs5AzDoba2qimpPCAU0h2xLkiYiwNrXJsBfS5PKs4zaAR0Ug97S/j0rbHYftI2U214X1FxqL+FxUbk8pE4GTYMAaQm4sBcFS1mvpez63HUVFdrQ9kr5FCkSh2FyeDXz38bjQ1ImleMj3zIDYDnIx1J6CMcLVvLgUxqyMt1cjs5VNwCRw49OtLSjujhcloPv3F+zN6IJYwwcA27ynip6WpUm3IWNg414X0veoFh9z8XC+b7u17G7izD5XvS3OLkIyPlNmyMGynhl05/Sk7NZqK/3OyGVTW+GNW/uy5cMzYpMvZtKDfmgcDU8iC1hUT2/tdZU+6JSe6sy80CfEDzBqz9rbPOM2bLCLEi4A1+E3Cm54nlVK9lKmVmFmVmSNjwYrxjfxtp41o1CeLEuTauUsOL9A2htGTGoxICyRAMyj/1QNGe3hp3fE1jZWEWWLKy3ZD2sY5SR8JEB8NTanLB7H7QSYjDd10AcKfgce8h6qVOh569KdtgmLvBCtiDKI296CS1zk6xsenUVLmksIttx3Y2yRxwTO6khTCxCudWUi4IPxa6W41I/ZVvO2KkmwmLyyLMmZBYctGXQcLG/XSoLvBvCMVHD92EaIvntqDfQlQeHD50o3G2wmDxsM0t8illa2vdZTY29f0raqO3GeTK1uXBPd9PZ4uGAxOGzFYyDIhJ93nw1K20saRbw7oQxiDFwEjDTlBMl75Q40IPO39KtrCYuOeMNGyyRuNCCCCCOH9qjY3Uf7NiMGbGE64Vr6rfvBCPytwPQ0w6l6GCuk2slX/6nZft8Lkk4dUlj6FC1msPEaimj/RObAB73tLLE3gVAZCPNW/Sp7tBmz4R3FmxEE2BnHSVFOUnxJX9ajuyhfZuLTnHiIm/5lyn9QaxlHBvCeRu27sYQfYZlOmIhBYHkyizehqyfYipGDlPIzNb5CoJvjJ/5dsmTjaOT9D/AFFW37OdlfZ9nwLzYdo38Tkt+9awjiZhZL4EvmSYVmuLygEC+p1Hjbj9RTOm86nGHDD4VuW/N0+VauSXIuP1FaDXhWKnIHSiiipAKKKKACiiigAooooA1ao1vlOjwthxMI5WGZBe2YA3tfxsakxpk3j3aixS9/Rh7jjiP6jwrOzOOwFebHaSWUNnuxI77H3co4W6jh41Z2xossQ+8Ml7kte9yeNvCq62LsQriRBMpBDE6E2ZfxCrE2fi1JKRiyqBb/8AKVoai8S5ZOGNO+e1uyjyAasCQ+ncyka2PFtf0pv3R2pI0rdtIxzi6BhbMBwIHAG3EVLMbg1kUq4BBBGo68x41Xu1tsfZCsUhAeIhlbjcciR4it/Cbs3Z/kP1WVeBKEuz93/gm+3sIrwsStygzL1uOn9OtMWxMUYHPaHulRm0a6t72o4AAc6RbH39EkpEjAxlQLKpDKbm7EcxY8jpxpYd33C5Yx2sJBKntCSxb8QJ108bVNsJRkpHMrtjNZiwx+2TOe4e4QwQjnpYEeNRTCbsnD4RoYpGlYydq5Nh3uflbnzp82rujjpI1WCaLD3I7Q2u4UcMpGgI6Cle7+6K4dWw4mlkYHO7vYgluOXpeuLPS6l5lu5fB0Y2VrHbgatgFo4HTEnsw+a5BuQD7tz+PNaw6Uy7a2azQzKxDqTnzBbF8otqvwvbiedqmW3dgT3bso1kTkLgH1DcfmKrrE4tkzKw7NtQY7lvC1j9L1KhdUts16jFbhLuiMrj58JNljksWGaJjwYfgbqPpTdtLFtiCZWAWQEBlUWC20Ww5C1St93GxU0MMgeLtfcYqQRYcQDyvb0prx+xXw8pjxAyyrdCfhkHG/jfjXQi8R3NdzKUcz2pjNCM1mHxa28RofWuk8Wi2ty48LjS1dGxCqbrqt75RxB4H0pKmLLH7zUHQaarbp141PdvJL2r4SRbpb3YjBuWw5JXjNAb2I6qOXpV47qb5wY5LxtZwO/G2jKfLmPEV5z1DLrZhrG45+dK8FjpFm7USGGZe8GHBuluX7VeNjiZTqUvqei9tbASdVA7jLKkwYDXMhF/UgW9ag67nss21YF4SpHNF53c2+elKtyPaomIKw4u0c/uhuCuf/qdOFSz7Owxcklu6YFUHqQzEj9RTCxNZFfig8FL7zRE7H2YSOEjofC7H+hq9tkR5YIh0RB/8RVS7Tw4O7+EvbN9ojy+ZmI+lXDh1sqjwA+QAq2MFc5I3vltHspMMV97Ox/lA7w8jUAXFMWxE4JBZnseYvccasPfPZfbxB4yM8JLW6g6MD6D9KhGyNiPiAI4x3QxLk8BrexpC7c54QD3gN7ZY40SwbKALm9/WipRhd2YVRQUzEDVjzoq/hWe5I9UUUU6VCiiigAooooAKKKKACku0cIJEK8L8D0PI0qrVqrKKksMlPBE9pYWSDs3ADZH7rDjZhlZT4ag+lSDAYBY14d4+8ep41Hd7ttDK0SEqwIuSpt1BB9LetM0O/UyiZnyliIxFHyB1BPlYXpOKrqlj24+RZybLGNU57RNnvHjWaQ92UBka3Qar0LC2nnVrbE2j28EctrZ1B9eB/WuG8W7sWMj7Oa9r3BU2II4G9dCueHkU1FPiw2lGJOVAZSyupJGug6HzvYEVZm5e2RGkolk+7ypJFe2ga+ZV53zg6eNR3aHs2xUb5YMkqL31LWVsxPA30YgDyprxjzYZVVwFlUsp90lVuCbcrm979BTEsT4OXX4mmbcl2LG2tvBFPhysbMHYAqpUgk8cp/tSPdnA4lJzmawspkuSc+lhoeBt0qusJt2VGsHLAEyWY62JuTc/SpJs3fRwxlDd4aNG1ssi8bBvhccqVs02ZqR2tP1KpUOMuW/Vf1LVaUKLsQB1JAH60mTZ0ObOI48x1zBRc8+NqrXeHfBZldO0cwyC4TKA5BGqkngt/XSkWyt6jHFkSaaIAFVDESgC1hY8fKtPCbQs9ZWnhMtqXAozo7KpdL5Gtqt9NKjPtI3QGNwj5FHbRjPEbakrrl8jSLZW/ojwrS4nM4VS6uoNmXkCOKN56Vw3c9ojY5HdE7LIwAQ6lgRe/y9KU1FkaIbp8DlT8Rraykhs9yEfIwV27NSeBYaMl+oJqVbnezibFpNnUoMrLG/4ZYyO669CLirB2sqSpbECMJmBANlUG+jX5PfpxpRs7bqI4EUsbFu9YFTmHMkA3Y+NcuPUo7vK9vv/kelV2xlZ9ikcTC0DvDiFK5CVYHih5EeHTzrnIbaPqp91h/Xr1Feg5tmYLFzo2IgjM3wZiLvblb4rX4a1wHsz2dEzytEMpBurMTGt+JVTwPlXQrULVug+zMnc4rEii/tLMBGQWAFlKC5FvxAa1aXsn25jpCYZo2fDKLCWS6kflGbVxrUt3aw+AjjLYSOOLS7XAV7a6tfUDSkP+sMpnMR0WRgqkAjKv4l0+tXcVUTFS1CbjwhRtbd1ZjgY4FVsPBNndQdAArZT42Y1LaT4LBLGLLf18Kj29u9RhYQwWMrAkseCC3Ejr/Sr7tscyFXjPYXbVwXZrJIjakEFTazX4D51pgsBPHEiRhEAAv1LHienGoLDtl5XVZHJjia5JPvMdSx8raVYuy9sdux7NT2a6ZybZj+UdKWioTbx2LbsDioNtaK6VinNpXJvRRRViAooooAKKKKACiiigArBrNFAEf3owcjKGiVXse8rKCSPDgfkar3bOzWS7PEyHvZbDTgeNXAwqN7X3WgYMzOyk3OrGwJ04UpfUmskoS7i7TZoDmASOMLGvUnUsxPqNKlq61CNnwdlD9nuAwfMNTaRWNswPO3SpbhcQqoAXBynIST8Q0t53opsedr4S5JccJM3nxKqbE8eVRbebcaPHMZO1KNlyiwBXTjmHO/papNjcF2liDZhwIqP7djxUTCWI3AHeyi/wA0PEeI1rat2u3bjt7mN7gq8tZ+RA8d7Pcb22RUjYBQVkvlSy2AWx52FKMJ7OsQ7lJHihB1Kh87eg62vxqabO32RrCZcp/Etyvrz/SmbE4lUxC+44aUTfaFN3VTpkI/Tja3Kugo2cHKxpWtyZX2MiaOdlYZZI2K2I934b25i36GuJgyyHUEkZBY929+K+PjVzbxbtYTEWlxI90WDK2XQ8NRqaizezvCs148Wyx2OhKlr/za2tytVFfHiXJE+nWcw7ohWHxjxhrNYkkMp1Ura3fHAn9qMXj8VJLhZMOoiiVit10QsNTn/La416VOcJ7P8NC0kks4nUKTGjFbAgcWt73lUfxc32bDBVBLOq5wBcKDxOXkDe1EtlsXEmNdulalJnHaOKV5y+KKMSAsKKS6R6auwuMzHlWYtqxNp2axFTdJFADLbgw04n8IpJsrYU+LJEUYIvYu1lVGtbuseduQBqVw+yiQm7zImgFkBaxtyzVWNVNcfDXBVS1Fst6/qR2DZL4qSHEmcdph57NKWyjsVAYZYxxYkkaU9b1babOZMxzOVEcT6qFW9mKjQMbg3PlSDF7sYzCsIlTtQAXRkuR0Jym2uvu01DYmJdxeCZm53VrnwLHS3j40QrhHjg0tvucdrTyZwG1zHKZHJdhe+vHnbxFXJsjCKyLKQCzqrXsOlxYVXG7Ps9kmkb7SHhRDqvFn/n4AeVWlgNnpAgSMZVHAXJt86i7a32HNHK+FeyXHp79/cUk1Vm+EZjxeJY/EqZfIi1vrVibVw7MoaM6rqBybyPI1HNtbLOLnQx20QZyfhIJ0bqa517cu2PzHeEQnA4YnLHbU2Z/W4Vat7Y+B7KFE6DXz5007D3PSBs7N2j8b8AD4CpGtWop2d2QzNFFFNEBRRRQAUUUUAFFFFABRRRQAUUUUAYNMW8vGLzP7UUUprfsJfQ0q86IptE/dX5rJZTzHkeVJcdKcuN1OkuHI1PEkXPnWKKU03l/XsTZ5mWdhz3F8h9KG4+ooorqoxZW22UAxMoAAGYcPIUkdBc6cqKK70PKjw132kvqPEMhOFjuSbSkC55ANpTZOgzXsL9pFrz1XWiivFdT+3PpnTfu6N1iHZ4jQaF7aeFRPbshEqWJH3SDjysKzRTnSfLI5PXOYivcyUmBwSSFzlQSbKc3EDkauLZjEwoSbnKvHyooreP2kjf8A8YfQVP8A1prknbtVGY26XPjWKKi3gouR2Q/tSfax+4l/gb/pooq74AT4Zj9mQ88i/QVGZnI1BILP3iOJ4cetFFKarhGkSW7JP3S0uFFFN1+VfQpLkKKKKuQ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084" name="Picture 12" descr="http://www.flamingolakes.com/images/150px_mexico_canada.jpg"/>
          <p:cNvPicPr>
            <a:picLocks noChangeAspect="1" noChangeArrowheads="1"/>
          </p:cNvPicPr>
          <p:nvPr/>
        </p:nvPicPr>
        <p:blipFill>
          <a:blip r:embed="rId3" cstate="print"/>
          <a:srcRect/>
          <a:stretch>
            <a:fillRect/>
          </a:stretch>
        </p:blipFill>
        <p:spPr bwMode="auto">
          <a:xfrm>
            <a:off x="3779912" y="1916832"/>
            <a:ext cx="4968552"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1043608" y="197346"/>
            <a:ext cx="7704856" cy="1908215"/>
          </a:xfrm>
          <a:prstGeom prst="rect">
            <a:avLst/>
          </a:prstGeom>
        </p:spPr>
        <p:txBody>
          <a:bodyPr wrap="square">
            <a:spAutoFit/>
          </a:bodyPr>
          <a:lstStyle/>
          <a:p>
            <a:pPr algn="just">
              <a:buNone/>
            </a:pPr>
            <a:r>
              <a:rPr lang="es-MX" sz="2000" dirty="0" smtClean="0">
                <a:latin typeface="Arial" pitchFamily="34" charset="0"/>
                <a:cs typeface="Arial" pitchFamily="34" charset="0"/>
              </a:rPr>
              <a:t>Con el Tratado se logró acceso libre de aranceles de manera inmediata para la oferta exportable  actual y potencial agropecuaria: se consolidó libre acceso al mercado de Canadá para el 98% de las importaciones agrícolas provenientes en:</a:t>
            </a:r>
          </a:p>
          <a:p>
            <a:pPr algn="just">
              <a:buNone/>
            </a:pPr>
            <a:endParaRPr lang="es-MX" sz="2000" dirty="0" smtClean="0">
              <a:latin typeface="Arial" pitchFamily="34" charset="0"/>
              <a:cs typeface="Arial" pitchFamily="34" charset="0"/>
            </a:endParaRPr>
          </a:p>
          <a:p>
            <a:pPr>
              <a:buNone/>
            </a:pPr>
            <a:endParaRPr lang="es-MX" dirty="0"/>
          </a:p>
        </p:txBody>
      </p:sp>
      <p:pic>
        <p:nvPicPr>
          <p:cNvPr id="2050" name="Picture 2" descr="http://www.portalfruticola.com/wp-content/uploads/2010/12/frutas1-263x300.jpg"/>
          <p:cNvPicPr>
            <a:picLocks noChangeAspect="1" noChangeArrowheads="1"/>
          </p:cNvPicPr>
          <p:nvPr/>
        </p:nvPicPr>
        <p:blipFill>
          <a:blip r:embed="rId3" cstate="print"/>
          <a:srcRect/>
          <a:stretch>
            <a:fillRect/>
          </a:stretch>
        </p:blipFill>
        <p:spPr bwMode="auto">
          <a:xfrm>
            <a:off x="1475656" y="2564904"/>
            <a:ext cx="2952328"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descr="https://encrypted-tbn3.gstatic.com/images?q=tbn:ANd9GcQKpr1_9RGmhwMThS0msJq7RO6399tAU3PTOnst_kJioArpDwmz"/>
          <p:cNvPicPr>
            <a:picLocks noChangeAspect="1" noChangeArrowheads="1"/>
          </p:cNvPicPr>
          <p:nvPr/>
        </p:nvPicPr>
        <p:blipFill>
          <a:blip r:embed="rId4" cstate="print"/>
          <a:srcRect/>
          <a:stretch>
            <a:fillRect/>
          </a:stretch>
        </p:blipFill>
        <p:spPr bwMode="auto">
          <a:xfrm>
            <a:off x="5220072" y="2348880"/>
            <a:ext cx="3123431" cy="3240360"/>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1043608" y="476672"/>
            <a:ext cx="7560840" cy="3477875"/>
          </a:xfrm>
          <a:prstGeom prst="rect">
            <a:avLst/>
          </a:prstGeom>
        </p:spPr>
        <p:txBody>
          <a:bodyPr wrap="square">
            <a:spAutoFit/>
          </a:bodyPr>
          <a:lstStyle/>
          <a:p>
            <a:pPr algn="just">
              <a:buFont typeface="Wingdings" pitchFamily="2" charset="2"/>
              <a:buChar char="q"/>
            </a:pPr>
            <a:r>
              <a:rPr lang="es-MX" sz="2000" dirty="0" smtClean="0">
                <a:latin typeface="Arial" pitchFamily="34" charset="0"/>
                <a:cs typeface="Arial" pitchFamily="34" charset="0"/>
              </a:rPr>
              <a:t>Café en grano y soluble</a:t>
            </a:r>
          </a:p>
          <a:p>
            <a:pPr algn="just">
              <a:buFont typeface="Wingdings" pitchFamily="2" charset="2"/>
              <a:buChar char="q"/>
            </a:pPr>
            <a:r>
              <a:rPr lang="es-MX" sz="2000" dirty="0" smtClean="0">
                <a:latin typeface="Arial" pitchFamily="34" charset="0"/>
                <a:cs typeface="Arial" pitchFamily="34" charset="0"/>
              </a:rPr>
              <a:t>Azúcar blanco:</a:t>
            </a:r>
          </a:p>
          <a:p>
            <a:pPr algn="just">
              <a:buFont typeface="Wingdings" pitchFamily="2" charset="2"/>
              <a:buChar char="q"/>
            </a:pPr>
            <a:r>
              <a:rPr lang="es-MX" sz="2000" dirty="0" smtClean="0">
                <a:latin typeface="Arial" pitchFamily="34" charset="0"/>
                <a:cs typeface="Arial" pitchFamily="34" charset="0"/>
              </a:rPr>
              <a:t>Flores, esquejes y follajes.</a:t>
            </a:r>
          </a:p>
          <a:p>
            <a:pPr algn="just">
              <a:buFont typeface="Wingdings" pitchFamily="2" charset="2"/>
              <a:buChar char="q"/>
            </a:pPr>
            <a:r>
              <a:rPr lang="es-MX" sz="2000" dirty="0" smtClean="0">
                <a:latin typeface="Arial" pitchFamily="34" charset="0"/>
                <a:cs typeface="Arial" pitchFamily="34" charset="0"/>
              </a:rPr>
              <a:t>Frutas y hortalizas: libre acceso para casi todas las líneas arancelarias, corresponde principalmente a piña, guanábana, papaya, mangos y fresas.</a:t>
            </a:r>
          </a:p>
          <a:p>
            <a:pPr algn="just">
              <a:buFont typeface="Wingdings" pitchFamily="2" charset="2"/>
              <a:buChar char="q"/>
            </a:pPr>
            <a:r>
              <a:rPr lang="es-MX" sz="2000" dirty="0" smtClean="0">
                <a:latin typeface="Arial" pitchFamily="34" charset="0"/>
                <a:cs typeface="Arial" pitchFamily="34" charset="0"/>
              </a:rPr>
              <a:t>Confitería, cacao y sus derivados: tiene un gran potencial.</a:t>
            </a:r>
          </a:p>
          <a:p>
            <a:pPr algn="just">
              <a:buFont typeface="Wingdings" pitchFamily="2" charset="2"/>
              <a:buChar char="q"/>
            </a:pPr>
            <a:r>
              <a:rPr lang="es-MX" sz="2000" dirty="0" smtClean="0">
                <a:latin typeface="Arial" pitchFamily="34" charset="0"/>
                <a:cs typeface="Arial" pitchFamily="34" charset="0"/>
              </a:rPr>
              <a:t>Productos alimenticios y preparaciones de  frutas y hortalizas.</a:t>
            </a:r>
          </a:p>
          <a:p>
            <a:pPr algn="just">
              <a:buFont typeface="Wingdings" pitchFamily="2" charset="2"/>
              <a:buChar char="q"/>
            </a:pPr>
            <a:r>
              <a:rPr lang="es-MX" sz="2000" dirty="0" smtClean="0">
                <a:latin typeface="Arial" pitchFamily="34" charset="0"/>
                <a:cs typeface="Arial" pitchFamily="34" charset="0"/>
              </a:rPr>
              <a:t>Sector tabacalero.</a:t>
            </a:r>
          </a:p>
          <a:p>
            <a:pPr algn="just">
              <a:buFont typeface="Wingdings" pitchFamily="2" charset="2"/>
              <a:buChar char="q"/>
            </a:pPr>
            <a:r>
              <a:rPr lang="es-MX" sz="2000" dirty="0" smtClean="0">
                <a:latin typeface="Arial" pitchFamily="34" charset="0"/>
                <a:cs typeface="Arial" pitchFamily="34" charset="0"/>
              </a:rPr>
              <a:t>Etanol y licores: acceso inmediato con trato nacional a nivel de las provincias que tienen un importante potencial. </a:t>
            </a:r>
          </a:p>
        </p:txBody>
      </p:sp>
      <p:pic>
        <p:nvPicPr>
          <p:cNvPr id="1026" name="Picture 2" descr="http://nutricionenlared.com/web/wp-content/uploads/2014/01/cafe_exportacion.jpg"/>
          <p:cNvPicPr>
            <a:picLocks noChangeAspect="1" noChangeArrowheads="1"/>
          </p:cNvPicPr>
          <p:nvPr/>
        </p:nvPicPr>
        <p:blipFill>
          <a:blip r:embed="rId3" cstate="print"/>
          <a:srcRect/>
          <a:stretch>
            <a:fillRect/>
          </a:stretch>
        </p:blipFill>
        <p:spPr bwMode="auto">
          <a:xfrm>
            <a:off x="1403648" y="4077072"/>
            <a:ext cx="2880320"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utoShape 2" descr="data:image/jpeg;base64,/9j/4AAQSkZJRgABAQAAAQABAAD/2wCEAAkGBhQSERQUExQWFRUVGBkXGBYYGBcaHBgXGBYYGBcYGBcXHSYeGBwjGhcYIC8gIycpLS0sGB4xNTAqNSYrLCkBCQoKDgwOGA8PGiwgHyQpLCwsKSwsLCosKiwsLCwsLCkpKSwsLCwpKSwsLCwsLCwsLCksLCwsKSkpLCwsLCwsLP/AABEIALwBDQMBIgACEQEDEQH/xAAbAAACAwEBAQAAAAAAAAAAAAAEBQIDBgEAB//EAD0QAAIBAwMCBQIEBAUDBAMBAAECEQADIQQSMQVBBhMiUWEycRRCgZEjUqGxBzPB0fAVYuEkgpLxU3KiQ//EABgBAAMBAQAAAAAAAAAAAAAAAAABAgME/8QAJhEAAgICAgICAQUBAAAAAAAAAAECESExAxJBUSJhcQQUQoGxE//aAAwDAQACEQMRAD8AG610dryWhatEbCZBXaDIALE/Ec0mN1jqAtsi4yBREej0iGBEZWQZI96n1PxHcF0PbujyFUBckCFQBlZTkme/yP0zPTfEG0v/AAyd6spzwD7Y9/esXl4NFhZGItmLrG0rgGcYCmYkbOVGRRKaiXt3DEIgPlzgBR2B94BqGiS75QYMUS45YBiEBMbZAmWGe3f96uZrd27cZZthFEboyVG0GO2e2f70iivzFNkulsFmbbtIkBYJ4GZJET9qPTTxfRfKGxbZZUMkAlNxk85aaEtWbjIlkHYWYuCSBuWO8ZxBI/WotqVm/d3M2/8AhERtMPJ3dxHowPnMUAea+bgseb9RLbFCgCJxMYjcCPerLel9FtYW2Q7O3yBGSPYQRFc0Yj+GiFrgtytzuu+GICxMASJnkk17WAo53km6lsAKcrnIQnvCNx3oEWae4u0Ldl1u3CRGIAIycYMkYonQ2Wd7b3yE2BlRcAsq5AUd+4mpdORH0twDYt4S4kgeV8gHImOe0irNXbV7Fu7ddGuW7ZKKTm4AeZ/lB/eDVUITnUgW0K7V3NcL8EwwCiJztiRjuKs1Ol8rypXcq2WbcMZae/Zc/wB671DUW3YEqQRZUwv0yeAPaN3NEa+1uLtbO0mwkgyAqysrP27fJqbHQHp7e1WG8EJZLFYkw5jBOAfUCf1onSWS30LkWYtuYGSJMzjksI5xU7+lR71qdtu29pSWBAJgGTB7SO+IFAeI+rD0oigLZYhG/mBHPs3E/rTomyvR3igJVZcoqseygzuIgYMDn4arja3WrjbtoUJaDfzHdM+4kA59qV6LqodUtudot72Bn6yRhTj9P1NHf9RJRlVVAKoAAJh12sTJ78/uKetj3orfTAs4Y+pFYgqBEK30iKv1IHmu4WQIBBGBFrn7T2+Pmu6XSPcVbaWyTuNxmXLATKgxxM8famnU+kM5VLdp/Sr8qQJgZM4M0nJexqLvQk8qeSC/pWeFQBBJ+cSKnbt/xGY5UPyYiS/YfIUxTj/oN9nMowSYKKAJAQTkkTLDFVXei3ySxstJJxt/KqnZAHLZpdl7BxfoFBDwWmGILbQJYXGhP/iFFLut6yVRNoX0k+niWaQZ9yo/rTa3o76gEo8gTlSPUqeWgI9jPPzSnqWlJYAIVCqozuzAyZPzVolo1/QfBFp0DEsCwPt+Yd8e1Z/r/SG0t6DmZKMRyPaPf/evoPh7VgotXeKeirqbccMMqfY/7GpuzZ8arB8ptAkg8SCD8zgAn5wIrmuOwFFXaVdiSDk9hP6R+9WX7bWrgDiNpI2x/LxxzOM/FVXNGzLuZp3PBBHvBJJ9uKaMGLeq29qKog+o5HBwOKQalfUad9QAF5gv0qcfYf8A1QV5Zye+avRIsr1XXEruj+sVQFMV2KK1JBYxVailYrIIlFpFDXG4FWoalsZoOsWhtKW23KCORBPA4B7VRa0QVI7960PiToXkOoW6GLBWICEBROJO8xJnAHalmzOeO81CdYLavJXpL7v5dmC20naBz6jJGe01qusdNt2US1LM9za5aR6SDECBLCSazGlvGzeS8kEo0lZGR3H7TTrVdYa/cutIKifJ4lc4CqBMx3+OeKb0NEmdLeowd7WEgdgzr29yB/WMciqkVnVPKRV9TNdAmCoIIZtx+gZEf71aSFtEE/8AqGaXmSQnbJEAzBPerr3TRbuC5duLb89Y/QqFLQvC+3HI9qmh2BvcYKzebi8SAQPyK2ZHKjIG3+hohtIzAraS55qRD8SoBBMGNvaCTx7Vf0lrdjUMkbltCQ5/mMDd7Zx+wrZ2epI+CQR37j/WRXPyc3R1RvDi7xswGvWWBtzde+CrxgBvTwfcld3tFWa/pwt29MSwLNNsbchcmTu7wXPFbux0qy7FUUKWVt22B6YAMdpJIj2p10r/AA/tpZVcEZIDDccmfq/8VUOb/piKJlx9ds+ZdGRbWoRXKkWtyucQXM7F9WWAg/qK3A1dtx6oIOOx/wCdqYv4CCsXFq2xOSRmT77W75rmm8DJcjdbFtj2UFYHztIE1hzRnKSwzfilCMcsT3+iaW7sBtpJkTEbVAZjxHYGPk0Vp/8AB7S303lrlstwFIMYwTuUyYieKZH/AA5ZWBS+wAmZ9XIgiDHIJHNaPpvTr1tdpdWA45BH95/eteDj5Iz+V0Zc84OPxPm2v/wC/wDxalT8OhH9VJ/tTXw7/hve0iGdlx2MllPyeN0f2r6BvuDlT+kH+xn+ldGvjnH3x/euyfGpqmcsZuLtGO/6NdU/5R+8f6irtH0VyxL222xA7Ek9/sB/U/FbFdWDUxcU+1c37OPs2/cyFdrotnaJQTEE5+J/tRi6dBAAXHGBRW0VFwACSQABJJ7Ack11KEY6Rg5N+SsWF7AVI2QeRWb6H4802qa6o9AtqX3PADW1wzz+WJGD70wteJNO163aRg5uAsGUynBIG6YkgHAnjMU7QUw89Otn8i/sv+1QbpFs/kX9h/pRmz7/AL1kPFPj1LNsfh2W6/mG2xkbUKQW3cTzGJ/WKJNJZBXpEut+HOnG6iX0UXLn05dTzHKnEnGaT6jwn046o6AecrvbNw7XlYH5SWBIO0A8cRXNdrF1HVBICiwELOx9INtfNYHsAN0D3INNrnl2NUNbduJsvhbdojcx3MFnaoGAQkk+wqFIpr2Y7rH+E+ht6mzYF7UB9RuI/wApgoHEjaDBM8e1YT/EHwhb0N5rdu61zYFLllCwX+kCCZwRP3+K+peJutKOoPcVm36K1hYhblxzAUHsP4gk5MAgVif8U9A5tpqXdQ2q9YtgH6EtiGJP0kyBER6RnvReQ64PlF9qpXmusKnYFXpEE6kBXdtdrOxFLD1UQq1EpNWW6exmu63qLjOxDBvKXBMkwoB3EjDSZiR370JZC3Fzmfcd/wBc1ovEdrzAi2bQNsW1k7MkifqcZAiDWdssqxBkdvt2qGalV7QKB6Vz7018Kau0iurIPxEjy3M8HBxMYyaD1FxuVCn3mZofRXv41tiqg7uRPfHeqTwTWT6j0vo1tm8xlBfndmZPOOP6Ut6/4d9JYBrpVp2u54xuC98gDFOOi6oACTAo6Q+4jgnFR4OnqjMdA1nl794hncxiBt4UL8c0522bk+hfvwf3EGr9P4aXUypAlOJJGD7Efb+1V3/Al239DPH6OP8ARhXDy8cm3Kmb8c4RXVumG9E6NubejMAZUAndMHPPABWK3GnslVAJGABWR8N9E1VlgTDrEGCR3JB2t94/StUNQRyCK6f0nHScns5v1M7lV2FAmpC7VCakVYLgNdxyFwcVIGqa9FABE13d80OHNfNv8RfGj+adLaBCgEMZKkv2z/KJ+xP2qZS6qyox7Oj6cdOp/KP2j+1U37KKpYttAEkk4AHclqz/AIF6izdOS7eYwof1H+Ve59+DSDxF4vTXae5atBpG24Q2NyKRPxyVJGalzSVjUG3RtOma+3fDGzdD7TBwRH7/AN4oXxVd2aW6LtxUW4rW9xPd1IAHcn4HtWf/AMMejOm+8W9LDYB75BnAEREDnn4pb/il1Rbl61Zt3FLW5DpBMF8QW+lTHv8AuKnu+nYrou1Iy1lG8lyoEkpbcgqQqju6kZBIUwYmIPatR0nw2tq9oPMdQIlYY7gSzMoj6c8EnkyAKK1etbR9Msq38O5ecguqneE9TTME7oCiTwDzgVnVe/fv2Za55jpa2uxEMA5iDgyBn35NYtVRrd2ajo/WtU2v1IYtsO9USCdoE7GgYA4zySc0i0vQw1mxZuBkvPqDzg7dqqXYN/3DAwSafdK8TR1W/ZSygQhxuEAzanJPfc8iPtWS8IW/xOqbUakgeWxvHfukvbBYgDG5lJB2+2Kuv7JsK6/plv6jXrpvN329rO27DFGVbrKBwPkmfSYo7X6VtQui0y3Qxs2t91x6lW26qd/mDEqg+eR70FoNMbum112yLpFxgoQqZ2m75lz6ZDMwjI7Cr9JofwbXLl+4LYGk9NuVLsXRbZKLPEmOYxP2AJ32tPa1er34vXkRZCr6lGQTkgGW/wDkAI5pL/iNZOpvvYRgfw1oWRAgbplhGSABj7x2GXWo01rTdIsPcJulrwuoq7RuaGIViZ9O1TM/AqzW27Ol/HXXC3NRi6toTC+e4272ESQXHf6fvVZFiz4HrumtbYqwII5/8e9UWF5r7d1zwkt1AHUFoE/DQJj2g1836t4QeySV9S/1/wDNHfwyZQ8oz1cNTZKgyUzMnbNFmyNoIOSSCM4iIP6z/ShLdEE4FNAfQOs6u5d0lp2PlIMAA/UR6Rj9DB+9ZvU6tOFBiBBPJx9X6madX5/Ag3STtubUUACJXvxtH1Vl9WHZ1naoZRt7AKpK5nvKn9TUNWzTQTp9QST7GvI/8RR5ZBnBn/k0IhhoBn5pxowHKnupo0NZZsemyQJp/pLkVnunE4x/WnkwB/yKyWzsYdoOoeVcD9uCPg81rNP1NWArDW7ufsZ/atybFph9IE+2P7Yro49HNzLNhS6ge9Wi9So9P/kf9D/uKjF1O0j4zWpzjchTyBXPJHYx96V2+qe+Ktv9XVLb3CcIpY/YCaBB3lsPmvecRyDXxvSeOdUdT5rOwEn0/kx+QD2+Y/rX1x+rIELkwoG4n2ETURmpFyg4l768AEntmvjus8T3tbqgtwnaW9CK0IqloAdSJJI75M8RVXUPHuov396M6oX2rbXA2/8AcCO/8zHHtTLw/oLenW7rXDLbtH0jd9blvSofuu4jtxWcpdtFxXXZq/HHU/wWmtafT2l/iKwA27gFG0ZBkEktyQaXeAfCa3Va7eGCptkKdvqDifpggSgOMZrMHquo6i8XLmFI2LbQgLLKYM8xxJnPetX4r60el6fT6fTE7juZmw3pHJJPG5iTj2MVN2+3hFVS6+WO/Eniq101bdq3ba6xG7YCZVJyzNBJJMwIkwfavnuq0N3zL2ocOyq3n7wk7y0NbX0iGJ3AcgfEA1R1RbmqezqbzqFu2wjM4j1W9yuFX6mkdlHJ7TNE+PerG7qLNq2y+Soti2n5TgbmgGJ7T8Yok+2wiupV0bpt7V27asxZTcY7WY+mB6jMmQcfckU08C20ua648MtpVczj0hMr7wACYg4BimvjXWfhNLYsaXHmu250idoEnaQe7MuZ4EZmkmk6q41FrS2goU2tt3aBN27ctbjuZl+RCqeTJ5opJoLtMCv+ICzam4itaNy4tuVgnY+5naZ+qLQ9p3GPm3SWg7i5cxZt6Vtz8/5qunqSI3Nc7DJ2meK74H6fb1V02XUoLJ8y4v1eaVbaimZCBQe0kzOMRHSdP1euF3aCENxCVUkBYEDaCdqgAnCzgA5pUwtDzUnyOiHyGLeaylnJj0sQPvEKo/X5ilmr6JcKhrytbt2tKh8xgCJ2j0Aj6vV6YBEc8Vtus69NJ01kUhnRFtD0g/xGiJQ8ZMweBFYnrHUbl/T6EXnIXyb7FnUnc2VUs6yAdkBSRkuOCauSWhJvZovFF/TnRaFgDcDPa8tN4QMAsNuIBAAX+sZrMpcU2r2s1O0vfBt27QGGu2iGAP8A2KgXuJKwTJy+8VWbWnXQ2/VduIl10QQoIW1uZ2ngb1X55zSq5phft9LkiDvHlZZigugFgIII2r9R9u5oexLQd1jU37h6enCC15t4xskgAQRHAHaclqE6joJnEn/n7VZ1XSavWeYoRgl6/sSSV22rIYBMx6SfVyZKcUx1Wk8o7GjfEkE5g4mOY+amWS4HzLxB4YVpKiG/v8Vjr2jKmCIr7Rq9EDzyf3+3xSTW9ARuQM0lKtjlxp5R8uW1VlxYit1qfA6nKGP6ikmt8I3gQFAP6x/eqU0Yvjki61ct29LcNxpdnGwbm9QyCTAhuKz+qvh3ncxEAQe2MqB2AM1tNNZumy+20xu+nlIZbQBgAj6FJj9FPvWM6xZa3dIAGQCYggE8gEYP395pgztph7U68NqXY44xWcRifqP7VtvCOjC2wffP7/8AilLCL48s1Gg0nv8AsKYOcRVem4qbGskjewa4jAY71p7Gj1dpBui7AElDnj+Ux/SazGpv7RPPwBz7ADvWw03WsDcCp9j2rfjRlzPQNZ8QwdrSCOQQQf2OaaWOsqeDXLl63eWHVXHsQD+3tS3UeGEObNxrZ9j61/qdw/etTnHv4hW5g/ek/ibU6axYZ7pIUgrtGSxI+kA/HvSq9a1dnJTzFH5k9X/84YfsayPjLWvqdpBlVG0r3ViZ9Q5E4FTN0hxVsM8CdN0+q1DF3bcnrFsqAWEiPWCQQMYFarxTq9Jo7Jt3GuMLsjYCGO04J9ZED7msn4G0D2rhba7PEABT6V7sREgE4HvmhPHYutqUcqWGwKon8wJwF9/V+uKzWI2kaPMqsI8IdOsMLmquEm3YDTbIC+sfQDH2HxQer8VX9Vb/AA+xUQsCAiGF2ncNjSQ4GQZ+9c0NwafRXV1BZPPXaihSSFBPqbOAG/fMcGq+kXjprLaj6gspakSq+YCd0EATCnHucx3nVJf2VvZPT9VfQ2UNppfUBv4m2NiKRu2BiRuY7fUeNuPevdQa7qkt3rjT5Uq1yVUkEyPqILHnIU9596D6fp9Vr0b07jaPI8tVVGy2SAoGBjtV3iOz5dmzbtFGwXZlYNuZjBtyhjChf3pPGVoE7x5CPFGdQlq2zEWxbtpBwfTyIMElmJqXXeh2rVk3repF1Lj7FhdrBW3FgWMFF4Ejme00L1JXFnZvVLqoim1b2G5t2kPDx6OV3KG4J+aLbpSWem+bcU77lxVtCZVV27iWU/VgYHyv6vVi2L31Z/8AT2dgZA4jfO0Kw2gAK0z6CTnMHiM6/XhNN1PT2LYa5dPl+c/oAJMQqIB6TBBJngx70g8N6C4fJumxcuK+D6AtsuHZU3v/AP5gekkDkAcU8tKE61N0+bqAVMqRst+jcfYltowsACQc5FOKaWRNqzQ+DPD66fU3hdK+btG1JElSxO+Af0zmh+leImGq1lmyFS2Bd8u2qc3VHqubvfcBI4yMe4/Q+mXLnVNTfuuVQb2DcemdqrMRAUg4Pas71DxBbWzqDpw6m9f2F5G5rZV2AEZWXgn7jmjSwFWy3TatLfTWuFSx1F/aNzNwqbrhImX9gD3aeBTnxju1Gt0tifLsCyG2A+kMW2AED0yDsHxiKG6itsDpun1CsrFxcuIWHo3mAHAAkMZOewjJoXXJf1WrulQxQ6i3btqGAUBCxkDAA2QTzkg8mnpUH2H/AOIF9LeoG65uupp2HlKGPpY7dzMSIAW4xjvA4q/oqB9dZuhl26bSWy6tjy5tkiWIAyHk5x8ZrM+ICNRr/MW4GW/e8qZIgAIpxH0exzM9qINkM2ot2nt3G1uo2IPVlEcswyD6A2yTEGO+YLthWKLejWdU9/T37u9le+94EMDvdSJCLMcKM/yjEcEzSdZt6rXX7qvukBUEfSqwuZGDIwPk0q631NTqLS239GjR7FskEhgtphduiBAAxyZMIO5Ir8K2t269G3zIgARgCO2ACe3/AN1LdGkI3k1ewbsCT/ag9ValvtRWnX3MVYbVQ8m1UA2LUYPY1Z+GFdtnJU4PaauGc/v96kD4le1GodyxLhrvJ+ncG7HiV/piu6noToGJIO0+orJA/wDdEE/b2qy71BiWVhLHaA38oGcD7YqrzLly2VZiUSWAnBb2j3jNdBxHukNbW8puCQMweJ7SPaYrc9LGJ98/vWW6T01WUOZDTAEiMR2ifetdo0gVlPLN+NUhxYuYqRuUILkCub6g1Qw6Uy/iLe7iZz7qCR/WK2rMjj1AH/nvWJ6F05b16XmEBIgxkwB98TWibp1xPoO4e3B/2NdUFg5uR/Iuv9FHNtiPg8fuKCu3r1n6lMe4yP3HH61NOrFTDAg+xFH2epqe9WZAmn8Qg84q3X9Ys20a84B2jkKCx9gO+alf6ZZucrB91x/Tg/tSDrnhK49p0tvuDDH5SCMj4OR70PQCPQf4kXbd/wDyLduyzjcFGcwAS3c57DtxVX+I3jC6dQ1hGK21AB2gSxIk+r2yBH3pV03wlee/5O0KymW9YYADgkA4H9aP8adDRbqLc1CC4+0MqgyRwHII9A+5NY/JrJp8UxDrtJfYWWu7nDqESM4VioEDjMgDvTvrWnsWdLa0t0vv+t1QL/DLT9W45baR6fYTSrrHWL9q6bdm5/CtnZbVGMFVP+ZIEHcZJ+9S8T6K82ouvdUhSQ28yFO4AwDwDwCO1Toq7NBrdUlrpezTBktl0G5oZmBEszjAEnaI+AKH8Jaa2tttTebbZV1AY/mdNx2KmWzKsY4zSXWeIby27emHpS0IIHLBjuy0GQAwEH2pl4jt7bGiQKVWG3AAkF32M3ECYBj7RTe79CS8AXRrdw3bl4BGFrdeZ3CspIBYZOYf2H/mjr3Vmv2Xe+7tN4AIPSZAb6SQVVfUFiOAPvXdHZ09vTXXualSwQKLCMB9bSS4YSBBWYg4zSjS2xqbtu1YEAHbtkiSTIILZjcTMZjvU1WizQ+NOtA2dFas4tJbLbQTDOTtgxmVhsn3NO/CmgC9Qa47iVG7b+aWQKC+YBEnBzx8wF4zv2dIbGms2la5bRXZ2BM5gAAtAkiTE4gVzw3qVsjXX9krZtBFDcPdNwgkzk+ucyMT+lfyyT/Es0PXLt7X6ol9ttrd9YdiAESRIU4AWDx7mc1HwwLFrpup1DKl64GhVIJAcgIkKYKj1j2wDwKUdIukaTVvM3Li7d7KqAKXVmBOAST74gLRV3TJo7Fqybw3ara7qI8tVLbVc3CQTO08DME8QSL2J+jt5rpB6hqAG8uyEVoG1ru8paYL9Lbd26IiQJ5qrTXbge3qHf02kN12MBd7lhiBh29GB9UAnAmidRqLb9S8m4Y09sLp0Vo/y1GWlv5mzPz3pMvTb2oubHdba3tQvlgnBKgoVUAERbVoiAIIz7gwvonQPMv29KjnzRbNwOpYBd9tWWJzIXbkgdo4MkdJ6Iulub72oH8DzQq223O1y3EoCQQo9Q9R9yOZAK6N1bT2De1VvcCD+Hsr+Z5t7FfPBASTzyB8lL0PopuW72ouA+RZVwVDhd1yBCAnJDErJxIkDMSUA28I+BxrrLvcu+WN0KoAPIDNuk+zR7016fet7It5QEqrcAhWK7gPYxisrZ6/qtIBasbHt3LYa4AGLJcupJl8Q20rxIx7zWn6NpdlpR3A7mf0n/X70pUacd7ehpZqb/8ABUEB/T3qOovqBkiak1YBrLnqH/PtROkeVBNKNfrRIE8EVf07Vwh+5qWJo+Wa3SbUtsGEEcyCxM5ws8YGaM2n8Rj6ngAqYVd6hVkxjmYqOltWfNW2wLqhILbgBIzhSOJEc/PxUk1RYXCqqHlQhzMZBChic8ZNbHJoO6VptpIndBIn7YkftWjsRWY6VdkCtDp3rNm8dBTXagLlQe5VG81NF2Numa57b+hS2MwJgDvj71pNJ4iDROKyfS9cbNwXBmJBHuDzWubTWdQoeIJzuXB/Xsf1rog8HPybsON9LghgGHz/AKe1A6jone0+34OR+/P7zSzU9MvWsofMUe3P6r3/AEmo6XxJ2b/n+1aGQRc1V6z9amPft+4xS7xR4sZNKfLba7EKD7AyWM9sCtDp+rqw5r57/iB1vTljZt2xuDQzbtoDYwAO4nJx+tTJ4BbEfg/qZtay2weB6ifmVOD7zUNXpbuo1ZA3tduOZicGeJjgL+grSeENFZ09h9ZcUOAp2KSDMYnIA+rH9aS6LxTeOoF2LajdJVUAWJ7lckfc9qzapZNE7Y31Gj0um1dsOwY2wqlQcSF/Mf8AuI4HuOKzd3qVzV6ne7nc5MjsBiAB+VZx7e9D3NNdLm9dRlQtuLEESZmBInJxRfTdJc1LXQgCsVLQsqCPzRJMLHPH7Uh2H9LZNdrQrbkTkru5VR6uAIJA4H71691h9TqF3uwtbwFtqW9CTACJEDaveJwa50tBYtHU3Qrs3otDcfqEMzEqcAKI+d360su+YWLhdu92UuS05ALACYkh+ZPNJsaQb0nojXrhUbEW2h81zwMGXYkTIJ4zMV3pzG1fssWuBQ+WQmWIMTtYRMR/91otdpzb6cFLFWvlCEL5ZVPq2r7EwTjMCpeGbNuwq3rhXzbNu7eRCfUzHI2w0EQonByYxBppCsnodI1/Xvc1G7bZYsQwjcEwkA8bgo4HE54oPQdd838Xe1TE2jb27FkAuzqLYOIESYMfSpqrpGsDWdVqbouNccoqCYm4++G3dyAs7fkcTXbXQz/0w3nuW1t3HDAL6SzIXAhQsSck54HsKbzlC1hk9fca50/S27AIU3HN307t1yQq9peFJxXtZ0pr2ssaZD5j2rIRxuCgbNxOfZd0MQIwQKF0vmPrNDZs7WFtbRAPEn+I7EEmCZM//rV+h15S/rTbYOSt5N6ywO+YYEiVklRPBgjg0iizq+ls+Zp00pD2rYd71x/VhWAbaSBKgKQNvM9yaru6q3euJcRWt2rCCUZ5eTebiBBLMV7rxHtV9iwUT8AlsNee0blxpzbBK3EticE+kMZ/mHtQRttdbVW5K2LO0H1cLYubi8RlmJ5iZf2iqZKKen2nvGzpbCszMWuFlmF83YPWxAIChQSQO8ZzJXVuppYsfggyyl92uOpO12RSuBAJIY8dyOaM8GPftNe1Cqu1bAutvZgNpmERgDBhD7zAz75G0hvqXKn0uhO4AFmc8A5528eyn3pUFn0HpfTwhu2y6swYFwswruoYrJ5ImMT2FGrZZQQMkUP0XTFVZnjfcZnf7sZifjirtX1AKCaho6I3QNquqOokcdxSTqfU98Mp4PFSva8Zbv8A6Vk+udbAnZmTE9pj3qUmxuaiHWurMz+rt/vWl0+pCoo7xn9a+WW+osrTM5mKaL4nuc7ZmqcLMlyewjR6ow1xlR2MBQwJgj80Dn2ipkte1CZCkRIAICgcgD9Jj5o3U6W9vN+4CLYWUWSBkDasDMSZP2NU2tFce1cvKvrY5aYCryxGcT/afetDIq6U0CPan9i9WX6bc4p9YNZs1joZC7Xt2Pah1uVMXKRQQjUZoOsmzPdeSP8AUUs833qDXBVJ0S8m26f4iS4AVYEfeiNZo7V/6xn+cYb9xz9jXyr8NcV2aySO+0f1gd6bdM8ZsvpufvWydmLRodZ0G/a9VpvMX2wGH6cN+kfavn3UulXPMuEqxkljIiCTJndEGvpmg8QK4wwpH418ZG1Fq0AXI3MxAIUHjBwSaUkqErQPd8N3vwHruIlraPS0rtUGQ05mTmCBzWY6YltPMZiLq2xIBkSSwCjOSsmT8bvejOqeKLuo0aozbmFyGgRICyswPef2obpPRDcsvcZlt2wI8x5C75GABljA7DvUv6KS9lT6/wA9XV1tblhw6oEgAgEEIIOD7UWV8nT71ck3TsIAgbQNzCTzmP2qlXt6a2WBt33uyoAzbVcGWByxJ4UxEEkcUY3WLA0dtGtA3d7wfUFEAEHbu59RGMYpf6NfQDrbhNjcDshgoUjMEZIHzAyPbPIrQ9K6ODZs3Lvo06sSSd++6zRuZEUZUBQM+xPxWTcvqGtgKSSsQsngtOKb+JL1y4+ntKxcWrSW12+oFgSrke5+2TjihYB5COvdW87qClm/hq8KPyi0rQOOxUf1+aglvz9cRhbSuSVUxtsoCAAYIX0DA77u80s6tYm6EViUUKpG/cDdUENnE5AxmtH4oBtDTaeyvq2Kz+WSWuOQVgfmYQOODPFIZzoFhLq3/UU09qLze8Hcu1Sc7mDECTGT74D6r4nS9pLVjZsCMxX1TIgweMsQwERHqmrLmrCLf0VklnaCzQAA9v1MMnIUKROMqYBpXp+rLbtkLbDXWZgoYAlE8sCVYzBO6AO0DmgPwNei+IbFhrty4WDsptW2AYqpNvaSfZiAD8SaUaHRbwlu167hchtrKZG1BbEjAEsffIERBorpvQt9ywNQpt6dxMwVn3ILfmnb2MCiuidLuHWXDorYBsMxt7yIIB2n1HkxBHyapKxX6C+t6i3bu6m3Z33LjLb07XAcSAFuhduROxQT7Bhwc03L7l2S2FdERbKi2D69yDfcLCRnJk8bVHYUO9u4PxNtbTfiSw3gbW27m3OQVMQBjcTwzgwMUBZLb3S3jcotkKwgoAASfcMyhpJ/ekBuL2qt27lzSMW2DSg37gIksEgBFIgAehAY5MnjOb6N0tLjMGP8NtjjOSfUQDEcKcEf61Tq7N66rXAwc6i4NPaXKsyIVJ3MTIUHYAOZOTCxRerY6YWbSsrgJvuXQQQzPMKp/lUBYA4z2AgfsccbHN3Vm16Zlex9vg/71m+s+IggInPtSfqviwglVM9j3FZq/qCxLEyTSUDSfLWENdR1S5dEgiO6zFL9V1JnUKQAFmIxzVFh8GqK0UTnbbOg5o9dYvzQti0SRimGyhkob9Y66bxTfI2LBAyJ91jkmBQw6vce15cHy5/LPecH3pLZJAzlfvxRmj1z2mlDH+tA7GHTDmnltqQ6O/uYseSST9yacI2KyZtF4CVu0Sj0uDUXYuRSKLHNVm6PvU7ik5PHtQ1y57fvQB66x5iPmpf9Ie8hcLuIMHb9Q9pXv9xNCF57mm3h7XeVdBJ9LYP+n9a0iTJWJbaOh9ByOQOR9xyKp1SNeckk7jE87oUZCjjjNfR9f0qzqB61G7s4ww/9wpC/hO8hJR0uLBADSGgiCNwEfvVtGVmK0673CoxVJgExJE8sBz7078XavYNPaU+hFJ55YmJ++P60x6J0VdKr37oO6zJRDAEniSCZ5GeKzGt6rcvXWuOx9QaNoXiDgYwMxPNR+R/aKdJphdKoss5MBQCYk+/B+32zTfq+ntB7doOA9sQwUFg0GfqOC/P/AG9pxVXhTSi2TfaF2gqkwJfaYieY+O8UptH1B2mAZkDMzPJ5+fvS0M2Oo1/4XQrctqFuXSVt5k27cEnOPU2SWEH1fAobwhfK2dXdJY3VQlGJJglWkz7+055ihtPq73UTtbaArBoAgKCYP0iePnMVzxHqN2oWxZAW3bKoqj0gsYDMfck4kzgVV+RfQttai5btsUdl3woIJG7aJaDyAPTn5iaZ6jqjJ+HZT/EFkMzNtP5zsAPIwoJMz6uRQ7dSU3CfLt+VbJK28GQBgsT6mwM57n2wHqdcXJuNlsKMAKBBO0Ko7EGPvUFjq8jWmu712XdVPlrtAID3A28T9KyNo9wT7UH0jS2vOtF4C22Hms5gNLZC5BgABe55OJxb1DqXm6vzMm7FtVsgElj5awo7bZ7YnjvgMdKclLIDeZuAZJAKkYyB8E85z8UxWOOv+IC2s1F9WICobdkjiDsTBE4h2Yx7juRTvpjp0zS2b43vev8AoFtmACqCWPIMD6THu1ZHyFT8Te2gEtstAErtYsxkbcQEUiPdh7Vqur6E6dNNqNTcQiyB5dtSQTcKghDukELtkkZMRAmqXskXavqH4a1q9OW/9RfZRdcRC7rm57Zeedpz7SRzXbWqVenuExevsqGANyWkUy7NyA+SWxho7VWNDZ/EF9Q6uzg6l7Y4Bf1WkdpmCXEgAYiSOKq0/T9RfCKw3nUXg26M7bYhts/Svq7YBUe1Axhp9Fc/AvfuNt9W2xgn1ttBKqJiADmOc8ia+d9U1RB2hjjEe3Y8f8zW18ZeLfSmnZAradzG1xcQsogDccmCe47nvXzi7dLMSeSZP3NNITeDpNemuE15RVEHgau01qTPaqDReiaAfvSehhaipCqRd+amtyoAFUVIe1AyRRGmsSZJxV1QDbQtFO7DyKQ2MU40bSKyZrEIBzROnNDNV1loqSwxx7/tQl3PPFXlqovUxFBqdtoqu4K5s+aoBlY8VeUwRuIwf9DV/iPxiyWQLJ9TyNwE7QBkj5pPpwgaLgDI2DPb5BGQaOTwijsuy4Db5g5I+0c1abaMmsiTpGiu3UeJbzAUjJLMYYnPMATUtT0tNKYvOzPj0Wx2wSGcnnjimev8SJproXTW0ItkqSxJk43wAf0n4pF1C6bjtcuelWYkkz+YzCgnMA9qQE/EGrN68do9EBUWOFgY/U5+5q7qIG5kSW35aFIhlyQpn1CQc4pfoNVLsWHYw2ZB2nYOYGY/auaS4bTJcwSpBjMT7TS0Gxvr0GmSyiFg7qXu+oiQT6VhTGIJ/X4qlrzLcRkaXdBLESVJiRJ795AnMc1WdTc1Ds+3eEiYhQqyYmTHuOajpWUMX2lkVg0RyZkAnhRgfPtNH4D8hg05W5+GRbe928trkttOfpXA2ru5aCccxyFo7gBdmQOLYlYLCSWCgsRErJBgRxHvVV1oYvDTO4YIMTyT2HPHeqdRqQkottlAMMSxJYjsMAAAxiCeKB6NZ0CwAx1rkQouN5jECLzYUD+Y5BjjNLL14JpztfddvufMg5W2Pyt/KWOSPZVHvQeq6iG09i0HAAZ3f4cwo+5Cj+ponpAtC3e1FxS2xlFu3wpdp2hiMkALJAiYHvRQWNb2qsi75T21NvTWy1woWU3L6pE5wF3kIIHae4FT1V65e0n4rU3BsDsEtgQzOYAAxt2nM+wU80hZWnIhrim5cJXhI34HAkCe35Yp1/0rVNp7XmLvthReUiCv0E7GAOOY7femhMDvaidSbl6ALjC4wGSVjFsD+UyBHtBMRR2r8bImsbUJlFti1ZVIARdkE7ewBLYx9R9qr8IW7Jvi5eYTZDXCsiS8zx3gLJ+SRGKz/iXq3m7rpVFa8xhUUDaggiY5JJiTnBppAJupaveRBmBz7nuRig68TXKsknXbfNRrlAE3GakT2FVivA0qETDGpC6arr1FARolb2B2iubGMCI+ak1nb80mxhuleac6NsUk0ZmnGmNZyNIh1Wo1D76sBqCy8tVLtXf1qL0wIgzXkNcTFS2wfg0wKrucUP07WX7Dxll9p/t7Gi4rpWaLoVWJbtgiSRgc4zE9vnIqKM+pdUgmcKABj2/4TT3aDVAsbDKekyDI+Mx8ChCcSHWLFrTKLA/iXcM7boVDGFA/Ng9/ehuq6UJYtAuJuRc2qGlVIgbuw+01T1PcWe4xkMxY/cmaojcfSTtHcjjGePaqsigi/cK2EtqcN624BJLQs/YAEDtJq3q+qYpYskf5a8d9xJzjvEVToV828qAhQ3pDbVMCMMfY9yeautNZ3XILMFU7GcjJkAE+0zgfNAaKdVqt5ktMKE75gencTGBH9MVFNUFYG4oYODE5CyYdgO7TJHbjmKoNwD08Sewk4zxTSxa07hHcXCUKqbYgLtJ/mwQZMn3JxAoQMu6xfs379t0QC2qKqqgEsRJjAkkmF/ahfLKLbsSFlg9zcTAkADcAJELnB/NVniDp1hSv4eTO7cN07SMR7iMzNds6a2b5DhiltA1w8E7bYG0EYjfC+/FN7BHg2227tJVyFQHG8Ie7ATtG1fSCATGfTWi8SeILj6RLJXyd23fulV2KAfTP1KTHHxSroGhtNZuXdQWKWQdirjdOIBPu0DjmftQHXvEjXhZ8xVAthiqLJBBgAMZx9MH4piHXiPXae3pbFlbVs3DbF13/ADIWXJDLncSPeIgQZx88vXixliSatu612EFiRj+mBn2HtQ1UhHq9Xq9TA7Xq9XqAO14VyurQB0V2K8RXIpCD0FQ1RgVeorl22CKhDPdP+kU3sNSrRjApjbqZFxCg9XI9CirBUlhYauFqoDVKmBYWqIaod64xoA6rwavL0MvNW23Mx2oGmT396g7VC9iqt1MLKda4H2NLmJtMSuVggj4Paitc2BQ5aTTRnIh07rHllvSCSpUEgSsiAQfip3tQi2jbEM7QzODIAGQgEc7on7fsA9oCalaSTmqJZd0vUBLiuzTH6ngjvVtq8iiGY8yYJzGftk8HtE/dewzUSaGK6PXdQSWMmWJkzzOTPvVtzqTsZJzMk92P/d2P/k0JXpqqAIGrf+YmRB9iBkCPaaqZ5kmu267tmkTZTXKk4qNUUer1er1AHq7XK7QB6vA16uUATDV2aiDXJo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8" name="Picture 4" descr="http://everyday.notisistema.netdna-cdn.com/wp-content/uploads/2012/06/tabaco.jpg"/>
          <p:cNvPicPr>
            <a:picLocks noChangeAspect="1" noChangeArrowheads="1"/>
          </p:cNvPicPr>
          <p:nvPr/>
        </p:nvPicPr>
        <p:blipFill>
          <a:blip r:embed="rId4" cstate="print"/>
          <a:srcRect/>
          <a:stretch>
            <a:fillRect/>
          </a:stretch>
        </p:blipFill>
        <p:spPr bwMode="auto">
          <a:xfrm>
            <a:off x="5220072" y="4293096"/>
            <a:ext cx="2985222" cy="208823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 Marcador de contenido" descr="image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332656"/>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El presidente chino, </a:t>
            </a:r>
            <a:r>
              <a:rPr kumimoji="0" lang="es-MX" sz="3200" b="1" i="0" u="none" strike="noStrike" kern="1200" cap="none" spc="0" normalizeH="0" baseline="0" noProof="0" smtClean="0">
                <a:ln>
                  <a:noFill/>
                </a:ln>
                <a:solidFill>
                  <a:schemeClr val="tx1"/>
                </a:solidFill>
                <a:effectLst/>
                <a:uLnTx/>
                <a:uFillTx/>
                <a:latin typeface="+mn-lt"/>
                <a:ea typeface="+mn-ea"/>
                <a:cs typeface="+mn-cs"/>
              </a:rPr>
              <a:t>Xi Jinping</a:t>
            </a:r>
            <a:r>
              <a:rPr kumimoji="0" lang="es-MX" sz="3200" b="0" i="0" u="none" strike="noStrike" kern="1200" cap="none" spc="0" normalizeH="0" baseline="0" noProof="0" smtClean="0">
                <a:ln>
                  <a:noFill/>
                </a:ln>
                <a:solidFill>
                  <a:schemeClr val="tx1"/>
                </a:solidFill>
                <a:effectLst/>
                <a:uLnTx/>
                <a:uFillTx/>
                <a:latin typeface="+mn-lt"/>
                <a:ea typeface="+mn-ea"/>
                <a:cs typeface="+mn-cs"/>
              </a:rPr>
              <a:t>, abre oportunidades para hacer negocios con México en infraestructura, inversiones, transportación ferroviaria, puertos, áreas donde los chinos han tenido una participación activa en los últimos años en los grandes proyectos de infraestructura, sin embargo, la idea de un </a:t>
            </a:r>
            <a:r>
              <a:rPr kumimoji="0" lang="es-MX" sz="3200" b="1" i="0" u="none" strike="noStrike" kern="1200" cap="none" spc="0" normalizeH="0" baseline="0" noProof="0" smtClean="0">
                <a:ln>
                  <a:noFill/>
                </a:ln>
                <a:solidFill>
                  <a:schemeClr val="tx1"/>
                </a:solidFill>
                <a:effectLst/>
                <a:uLnTx/>
                <a:uFillTx/>
                <a:latin typeface="+mn-lt"/>
                <a:ea typeface="+mn-ea"/>
                <a:cs typeface="+mn-cs"/>
              </a:rPr>
              <a:t>Tratado de Libre Comercio (TLC)</a:t>
            </a:r>
            <a:r>
              <a:rPr kumimoji="0" lang="es-MX" sz="3200" b="0" i="0" u="none" strike="noStrike" kern="1200" cap="none" spc="0" normalizeH="0" baseline="0" noProof="0" smtClean="0">
                <a:ln>
                  <a:noFill/>
                </a:ln>
                <a:solidFill>
                  <a:schemeClr val="tx1"/>
                </a:solidFill>
                <a:effectLst/>
                <a:uLnTx/>
                <a:uFillTx/>
                <a:latin typeface="+mn-lt"/>
                <a:ea typeface="+mn-ea"/>
                <a:cs typeface="+mn-cs"/>
              </a:rPr>
              <a:t> es todavía un proceso dudoso.</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67544" y="476672"/>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Los Acuerdos de complementación o de </a:t>
            </a:r>
            <a:r>
              <a:rPr kumimoji="0" lang="es-MX" sz="3200" b="1" i="0" u="none" strike="noStrike" kern="1200" cap="none" spc="0" normalizeH="0" baseline="0" noProof="0" smtClean="0">
                <a:ln>
                  <a:noFill/>
                </a:ln>
                <a:solidFill>
                  <a:schemeClr val="tx1"/>
                </a:solidFill>
                <a:effectLst/>
                <a:uLnTx/>
                <a:uFillTx/>
                <a:latin typeface="+mn-lt"/>
                <a:ea typeface="+mn-ea"/>
                <a:cs typeface="+mn-cs"/>
              </a:rPr>
              <a:t>asociación económica estratégica</a:t>
            </a:r>
            <a:r>
              <a:rPr kumimoji="0" lang="es-MX" sz="3200" b="0" i="0" u="none" strike="noStrike" kern="1200" cap="none" spc="0" normalizeH="0" baseline="0" noProof="0" smtClean="0">
                <a:ln>
                  <a:noFill/>
                </a:ln>
                <a:solidFill>
                  <a:schemeClr val="tx1"/>
                </a:solidFill>
                <a:effectLst/>
                <a:uLnTx/>
                <a:uFillTx/>
                <a:latin typeface="+mn-lt"/>
                <a:ea typeface="+mn-ea"/>
                <a:cs typeface="+mn-cs"/>
              </a:rPr>
              <a:t> donde se establezcan qué sectores participarán y generar ese dinamismo de acuerdo al interés de cada país.</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Sectores de Interés</a:t>
            </a:r>
            <a:endParaRPr kumimoji="0" lang="es-MX"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3" name="2 Marcador de contenido"/>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Los inversionistas chinos están interesados en invertir en México en los sectores ferroviario, automotriz, de infraestructura de puertos marítimos y el tecnológico mientras que los inversionistas mexicanos podrían participar en sectores como aeronáutica, automotriz y farmacéutico del país chino.</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Infraestructura</a:t>
            </a:r>
            <a:endParaRPr kumimoji="0" lang="es-MX" sz="4400" b="1" i="0" u="none" strike="noStrike" kern="120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endParaRPr>
          </a:p>
        </p:txBody>
      </p:sp>
      <p:sp>
        <p:nvSpPr>
          <p:cNvPr id="3" name="2 Marcador de contenido"/>
          <p:cNvSpPr txBox="1">
            <a:spLocks/>
          </p:cNvSpPr>
          <p:nvPr/>
        </p:nvSpPr>
        <p:spPr>
          <a:xfrm>
            <a:off x="457200" y="1600200"/>
            <a:ext cx="8229600" cy="4525963"/>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La Secretaría de Comunicaciones y Transportes (SCT) expresó que en materia de infraestructura, se estudia la participación de empresas chinas en ese rubro mientras que Chen Zhong, vicepresidente de Negocios en el Exterior de China Communications Construction Company (CCCC), afirmó este interés de invertir en el sector pero asociados con empresas locales. Es así que durante la visita, China se comprometió a invertir hasta 81,000 millones de dólares en México entre 2013 y 2018</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rPr>
              <a:t>Alimentos y Textil</a:t>
            </a:r>
            <a:endParaRPr kumimoji="0" lang="es-MX" sz="4400" b="1" i="0" u="none" strike="noStrike" kern="1200" cap="none" spc="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j-lt"/>
              <a:ea typeface="+mj-ea"/>
              <a:cs typeface="+mj-cs"/>
            </a:endParaRPr>
          </a:p>
        </p:txBody>
      </p:sp>
      <p:sp>
        <p:nvSpPr>
          <p:cNvPr id="3" name="2 Marcador de contenido"/>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Se pactó con el país asiático facilitar la entrada de carne de cerdo y tequila mexicanos de la que China es el primer consumidor a nivel mundial.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Se acordó resolver de manera amistosa el diferendo en el sector textil.</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mj-lt"/>
                <a:ea typeface="+mj-ea"/>
                <a:cs typeface="+mj-cs"/>
              </a:rPr>
              <a:t>Petróleo</a:t>
            </a:r>
            <a:endParaRPr kumimoji="0" lang="es-MX" sz="4400" b="1" i="0" u="none" strike="noStrike" kern="1200" cap="none" spc="0" normalizeH="0" baseline="0" noProof="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mj-lt"/>
              <a:ea typeface="+mj-ea"/>
              <a:cs typeface="+mj-cs"/>
            </a:endParaRPr>
          </a:p>
        </p:txBody>
      </p:sp>
      <p:sp>
        <p:nvSpPr>
          <p:cNvPr id="3" name="2 Marcador de contenido"/>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Durante la visita del mandatario chino se dio a conocer que el Banco de Exportaciones e Importaciones de China otorgará una línea de crédito a Pemex por 1,000 millones de dólares para compra de embarcaciones. La paraestatal dio a conocer se firmó un segundo acuerdo que permitirá analizar opciones de trabajo conjunto en materia de transporte por ductos.</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251520" y="116632"/>
            <a:ext cx="8640960" cy="1323439"/>
          </a:xfrm>
          <a:prstGeom prst="rect">
            <a:avLst/>
          </a:prstGeom>
          <a:noFill/>
        </p:spPr>
        <p:txBody>
          <a:bodyPr wrap="square" lIns="91440" tIns="45720" rIns="91440" bIns="45720">
            <a:spAutoFit/>
          </a:bodyPr>
          <a:lstStyle/>
          <a:p>
            <a:pPr algn="ctr"/>
            <a:r>
              <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TRATADO DE LIBRE COMERCIO ENTRE MÉXICO Y JAPÓN</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8" name="7 Rectángulo"/>
          <p:cNvSpPr/>
          <p:nvPr/>
        </p:nvSpPr>
        <p:spPr>
          <a:xfrm>
            <a:off x="467544" y="1484784"/>
            <a:ext cx="8316416" cy="1323439"/>
          </a:xfrm>
          <a:prstGeom prst="rect">
            <a:avLst/>
          </a:prstGeom>
        </p:spPr>
        <p:txBody>
          <a:bodyPr wrap="square">
            <a:spAutoFit/>
          </a:bodyPr>
          <a:lstStyle/>
          <a:p>
            <a:pPr algn="just">
              <a:buNone/>
            </a:pPr>
            <a:r>
              <a:rPr lang="es-MX" sz="2000" dirty="0" smtClean="0">
                <a:latin typeface="Arial" pitchFamily="34" charset="0"/>
                <a:cs typeface="Arial" pitchFamily="34" charset="0"/>
              </a:rPr>
              <a:t>México obtuvo acceso al mercado de Japón en productos con gran potencial en este sector:  </a:t>
            </a:r>
          </a:p>
          <a:p>
            <a:pPr algn="just">
              <a:buNone/>
            </a:pPr>
            <a:endParaRPr lang="es-MX" sz="2000" dirty="0" smtClean="0">
              <a:latin typeface="Arial" pitchFamily="34" charset="0"/>
              <a:cs typeface="Arial" pitchFamily="34" charset="0"/>
            </a:endParaRPr>
          </a:p>
          <a:p>
            <a:pPr algn="just">
              <a:buNone/>
            </a:pPr>
            <a:endParaRPr lang="es-MX" sz="2000" dirty="0" smtClean="0">
              <a:latin typeface="Arial" pitchFamily="34" charset="0"/>
              <a:cs typeface="Arial" pitchFamily="34" charset="0"/>
            </a:endParaRPr>
          </a:p>
        </p:txBody>
      </p:sp>
      <p:pic>
        <p:nvPicPr>
          <p:cNvPr id="8194" name="Picture 2" descr="http://3.bp.blogspot.com/-WYqwumbgc1U/T3NqNjA3ExI/AAAAAAAAAUQ/lUKxuecCHeM/s1600/mexjpnaae.jpg"/>
          <p:cNvPicPr>
            <a:picLocks noChangeAspect="1" noChangeArrowheads="1"/>
          </p:cNvPicPr>
          <p:nvPr/>
        </p:nvPicPr>
        <p:blipFill>
          <a:blip r:embed="rId3" cstate="print"/>
          <a:srcRect/>
          <a:stretch>
            <a:fillRect/>
          </a:stretch>
        </p:blipFill>
        <p:spPr bwMode="auto">
          <a:xfrm>
            <a:off x="1565412" y="2469272"/>
            <a:ext cx="6120680" cy="34766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4400" b="1" i="0" u="none" strike="noStrike" kern="1200" cap="none" spc="0" normalizeH="0" baseline="0" noProof="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rPr>
              <a:t>Educación</a:t>
            </a:r>
            <a:endParaRPr kumimoji="0" lang="es-MX" sz="4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j-lt"/>
              <a:ea typeface="+mj-ea"/>
              <a:cs typeface="+mj-cs"/>
            </a:endParaRPr>
          </a:p>
        </p:txBody>
      </p:sp>
      <p:sp>
        <p:nvSpPr>
          <p:cNvPr id="3" name="2 Marcador de contenido"/>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0" i="0" u="none" strike="noStrike" kern="1200" cap="none" spc="0" normalizeH="0" baseline="0" noProof="0" smtClean="0">
                <a:ln>
                  <a:noFill/>
                </a:ln>
                <a:solidFill>
                  <a:schemeClr val="tx1"/>
                </a:solidFill>
                <a:effectLst/>
                <a:uLnTx/>
                <a:uFillTx/>
                <a:latin typeface="+mn-lt"/>
                <a:ea typeface="+mn-ea"/>
                <a:cs typeface="+mn-cs"/>
              </a:rPr>
              <a:t>Se firmó un memorándum de entendimiento entre la Universidad Nacional Autónoma de México (UNAM) y la Academia de Ciencias sociales de China. Es así que el gobierno chino ofrecerá 100 becas a jóvenes mexicanos que vayan a campamentos de verano y 300 becas a estudiantes de posgrado, en contraste con las 40 que se ofrecen actualmente.</a:t>
            </a: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MX" sz="3200" b="1" i="0" u="none" strike="noStrike" kern="1200" cap="none" spc="0" normalizeH="0" baseline="0" noProof="0" smtClean="0">
                <a:ln>
                  <a:noFill/>
                </a:ln>
                <a:solidFill>
                  <a:schemeClr val="tx1"/>
                </a:solidFill>
                <a:effectLst/>
                <a:uLnTx/>
                <a:uFillTx/>
                <a:latin typeface="+mn-lt"/>
                <a:ea typeface="+mn-ea"/>
                <a:cs typeface="+mn-cs"/>
              </a:rPr>
              <a:t>Unidad especializada:</a:t>
            </a:r>
            <a:r>
              <a:rPr kumimoji="0" lang="es-MX" sz="3200" b="0" i="0" u="none" strike="noStrike" kern="1200" cap="none" spc="0" normalizeH="0" baseline="0" noProof="0" smtClean="0">
                <a:ln>
                  <a:noFill/>
                </a:ln>
                <a:solidFill>
                  <a:schemeClr val="tx1"/>
                </a:solidFill>
                <a:effectLst/>
                <a:uLnTx/>
                <a:uFillTx/>
                <a:latin typeface="+mn-lt"/>
                <a:ea typeface="+mn-ea"/>
                <a:cs typeface="+mn-cs"/>
              </a:rPr>
              <a:t> México creará ésta unidad en la Secretaría de Economía (SE) para fortalecer el intercambio económico, misma que abrirá la primera oficina económico-comercial en China a partir de julio próximo.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307975" y="778634"/>
            <a:ext cx="8120097" cy="5170646"/>
          </a:xfrm>
          <a:prstGeom prst="rect">
            <a:avLst/>
          </a:prstGeom>
        </p:spPr>
        <p:txBody>
          <a:bodyPr wrap="square">
            <a:spAutoFit/>
          </a:bodyPr>
          <a:lstStyle/>
          <a:p>
            <a:pPr marL="457200" indent="-457200" algn="just">
              <a:buAutoNum type="alphaLcParenR"/>
            </a:pPr>
            <a:r>
              <a:rPr lang="es-MX" sz="2000" dirty="0" smtClean="0">
                <a:latin typeface="Arial" pitchFamily="34" charset="0"/>
                <a:cs typeface="Arial" pitchFamily="34" charset="0"/>
              </a:rPr>
              <a:t>Acceso </a:t>
            </a:r>
            <a:r>
              <a:rPr lang="es-MX" sz="2000" dirty="0" smtClean="0">
                <a:latin typeface="Arial" pitchFamily="34" charset="0"/>
                <a:cs typeface="Arial" pitchFamily="34" charset="0"/>
              </a:rPr>
              <a:t>inmediato a la entrada en vigor del Acuerdo, para los siguientes productos: </a:t>
            </a:r>
            <a:endParaRPr lang="es-MX" sz="2000" dirty="0" smtClean="0">
              <a:latin typeface="Arial" pitchFamily="34" charset="0"/>
              <a:cs typeface="Arial" pitchFamily="34" charset="0"/>
            </a:endParaRPr>
          </a:p>
          <a:p>
            <a:pPr marL="457200" indent="-457200" algn="just">
              <a:buAutoNum type="alphaLcParenR"/>
            </a:pPr>
            <a:endParaRPr lang="es-MX" sz="2000" dirty="0">
              <a:latin typeface="Arial" pitchFamily="34" charset="0"/>
              <a:cs typeface="Arial" pitchFamily="34" charset="0"/>
            </a:endParaRPr>
          </a:p>
          <a:p>
            <a:pPr>
              <a:lnSpc>
                <a:spcPct val="150000"/>
              </a:lnSpc>
            </a:pPr>
            <a:endParaRPr lang="es-MX" sz="2000" dirty="0" smtClean="0">
              <a:latin typeface="Arial" pitchFamily="34" charset="0"/>
              <a:cs typeface="Arial" pitchFamily="34" charset="0"/>
            </a:endParaRPr>
          </a:p>
          <a:p>
            <a:pPr>
              <a:lnSpc>
                <a:spcPct val="150000"/>
              </a:lnSpc>
            </a:pPr>
            <a:r>
              <a:rPr lang="es-MX" sz="2000" dirty="0" smtClean="0">
                <a:latin typeface="Arial" pitchFamily="34" charset="0"/>
                <a:cs typeface="Arial" pitchFamily="34" charset="0"/>
              </a:rPr>
              <a:t>- </a:t>
            </a:r>
            <a:r>
              <a:rPr lang="es-MX" sz="2000" dirty="0" smtClean="0">
                <a:latin typeface="Arial" pitchFamily="34" charset="0"/>
                <a:cs typeface="Arial" pitchFamily="34" charset="0"/>
              </a:rPr>
              <a:t>Café verde          -  Espárrago        -  Tequila </a:t>
            </a:r>
          </a:p>
          <a:p>
            <a:pPr>
              <a:lnSpc>
                <a:spcPct val="150000"/>
              </a:lnSpc>
            </a:pPr>
            <a:r>
              <a:rPr lang="es-MX" sz="2000" dirty="0" smtClean="0">
                <a:latin typeface="Arial" pitchFamily="34" charset="0"/>
                <a:cs typeface="Arial" pitchFamily="34" charset="0"/>
              </a:rPr>
              <a:t>- Limones              -  Mango              - Pectina </a:t>
            </a:r>
          </a:p>
          <a:p>
            <a:pPr>
              <a:lnSpc>
                <a:spcPct val="150000"/>
              </a:lnSpc>
            </a:pPr>
            <a:r>
              <a:rPr lang="es-MX" sz="2000" dirty="0" smtClean="0">
                <a:latin typeface="Arial" pitchFamily="34" charset="0"/>
                <a:cs typeface="Arial" pitchFamily="34" charset="0"/>
              </a:rPr>
              <a:t>- Brócoli fresco      - Tomate              - Ajo </a:t>
            </a:r>
          </a:p>
          <a:p>
            <a:pPr>
              <a:lnSpc>
                <a:spcPct val="150000"/>
              </a:lnSpc>
            </a:pPr>
            <a:r>
              <a:rPr lang="es-MX" sz="2000" dirty="0" smtClean="0">
                <a:latin typeface="Arial" pitchFamily="34" charset="0"/>
                <a:cs typeface="Arial" pitchFamily="34" charset="0"/>
              </a:rPr>
              <a:t>- Aguacate             - Cebolla             - Col </a:t>
            </a:r>
          </a:p>
          <a:p>
            <a:pPr>
              <a:lnSpc>
                <a:spcPct val="150000"/>
              </a:lnSpc>
            </a:pPr>
            <a:r>
              <a:rPr lang="es-MX" sz="2000" dirty="0" smtClean="0">
                <a:latin typeface="Arial" pitchFamily="34" charset="0"/>
                <a:cs typeface="Arial" pitchFamily="34" charset="0"/>
              </a:rPr>
              <a:t>- Calabaza             - Berenjena         - Leguminosas </a:t>
            </a:r>
          </a:p>
          <a:p>
            <a:pPr>
              <a:lnSpc>
                <a:spcPct val="150000"/>
              </a:lnSpc>
            </a:pPr>
            <a:r>
              <a:rPr lang="es-MX" sz="2000" dirty="0" smtClean="0">
                <a:latin typeface="Arial" pitchFamily="34" charset="0"/>
                <a:cs typeface="Arial" pitchFamily="34" charset="0"/>
              </a:rPr>
              <a:t>- Guayaba              - Papaya             - Mezcal </a:t>
            </a:r>
          </a:p>
          <a:p>
            <a:pPr>
              <a:lnSpc>
                <a:spcPct val="150000"/>
              </a:lnSpc>
            </a:pPr>
            <a:r>
              <a:rPr lang="es-MX" sz="2000" dirty="0" smtClean="0">
                <a:latin typeface="Arial" pitchFamily="34" charset="0"/>
                <a:cs typeface="Arial" pitchFamily="34" charset="0"/>
              </a:rPr>
              <a:t>- Vinos                   - Tabaco              - Huevo        </a:t>
            </a:r>
          </a:p>
          <a:p>
            <a:pPr>
              <a:lnSpc>
                <a:spcPct val="150000"/>
              </a:lnSpc>
            </a:pPr>
            <a:r>
              <a:rPr lang="es-MX" sz="2000" dirty="0" smtClean="0">
                <a:latin typeface="Arial" pitchFamily="34" charset="0"/>
                <a:cs typeface="Arial" pitchFamily="34" charset="0"/>
              </a:rPr>
              <a:t>- Albúmina </a:t>
            </a:r>
            <a:endParaRPr lang="es-MX" sz="2000" dirty="0"/>
          </a:p>
        </p:txBody>
      </p:sp>
      <p:sp>
        <p:nvSpPr>
          <p:cNvPr id="7170" name="AutoShape 2" descr="data:image/jpeg;base64,/9j/4AAQSkZJRgABAQAAAQABAAD/2wCEAAkGBxQTEhUUExQUFhQWFBUYFxgXFBQUGBUXFxUXGBgXFxQYHCggGBolHBQUITEhJSkrLi4uFx8zODMsNygtLisBCgoKDg0OGxAQGy8kICQsLCwtLCwsLCwsLCwsLCwsLCwsLC8sLCwsLCw0LCw0LCwsLCwsLCwsLCwsLCwsLCwsLP/AABEIALcBEwMBIgACEQEDEQH/xAAbAAABBQEBAAAAAAAAAAAAAAAAAgMEBQYBB//EADwQAAIBAgIHBgUDAgUFAQAAAAABAgMRBCEFEjFBUWFxIoGRscHwBhMyodFS4fEUQhUjYnKSFjNDgsIH/8QAGgEAAgMBAQAAAAAAAAAAAAAAAAMBAgQFBv/EAC8RAAICAQMCBQMEAgMBAAAAAAABAgMRBCExEkEFEyIyUXGRoUJhgdEj4TNSwRX/2gAMAwEAAhEDEQA/APcQAAAAAAAAAAAAAAAAAAAAAAAAAAAAAAAAAAAAAAAAAAAAAAAAAAAAAAAAAAAAAAAAAAAAAAAAAAAAAAAAAAAAAAAAAAAAAAAAAAAAAAAAAAAAAAAAAAAAAAAAAAAAAAAAAAAAAAAAAAAAAAAAAAAAAAAAIWkdJ06K7bz3JbWZfSHxPOeUE4R5bX3mTUa2mj3vf4GwplPg1uJxsKf1Sty2vwRU1/iemr2T2ZN5XfBLaYuvi5Pe174kZpvO7OPd4284rRqjpYrk1eI+Lnfs2S3dm/fmyJP4prNOziuqXHdmZx+943NveZP/AKt75YzyYfBpv+qKi2zT25atrcm28xx/G0v0+MfRMx7GZSzGR8UvB0Q+De0vjV/3U1xve2Xiy0w3xRSltUl4P1ueWOcuL8dolVpcXfqzTDxWxcrJR6aLPa8PjIT+mSffn4D54rS0lUjLWUndcd/uxqNB/Gk09Wp21fLOzXRvb0OhT4jXY8PYRPTtcHoQEXAY+FaOtB92xruJR0E88GZrAAAEgAAQ8fpGFJZ5vdFZt/grKSisyexKTbwiYQcXpWnT2yTfBZu/cUOO0jOple0f0p5Pv3+REUUYJ61yeKl/LHqlLeRY4jT9R/RFRXPtP8eZBePxD/8ALLPlFeSOJDVbExh9T/PgLcZvec398FklwkPLE11sqz8b/Zj1PTWIjtcZ8nFf/Nioel4XyUmSMPjYS2PPnkEZRz6Zv7kuL7o0WE+IoPKqtR8dsc/ui5hNNJppp7GndPvMdKCYYac6Utam7LfF5qXcaY3Tj7t1+RTrT4NmBE0bj41o3WTWUk9qfquZLNcZKSyhTWNmAABJAAAABy4XOASB0z+m/iDUbhSs5b5bVHkuLH/iDSXy46kX25LwX5ZmKVC2b99xwPFfEpVPyanv3fx/s10UJ+qQxUg5Nyk7yfF3uziocdxOjR3/ALe9jFuGzs7N182+SPNeXKbyzdsitlR3tpeHu5GlTs9hbVabs77et7dUQq8bK3RqyXC4SrcQyQKkffqNvn+P5JSV9blyI1aKsiEBElxGJLMfmmhmS2miIDU0NtjzyuJkMTAZkKVTirrjvX5Bx9sTL3uGRljgMGj+HtNfLavJpq7W9N8GuFuZ6Zo/GRqwU4964Pejw+FTVzNd8J/EDhLVbva2Tf1R/K4nc0Osz6ZGS+nO6PSwEUqilFSWaauip03pPV7EX2nk+XI6d10KYOcnsZIQc5dKO6X0xqdmFnLjtt04szlpTblJtpvZxYqnTztx2kirJLJbjzfnWa23L2iuxv6I1RwuRlMjVsdGOW8j6QxtuzHbvKlvfv3m6Vqr9MCih1bsuK+NvTbi+OfDLaUlWunbrm+PUkU9jXFNeJWWt73me6yUsMbCKRNjmP0yDQlmTab3lISzuDF/4hO+3eWmB0mpPVlkzPoXGefT+B0LpReclXBM11DEOlNTj0lH9S/JrcPWU4qUXdNZGC0RjNdWl9S+64l/oPE6k3B/TN9nlLh3nR09mHtw/wAMy2Q+6NEAAbzOAAAAIGcbiVThKb3Lxe5DpQ/EmIu409y7UvReZn1mo8imVn2+peuHVJIp5OU5Octr59Mum7uH1D8dXYTFe/DMfg0mrK+X7ni4rqk3J7s6fHB3VzXj7+5yVPolm273yyW0XKpe3P757+5CKjdubb28ndZeJrUUVyMYiC1Xlby4p27itqR1m1HK1rd+3Z1LTEzslt3p8Vd8SDXjqu6tvzWW4VfFP+OSUyvlCyfHrwZEqSuuhKxGduZEm80+jMSLZI1R+/HeNpEifH02jEo9RqYZESgNuI637uIlIYi6EWGpDkmM1C6LJCJnKFZxlcbqzIs6xpqynkJR2PTvhv4gkqMobZX7Leeq3tb9B2MW3eTu3t5lfoLBalKKf1W7XVpX8NhcU4mXU6ueplh+1cf2VhXGvfuztGnZX98fwQ8ZV1U2T6rskU2lc42OxpIeXTlGWx9Uiklm297Z2CO6pxIQl3GnYyGcbHtX/Vn37/R948jteOtF8V2l5P7eRfGU0QQ6e0mJ9l9CHDaSaj7HUXWsZJYhHUN3F01fIuiCVo6o1NM01XOPlyZk1Vt9O3j+C70Tjda8JcMn5mmqSw4CprubjReK+ZTUnt2S6r3fvJZndB1dSq4bpq/el+LmiOtRNyhvytmY7I4YAADigzcyFerrzlN75O3TYvtY1OLqasJS4Rb+xmKMFs95WOF43PKhD6s1aZcs6o5McU7fb2hjEVNVX35e/uV1XG7dvcefVigzW3gs41Vm8vK9xFapss9/5/JTrSCXds22HpYvLLftGq5dG5HJNxNRNclzz4WsRsZVu1llkhp5K7eT4dbMTUldvdu6CrJuS374JGcRllfLcRKiuSpwvfckvfqMVPMRwSMT2dy92GZR9+9o9LbyGZe+gyJKENDU0PMRJDEMihiQzUJD9+BGqIbEdFEPEzsK+GMJ87FRy7MO3Lu+lePkyJjpms//ADnCWoyq75zf/GDaX3UjRbLopb7vb7lmjYUIEmnC7V/aQmECQlbPr6/sY6obpGaciFi5mcxOIvPbsyLvSM7KT5My0L7952rH0xjFGaCy2yROKlsyf2fcNST3nNZoUqgtbjARyM7MHDg8+D9GN69nmic4IGpxtK27d0F1p5Jd/vwJCwrqbNq+6fv7jOLwck23syX2V34+YdEuUgyhqir57EhfzVsj3v8Afd0JCw9oq+S9/cjuGfIeoKMdyucs7HIfwc9Wad9jGoxBiVtuWNiqltWS3NM18XdXMPgJ61KL5Gs0RUvRhyVvB2Orppetr5WTFatiaBw6bhBX6TX+VP8A2szdF7lu297NRi43pzX+mXkzL4fYcHxmGZQf1NWnezK7SlbO3Xz/AGKqvUsufUl6cbi20rvVy5uxQQxfzI77rPx5e9hwlVs5MZLLYSxLbzJ2FxHqvEqVTd8ybT994TisbExZcKu7W4W9++IRfmQaUnvJlNdm/HzM7THIcg9vviR5Ru/fDeOVpX8Bt5O3893AgsR6i/IzKJIlK9/UZl/BeJYbaG2ve0dlFnEhiYyIxIjVkS5ojVkNgx0SkxyyPRPguCWFpL/Qn4q/mzBYyB6B8GTX9NS5RSfdl6DNS8wj9f8AxhPg0NNZj6W18vVDEB+Iul+pGKZS6V+mXRmZiazHw2mS1c2uDfmdfUfpYuvuLckJQiVvf5OZiky45KJyGbs1f3xFRpfqdvNi4u2zLz8SxBbYZQjLVW17e8Rpj6eFndPK2V9zI9PFW1dmW0aqYx1OxKyzyfkaHaunpQvpeciJ4qUlZuP/ABa9WMOm+KfR2DVs7MWkZ3NvkvgTZ+8zjHbi6dRb8wRJe6Gjaku/zNT8Pv8AyrcJS9H6mbwS7GWy2RoPht9iX+/0R0qHi2K/Yy2e1lsB0DpGUZMtXpak5R4N+G77GqKbTtDNTW/J92z3yOf4nV11dS7DqJYlgz2k6Ckimngtpo5q5GnQ5HmZwUjX05M7LCnPlWLurh0Rnh7szSjJbFlEj0qfvoSajyW63rvt1HIYa1ve/adrRXRbN3kVcXhliK45XGavP8khz3e1y5dRma8xe3YsiM4+/wBxLQ9NDbiXTLIQ2JkxxxOSRbI2IxJEesiXKI1UgMixyKjERNT8CV/8uUP0y+0s/WRRVaXIlfDlb5ddblPsvrtX47x1j6q3+24PdHoVJ5D2sRKEh9MRBvGUZJLcZxaMtpSg1O6+l7eprprLMqcfRumdyr/NSZvbIzip7b+L3d284ppfTt4v0W47Vm3ttboNxYpbbDh2C47R1behHU/fIdk8uvp7RbYqdpu7YxV39R+ihuvHN+9xVcAOwmpr/Ul4r8nIkKE9VljlKN1t8/3IUur6g9hu4RYS4naUNaSXNE87AabR6tSXTzNB8Nf9uXHXd/BFE1aNuRofh+nain+pt/e3odOj/nS+F/Rls9n8lmBw6dMyjY1iKCnFxe9eD3MesdBpNYYIx9ak4yaazWQWL3S+B1lrx+pbVxX5KJo8rrNNKmbXbsdCqSksjNSFxpU7P2iSxMomFodgYmQ66J00R68RViyiUiC1dLvG5RHpq3MQzOWwMSG3HMkWENEoskMuJwecROqTkYhpxEOA8xMkWRZMjypnaWGzJMYGn+GdAOTVSorQWaT/ALv2OrotLKyQq65RWWdwesklJNNxT8VtJiLTTOCulNbYqz5x6cvyVMJC9Vo3p7HHt2+gqu3zI9R2+b9SNiad0SpMbaGaO/pn0vuUtjlZMbjaNptPZfIjyhkaTSGC1uu4ztaLTaeW40Ww6XnsEJZRynmP1HmlwX7+oijELPN8dnTaLi3gli4yCvu6erORF1VkurXiXRBDrw3jlGdkKY3YpjDySToWmsvq4cS00RgLdqW0r9DYe8r7kaWnGyNdME/WxM32QmvHYltZrMHR1IRjwSRS6CwWs/myWSfZXFreaA6GkhzY+/H0/wBme6X6fgAADaIEgdOgBwrdIaLU+1HKX2f4ZZgLtqjZHpki0ZOLyjHTg4uzVmIfv3Y1mLwcai7Sz3NbUUeL0POOce0vv4HA1Phk4PMN1+TfXqIy52KqoMch+smsmmn4PwGGctwae5oI9WBGlEl1GR6hnlBF0iLKRxsW0NsXhlsHWJbOMXSoyk7RTk+CTY2FMpPCROUhtjuHw8pyUYptvckX2jPhWcrOp2Fw2y8NxrMBo6nRVoRS4va31Z29J4XJ7z2MtuqjHaO5TaD+GlC06yvLdHcuvFmlRw6d+uuNa6Yo505ubyzpQaUwDg3OK7D2pf2v8F8DKajTxvh0yJqsdbyjI6wXLnG6HTzh2Xw3PpwKStCUXqyVnz9DzOo0VlLy1t8nUrthYtjk1faV+OwKms/FE+Rw0UalSXRMTZW4vKKCGBcXxIVWV5WWz0NT8tEHF6KUruOTHSpzH0FVPfcpEyQl2Xyz+1vUWtFzT3df2J2G0c7PW35ZFYVTzwTKSKO+YunQc5JLeW8dDLe2yfhcJGGxWJjRL9XBDmuwYPCqEbL+SRCDqSVOO95tblvfgInV3L+eho9CaO+VG8vrlt5LcjRCHmy6I8d/6/kXJ9C6nyWFGmoxUVsSSXcLADsJYMQAAAAAcAAOgAAAHJSS2kXFY5RyWb8upV1sTKTzf4FTtUdhka2yZjsTTlk4KfVLz2mfxOHi32Y6vRt+ZObEmG1Kz3L8GqHo4KieDfEYngXxLtjbRnekrfYb5rKR4HmxP9CuZduKE6iJWkrXYPNZVQw8V/bfqXGB0s6dkoRtySX3Q3qI58tD4Q6PbsVk1Lk0GG0vCW3svn+SwRkVEm4LHShzXA1Qtf6jPKr4NFYLDWFxcZrJ58N5INCwzO8oTY7Y6BJGTlhqtQjNWkk1z9OA8DIaTWGSm0UeL0Jvpv8A9W/J/kpa8JQdpJp81bw4mtq42K33fL8lbi8dOSslFLhZS88jlanQ0S3js/2N1N9nEllFCpi9ccqYW73dyS8hH9G+JkhVfXw8jpKDOfMR1VUH9C+If4fzY9Sv/wCv5FdMPk5OuhWEws6ztBO36nsXf6D+GwsYO7hGX+67+17F3h9JrJSjq9M1+wyFErH/AJHhfC/spKfT7UK0domFLP6pfqdsui3FgJhUT2NPoKOnXCMI4isIxyk28sAAC5AAAAAg7cAJACtx2PecY5cX+DgCbpNLYZWk2QDgAYzQJYm4AACJMS2AFkSJbEtgBIHLhcAJALnUzgAQOUqzi7p2saLRuO+YrP6lt58wAbW8MXYlgmgAGgzjWJrqEbv+WUuIxUp7Xlw3fudAz3SecGiqKxkZTOMAM48EKscAtFZFyYpI6gAekhbYNhYABpAdptxd07Fxg8RrrmtoAENngrPdEgAAeK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7172" name="AutoShape 4" descr="data:image/jpeg;base64,/9j/4AAQSkZJRgABAQAAAQABAAD/2wCEAAkGBxQTEhUUExQUFhQWFBUYFxgXFBQUGBUXFxUXGBgXFxQYHCggGBolHBQUITEhJSkrLi4uFx8zODMsNygtLisBCgoKDg0OGxAQGy8kICQsLCwtLCwsLCwsLCwsLCwsLCwsLC8sLCwsLCw0LCw0LCwsLCwsLCwsLCwsLCwsLCwsLP/AABEIALcBEwMBIgACEQEDEQH/xAAbAAABBQEBAAAAAAAAAAAAAAAAAgMEBQYBB//EADwQAAIBAgIHBgUDAgUFAQAAAAABAgMRBCEFEjFBUWFxIoGRscHwBhMyodFS4fEUQhUjYnKSFjNDgsIH/8QAGgEAAgMBAQAAAAAAAAAAAAAAAAMBAgQFBv/EAC8RAAICAQMCBQMEAgMBAAAAAAABAgMRBCExEkEFEyIyUXGRoUJhgdEj4TNSwRX/2gAMAwEAAhEDEQA/APcQAAAAAAAAAAAAAAAAAAAAAAAAAAAAAAAAAAAAAAAAAAAAAAAAAAAAAAAAAAAAAAAAAAAAAAAAAAAAAAAAAAAAAAAAAAAAAAAAAAAAAAAAAAAAAAAAAAAAAAAAAAAAAAAAAAAAAAAAAAAAAAAAAAAAAAAAIWkdJ06K7bz3JbWZfSHxPOeUE4R5bX3mTUa2mj3vf4GwplPg1uJxsKf1Sty2vwRU1/iemr2T2ZN5XfBLaYuvi5Pe174kZpvO7OPd4284rRqjpYrk1eI+Lnfs2S3dm/fmyJP4prNOziuqXHdmZx+943NveZP/AKt75YzyYfBpv+qKi2zT25atrcm28xx/G0v0+MfRMx7GZSzGR8UvB0Q+De0vjV/3U1xve2Xiy0w3xRSltUl4P1ueWOcuL8dolVpcXfqzTDxWxcrJR6aLPa8PjIT+mSffn4D54rS0lUjLWUndcd/uxqNB/Gk09Wp21fLOzXRvb0OhT4jXY8PYRPTtcHoQEXAY+FaOtB92xruJR0E88GZrAAAEgAAQ8fpGFJZ5vdFZt/grKSisyexKTbwiYQcXpWnT2yTfBZu/cUOO0jOple0f0p5Pv3+REUUYJ61yeKl/LHqlLeRY4jT9R/RFRXPtP8eZBePxD/8ALLPlFeSOJDVbExh9T/PgLcZvec398FklwkPLE11sqz8b/Zj1PTWIjtcZ8nFf/Nioel4XyUmSMPjYS2PPnkEZRz6Zv7kuL7o0WE+IoPKqtR8dsc/ui5hNNJppp7GndPvMdKCYYac6Utam7LfF5qXcaY3Tj7t1+RTrT4NmBE0bj41o3WTWUk9qfquZLNcZKSyhTWNmAABJAAAABy4XOASB0z+m/iDUbhSs5b5bVHkuLH/iDSXy46kX25LwX5ZmKVC2b99xwPFfEpVPyanv3fx/s10UJ+qQxUg5Nyk7yfF3uziocdxOjR3/ALe9jFuGzs7N182+SPNeXKbyzdsitlR3tpeHu5GlTs9hbVabs77et7dUQq8bK3RqyXC4SrcQyQKkffqNvn+P5JSV9blyI1aKsiEBElxGJLMfmmhmS2miIDU0NtjzyuJkMTAZkKVTirrjvX5Bx9sTL3uGRljgMGj+HtNfLavJpq7W9N8GuFuZ6Zo/GRqwU4964Pejw+FTVzNd8J/EDhLVbva2Tf1R/K4nc0Osz6ZGS+nO6PSwEUqilFSWaauip03pPV7EX2nk+XI6d10KYOcnsZIQc5dKO6X0xqdmFnLjtt04szlpTblJtpvZxYqnTztx2kirJLJbjzfnWa23L2iuxv6I1RwuRlMjVsdGOW8j6QxtuzHbvKlvfv3m6Vqr9MCih1bsuK+NvTbi+OfDLaUlWunbrm+PUkU9jXFNeJWWt73me6yUsMbCKRNjmP0yDQlmTab3lISzuDF/4hO+3eWmB0mpPVlkzPoXGefT+B0LpReclXBM11DEOlNTj0lH9S/JrcPWU4qUXdNZGC0RjNdWl9S+64l/oPE6k3B/TN9nlLh3nR09mHtw/wAMy2Q+6NEAAbzOAAAAIGcbiVThKb3Lxe5DpQ/EmIu409y7UvReZn1mo8imVn2+peuHVJIp5OU5Octr59Mum7uH1D8dXYTFe/DMfg0mrK+X7ni4rqk3J7s6fHB3VzXj7+5yVPolm273yyW0XKpe3P757+5CKjdubb28ndZeJrUUVyMYiC1Xlby4p27itqR1m1HK1rd+3Z1LTEzslt3p8Vd8SDXjqu6tvzWW4VfFP+OSUyvlCyfHrwZEqSuuhKxGduZEm80+jMSLZI1R+/HeNpEifH02jEo9RqYZESgNuI637uIlIYi6EWGpDkmM1C6LJCJnKFZxlcbqzIs6xpqynkJR2PTvhv4gkqMobZX7Leeq3tb9B2MW3eTu3t5lfoLBalKKf1W7XVpX8NhcU4mXU6ueplh+1cf2VhXGvfuztGnZX98fwQ8ZV1U2T6rskU2lc42OxpIeXTlGWx9Uiklm297Z2CO6pxIQl3GnYyGcbHtX/Vn37/R948jteOtF8V2l5P7eRfGU0QQ6e0mJ9l9CHDaSaj7HUXWsZJYhHUN3F01fIuiCVo6o1NM01XOPlyZk1Vt9O3j+C70Tjda8JcMn5mmqSw4CprubjReK+ZTUnt2S6r3fvJZndB1dSq4bpq/el+LmiOtRNyhvytmY7I4YAADigzcyFerrzlN75O3TYvtY1OLqasJS4Rb+xmKMFs95WOF43PKhD6s1aZcs6o5McU7fb2hjEVNVX35e/uV1XG7dvcefVigzW3gs41Vm8vK9xFapss9/5/JTrSCXds22HpYvLLftGq5dG5HJNxNRNclzz4WsRsZVu1llkhp5K7eT4dbMTUldvdu6CrJuS374JGcRllfLcRKiuSpwvfckvfqMVPMRwSMT2dy92GZR9+9o9LbyGZe+gyJKENDU0PMRJDEMihiQzUJD9+BGqIbEdFEPEzsK+GMJ87FRy7MO3Lu+lePkyJjpms//ADnCWoyq75zf/GDaX3UjRbLopb7vb7lmjYUIEmnC7V/aQmECQlbPr6/sY6obpGaciFi5mcxOIvPbsyLvSM7KT5My0L7952rH0xjFGaCy2yROKlsyf2fcNST3nNZoUqgtbjARyM7MHDg8+D9GN69nmic4IGpxtK27d0F1p5Jd/vwJCwrqbNq+6fv7jOLwck23syX2V34+YdEuUgyhqir57EhfzVsj3v8Afd0JCw9oq+S9/cjuGfIeoKMdyucs7HIfwc9Wad9jGoxBiVtuWNiqltWS3NM18XdXMPgJ61KL5Gs0RUvRhyVvB2Orppetr5WTFatiaBw6bhBX6TX+VP8A2szdF7lu297NRi43pzX+mXkzL4fYcHxmGZQf1NWnezK7SlbO3Xz/AGKqvUsufUl6cbi20rvVy5uxQQxfzI77rPx5e9hwlVs5MZLLYSxLbzJ2FxHqvEqVTd8ybT994TisbExZcKu7W4W9++IRfmQaUnvJlNdm/HzM7THIcg9vviR5Ru/fDeOVpX8Bt5O3893AgsR6i/IzKJIlK9/UZl/BeJYbaG2ve0dlFnEhiYyIxIjVkS5ojVkNgx0SkxyyPRPguCWFpL/Qn4q/mzBYyB6B8GTX9NS5RSfdl6DNS8wj9f8AxhPg0NNZj6W18vVDEB+Iul+pGKZS6V+mXRmZiazHw2mS1c2uDfmdfUfpYuvuLckJQiVvf5OZiky45KJyGbs1f3xFRpfqdvNi4u2zLz8SxBbYZQjLVW17e8Rpj6eFndPK2V9zI9PFW1dmW0aqYx1OxKyzyfkaHaunpQvpeciJ4qUlZuP/ABa9WMOm+KfR2DVs7MWkZ3NvkvgTZ+8zjHbi6dRb8wRJe6Gjaku/zNT8Pv8AyrcJS9H6mbwS7GWy2RoPht9iX+/0R0qHi2K/Yy2e1lsB0DpGUZMtXpak5R4N+G77GqKbTtDNTW/J92z3yOf4nV11dS7DqJYlgz2k6Ckimngtpo5q5GnQ5HmZwUjX05M7LCnPlWLurh0Rnh7szSjJbFlEj0qfvoSajyW63rvt1HIYa1ve/adrRXRbN3kVcXhliK45XGavP8khz3e1y5dRma8xe3YsiM4+/wBxLQ9NDbiXTLIQ2JkxxxOSRbI2IxJEesiXKI1UgMixyKjERNT8CV/8uUP0y+0s/WRRVaXIlfDlb5ddblPsvrtX47x1j6q3+24PdHoVJ5D2sRKEh9MRBvGUZJLcZxaMtpSg1O6+l7eprprLMqcfRumdyr/NSZvbIzip7b+L3d284ppfTt4v0W47Vm3ttboNxYpbbDh2C47R1behHU/fIdk8uvp7RbYqdpu7YxV39R+ihuvHN+9xVcAOwmpr/Ul4r8nIkKE9VljlKN1t8/3IUur6g9hu4RYS4naUNaSXNE87AabR6tSXTzNB8Nf9uXHXd/BFE1aNuRofh+nain+pt/e3odOj/nS+F/Rls9n8lmBw6dMyjY1iKCnFxe9eD3MesdBpNYYIx9ak4yaazWQWL3S+B1lrx+pbVxX5KJo8rrNNKmbXbsdCqSksjNSFxpU7P2iSxMomFodgYmQ66J00R68RViyiUiC1dLvG5RHpq3MQzOWwMSG3HMkWENEoskMuJwecROqTkYhpxEOA8xMkWRZMjypnaWGzJMYGn+GdAOTVSorQWaT/ALv2OrotLKyQq65RWWdwesklJNNxT8VtJiLTTOCulNbYqz5x6cvyVMJC9Vo3p7HHt2+gqu3zI9R2+b9SNiad0SpMbaGaO/pn0vuUtjlZMbjaNptPZfIjyhkaTSGC1uu4ztaLTaeW40Ww6XnsEJZRynmP1HmlwX7+oijELPN8dnTaLi3gli4yCvu6erORF1VkurXiXRBDrw3jlGdkKY3YpjDySToWmsvq4cS00RgLdqW0r9DYe8r7kaWnGyNdME/WxM32QmvHYltZrMHR1IRjwSRS6CwWs/myWSfZXFreaA6GkhzY+/H0/wBme6X6fgAADaIEgdOgBwrdIaLU+1HKX2f4ZZgLtqjZHpki0ZOLyjHTg4uzVmIfv3Y1mLwcai7Sz3NbUUeL0POOce0vv4HA1Phk4PMN1+TfXqIy52KqoMch+smsmmn4PwGGctwae5oI9WBGlEl1GR6hnlBF0iLKRxsW0NsXhlsHWJbOMXSoyk7RTk+CTY2FMpPCROUhtjuHw8pyUYptvckX2jPhWcrOp2Fw2y8NxrMBo6nRVoRS4va31Z29J4XJ7z2MtuqjHaO5TaD+GlC06yvLdHcuvFmlRw6d+uuNa6Yo505ubyzpQaUwDg3OK7D2pf2v8F8DKajTxvh0yJqsdbyjI6wXLnG6HTzh2Xw3PpwKStCUXqyVnz9DzOo0VlLy1t8nUrthYtjk1faV+OwKms/FE+Rw0UalSXRMTZW4vKKCGBcXxIVWV5WWz0NT8tEHF6KUruOTHSpzH0FVPfcpEyQl2Xyz+1vUWtFzT3df2J2G0c7PW35ZFYVTzwTKSKO+YunQc5JLeW8dDLe2yfhcJGGxWJjRL9XBDmuwYPCqEbL+SRCDqSVOO95tblvfgInV3L+eho9CaO+VG8vrlt5LcjRCHmy6I8d/6/kXJ9C6nyWFGmoxUVsSSXcLADsJYMQAAAAAcAAOgAAAHJSS2kXFY5RyWb8upV1sTKTzf4FTtUdhka2yZjsTTlk4KfVLz2mfxOHi32Y6vRt+ZObEmG1Kz3L8GqHo4KieDfEYngXxLtjbRnekrfYb5rKR4HmxP9CuZduKE6iJWkrXYPNZVQw8V/bfqXGB0s6dkoRtySX3Q3qI58tD4Q6PbsVk1Lk0GG0vCW3svn+SwRkVEm4LHShzXA1Qtf6jPKr4NFYLDWFxcZrJ58N5INCwzO8oTY7Y6BJGTlhqtQjNWkk1z9OA8DIaTWGSm0UeL0Jvpv8A9W/J/kpa8JQdpJp81bw4mtq42K33fL8lbi8dOSslFLhZS88jlanQ0S3js/2N1N9nEllFCpi9ccqYW73dyS8hH9G+JkhVfXw8jpKDOfMR1VUH9C+If4fzY9Sv/wCv5FdMPk5OuhWEws6ztBO36nsXf6D+GwsYO7hGX+67+17F3h9JrJSjq9M1+wyFErH/AJHhfC/spKfT7UK0domFLP6pfqdsui3FgJhUT2NPoKOnXCMI4isIxyk28sAAC5AAAAAg7cAJACtx2PecY5cX+DgCbpNLYZWk2QDgAYzQJYm4AACJMS2AFkSJbEtgBIHLhcAJALnUzgAQOUqzi7p2saLRuO+YrP6lt58wAbW8MXYlgmgAGgzjWJrqEbv+WUuIxUp7Xlw3fudAz3SecGiqKxkZTOMAM48EKscAtFZFyYpI6gAekhbYNhYABpAdptxd07Fxg8RrrmtoAENngrPdEgAAeKAAA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174" name="Picture 6" descr="http://upload.wikimedia.org/wikipedia/commons/e/e4/Lemon.jpg"/>
          <p:cNvPicPr>
            <a:picLocks noChangeAspect="1" noChangeArrowheads="1"/>
          </p:cNvPicPr>
          <p:nvPr/>
        </p:nvPicPr>
        <p:blipFill>
          <a:blip r:embed="rId3" cstate="print"/>
          <a:srcRect/>
          <a:stretch>
            <a:fillRect/>
          </a:stretch>
        </p:blipFill>
        <p:spPr bwMode="auto">
          <a:xfrm>
            <a:off x="6156176" y="1577272"/>
            <a:ext cx="2598951" cy="18365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176" name="Picture 8" descr="http://recuerdosdepandora.com/wp-content/uploads/2011/04/huevos.jpg"/>
          <p:cNvPicPr>
            <a:picLocks noChangeAspect="1" noChangeArrowheads="1"/>
          </p:cNvPicPr>
          <p:nvPr/>
        </p:nvPicPr>
        <p:blipFill>
          <a:blip r:embed="rId4" cstate="print"/>
          <a:srcRect/>
          <a:stretch>
            <a:fillRect/>
          </a:stretch>
        </p:blipFill>
        <p:spPr bwMode="auto">
          <a:xfrm>
            <a:off x="5818960" y="3690165"/>
            <a:ext cx="2964375" cy="175124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755576" y="474345"/>
            <a:ext cx="7992888" cy="5324535"/>
          </a:xfrm>
          <a:prstGeom prst="rect">
            <a:avLst/>
          </a:prstGeom>
        </p:spPr>
        <p:txBody>
          <a:bodyPr wrap="square">
            <a:spAutoFit/>
          </a:bodyPr>
          <a:lstStyle/>
          <a:p>
            <a:r>
              <a:rPr lang="es-MX" sz="2000" dirty="0" smtClean="0">
                <a:latin typeface="Arial" pitchFamily="34" charset="0"/>
                <a:cs typeface="Arial" pitchFamily="34" charset="0"/>
              </a:rPr>
              <a:t>b) A mediano plazo se eliminarán los aranceles para los siguientes productos: </a:t>
            </a:r>
          </a:p>
          <a:p>
            <a:r>
              <a:rPr lang="es-MX" sz="2000" dirty="0" smtClean="0">
                <a:latin typeface="Arial" pitchFamily="34" charset="0"/>
                <a:cs typeface="Arial" pitchFamily="34" charset="0"/>
              </a:rPr>
              <a:t> </a:t>
            </a:r>
          </a:p>
          <a:p>
            <a:pPr algn="ctr">
              <a:buFont typeface="Wingdings" pitchFamily="2" charset="2"/>
              <a:buChar char="q"/>
            </a:pPr>
            <a:r>
              <a:rPr lang="es-MX" sz="2000" dirty="0" smtClean="0">
                <a:latin typeface="Arial" pitchFamily="34" charset="0"/>
                <a:cs typeface="Arial" pitchFamily="34" charset="0"/>
              </a:rPr>
              <a:t> Arancel de Japón </a:t>
            </a:r>
          </a:p>
          <a:p>
            <a:pPr algn="ctr">
              <a:buFont typeface="Wingdings" pitchFamily="2" charset="2"/>
              <a:buChar char="q"/>
            </a:pPr>
            <a:r>
              <a:rPr lang="es-MX" sz="2000" dirty="0" smtClean="0">
                <a:latin typeface="Arial" pitchFamily="34" charset="0"/>
                <a:cs typeface="Arial" pitchFamily="34" charset="0"/>
              </a:rPr>
              <a:t>Uvas  </a:t>
            </a:r>
          </a:p>
          <a:p>
            <a:pPr algn="ctr">
              <a:buFont typeface="Wingdings" pitchFamily="2" charset="2"/>
              <a:buChar char="q"/>
            </a:pPr>
            <a:r>
              <a:rPr lang="es-MX" sz="2000" dirty="0" smtClean="0">
                <a:latin typeface="Arial" pitchFamily="34" charset="0"/>
                <a:cs typeface="Arial" pitchFamily="34" charset="0"/>
              </a:rPr>
              <a:t>Café tostado  </a:t>
            </a:r>
          </a:p>
          <a:p>
            <a:pPr algn="ctr"/>
            <a:r>
              <a:rPr lang="es-MX" sz="2000" dirty="0" smtClean="0">
                <a:latin typeface="Arial" pitchFamily="34" charset="0"/>
                <a:cs typeface="Arial" pitchFamily="34" charset="0"/>
              </a:rPr>
              <a:t>Melones  </a:t>
            </a:r>
          </a:p>
          <a:p>
            <a:pPr algn="ctr">
              <a:buFont typeface="Wingdings" pitchFamily="2" charset="2"/>
              <a:buChar char="q"/>
            </a:pPr>
            <a:r>
              <a:rPr lang="es-MX" sz="2000" dirty="0" smtClean="0">
                <a:latin typeface="Arial" pitchFamily="34" charset="0"/>
                <a:cs typeface="Arial" pitchFamily="34" charset="0"/>
              </a:rPr>
              <a:t>Brócoli</a:t>
            </a:r>
          </a:p>
          <a:p>
            <a:pPr algn="ctr">
              <a:buFont typeface="Wingdings" pitchFamily="2" charset="2"/>
              <a:buChar char="q"/>
            </a:pPr>
            <a:r>
              <a:rPr lang="es-MX" sz="2000" dirty="0" smtClean="0">
                <a:latin typeface="Arial" pitchFamily="34" charset="0"/>
                <a:cs typeface="Arial" pitchFamily="34" charset="0"/>
              </a:rPr>
              <a:t>Fresas congeladas</a:t>
            </a:r>
          </a:p>
          <a:p>
            <a:pPr algn="ctr">
              <a:buFont typeface="Wingdings" pitchFamily="2" charset="2"/>
              <a:buChar char="q"/>
            </a:pPr>
            <a:r>
              <a:rPr lang="es-MX" sz="2000" dirty="0" smtClean="0">
                <a:latin typeface="Arial" pitchFamily="34" charset="0"/>
                <a:cs typeface="Arial" pitchFamily="34" charset="0"/>
              </a:rPr>
              <a:t>Nueces</a:t>
            </a:r>
          </a:p>
          <a:p>
            <a:pPr algn="ctr">
              <a:buFont typeface="Wingdings" pitchFamily="2" charset="2"/>
              <a:buChar char="q"/>
            </a:pPr>
            <a:r>
              <a:rPr lang="es-MX" sz="2000" dirty="0" smtClean="0">
                <a:latin typeface="Arial" pitchFamily="34" charset="0"/>
                <a:cs typeface="Arial" pitchFamily="34" charset="0"/>
              </a:rPr>
              <a:t>Jugo de toronja</a:t>
            </a: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r>
              <a:rPr lang="es-MX" sz="2000" dirty="0" smtClean="0">
                <a:latin typeface="Arial" pitchFamily="34" charset="0"/>
                <a:cs typeface="Arial" pitchFamily="34" charset="0"/>
              </a:rPr>
              <a:t>Nota: Asimismo, a mediano plazo se eliminarán los aranceles para zanahoria, pimienta, espinaca, toronja, durazno y pera congelada, café tostado, nuez, aceites de girasol, cártamo y ajonjolí, cacao en polvo sin azúcar, otros vegetales preparados y otros. </a:t>
            </a:r>
            <a:endParaRPr lang="es-MX" sz="2000" dirty="0">
              <a:latin typeface="Arial" pitchFamily="34" charset="0"/>
              <a:cs typeface="Arial" pitchFamily="34" charset="0"/>
            </a:endParaRPr>
          </a:p>
        </p:txBody>
      </p:sp>
      <p:pic>
        <p:nvPicPr>
          <p:cNvPr id="10242" name="Picture 2" descr="http://thumbs.dreamstime.com/z/cesta-de-uvas-76664.jpg"/>
          <p:cNvPicPr>
            <a:picLocks noChangeAspect="1" noChangeArrowheads="1"/>
          </p:cNvPicPr>
          <p:nvPr/>
        </p:nvPicPr>
        <p:blipFill>
          <a:blip r:embed="rId3" cstate="print"/>
          <a:srcRect/>
          <a:stretch>
            <a:fillRect/>
          </a:stretch>
        </p:blipFill>
        <p:spPr bwMode="auto">
          <a:xfrm>
            <a:off x="469439" y="1534744"/>
            <a:ext cx="2760269" cy="23483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4" name="AutoShape 4" descr="data:image/jpeg;base64,/9j/4AAQSkZJRgABAQAAAQABAAD/2wCEAAkGBhQSERUUEhQVFRUVGBwaGBgYGBobGhwYGBsXGBgYFh4aHSYeHRojGRwaHy8gIycpLCwsFx8xNTAqNSYrLCkBCQoKDgwOGg8PGi0kHyUqLCwsNCwsLCwsLywsLCwsLCwsLCwsLCwsLCwsLCkpLCwsLCwsLCwsLCwsLCwpKSwsLP/AABEIAJMBVwMBIgACEQEDEQH/xAAcAAACAwEBAQEAAAAAAAAAAAAABQQGBwMBAgj/xAA7EAABAgQEAwYEBQQCAgMAAAABAhEAAwQhBRIxQQZRYRMiMnGBkaGxwfAHFELR4SNSYvEVMxZyJIKi/8QAGQEAAwEBAQAAAAAAAAAAAAAAAAMEAgEF/8QAKREAAwACAgICAQQBBQAAAAAAAAECAxEEIRIxIkEyE1FhcRQFQlKBof/aAAwDAQACEQMRAD8A2+CCCAAggggAIIIIACCPnONHEJeJOJk0oFgSSLEtY2hd5Jhbo1MunpDyCKxR8eylh1JUkDU2IH1+EdqnjinSgrQe0YtZh87t1aMf5GPW9m/0cm9aLDBFNqvxBSqQpcmVNKklj3SUjmczM4iDhfH61JLpzuDlNgxa2Ztow+VjTNLj20X8qj2Mgm/mlLKpis2Ynno+1tGhrKxKfLR2YmKAPO/sdvKJ1z1vuR74bX2aBOxKWksVD4n3aO8qcFB0kEcxGaIqFM5VY8325tDDDcWMkhecKcsoA2I/jnC4578tUujVcP4/F9l+giFTYtLXL7QKDDXoeULavikIVlygklhfno8XXyccJNsknDdPSQ/jjPqkp1Onr8oQirUtR7Q6MUpBO3tCXF+LEjMM4B2vEeT/AFBL8R88Smy1jiGU+qh1KSB6PC+t4uCHUJZKBqolvXRoz+s4zlszD1Nx18o5HihDMVMFWd/gekIfOyV/BV/hTPbNKk8aUygnvtm9geRMM0YrJLETEEK07wv5RgxJmVC1S5a1yRdk91OZrsTZn5c47yMdb+nMlzJQ0Bu37G13h88vIl2kLrhz/tZvaJoOhB8o+oyfBawicFyyoiWQ6nZKv8b8xFwrOMwBlSlph28Q57N8Wh8cyWvl0T3xqT+PZaIIp8r8Q0BQTMQrqoe3h/mLFS45JmeCag9Hv7GKIzRfpiax1PtE6CFlfjSUBQTdQFuT9fWK9U8QLT45hBZyAWboITl5cQ9exkce77LpBGXYNxdULKlywspCiDm0N3diXNuTRY6PjMkjOE9dvZz84zHMh+1o1XFuS3QRCosURMZnBOx+h0MTYrmlS2iZpz0wgggjRwIIIIACCCCAAggggAIIIIACCCE2L8TIkLEvKVKIexAAB0eM1ahbo1MunpDmKtxLxcZEzspaRmyglR2fQAc2vfnEWr4vmKsAmXZ3uT7kNFRxrEs6lKKgtRYF+nl0iDNyk1qSzDxnvdjeh4nnpmFalkgeIKultgBoOcTavi+ZMBSm1rlIYl/Mm0UemQpalZS6AMyuY5B9C42jyrxNSA4sn5gRFWa0tb6LVhhv0NazjGdTvnJIIsQXY6XJNog1E5dapM1RzDKHQSbNuGDsQ5Z4rtOs1M275Sbk6AfKLk8uWlpZylKQHfUbbt6dYV+K7G1Kn0kdJNJLqAJTGUMrKMsMXDC/MvvErCMClyFiTNUJqJgVlKnBsNABv5RV5mOKkTrk5VJckbDn5iFtXxoDPCkqJlpJYk3JNu6H009Y1CqltGHL3/BfKuYiVKmJpZigcpygWGveGl2HyMJsHqxlOcELFrK2582f0ihK4wWlaik2Ufa5063iFW8bTFTc+hZh5O/vDlgyUvQvymPbNGxLiBUoZipxcA9dWPpvDrAKldSgqAShD+It5kJ5npt7RhmJ8RLnWJLcouGFcZlFLKTL/SkpUHuFlSio+qW9o5fFqZ8n7OzlmnpM1WRhCCp3JcMdgerc4+KyqSgFLgJAuwH2YoNFxoubbM3MbtDJeIIOWWi5Ue8Rcn/FPrEbVL2hykaDiJKWCUsFt39Li1x5R2pEK7UTyVKTpe7DmOdrXfUxyrKf+g5CRlPhAD8mURB2nZpAuEmwd2STy9I4ltnXpLosArULGcOoaH5bMzGFFfh8lbqVbkAQD1e0VDiLHl0qxMkrso5Sn/LV/UfKOP8A5DMrJSkoH9RnCXAOYXDdDG1ibny/c4tL0MeKMBkzkDIsImG1ki4/yveJXDPAVNKSVT1Ccr9L+EejtGbzcbnhWSYhaVC7EEH2MPqLi5SUMrMGvdhf3h7x54nSMu5pey81dYoDK2hZIA1Tt6x3psJCv+4ABtCR8f2jhg+ETZ0pMyYFAm6b5coOpJ1BI+DxxxbhpRIyz3IsylEvexsR5RPtpnVp9bGJq5CEZUdmAn9IbTpDU0cgMCkupOYqL5nLeHo2w5RUP+AKLmaAxPhQwbq5hZI4xmS5wpint0lQyEJdQ3ZIAJbpDIdU9GLja6ZbqzhJagVBYKANVBlM+gA1tFTxDEPy8xUlwpIIIuXD30Ono8WVP5yqBQP6Y5rdwPL6Xiu8Q/h7MlqSTUBYU5LoYhTDkq4t8NofF+XTFpd9snYHxSUIWJhCrgy2cjrmPxbpDCXxSSQRkUDa6WIVztdtooRwtcqYoGcCgByQBp5XaLNSyqZIRkzEi5uRf3YeULuZQ1L9h5iXGQlMmYhbqPdKQ46gEanoYr+M8XImkSpaFmauyHDKCtuvvEuavszlJzIL3cvfy0YcoiY7w0uXMlzqRlrleJLjMQeRNnvp1jETKfZ1taHNHNq5AH9VK1AOpOjGz5TGlcPYqaiSFKBSsWUk7H+dYwjC+LFmcvtg1ilT6g7g8jZovnBfFiBPCc4yqGU9L90/SK+PleO9UScjFudo06COU+pSgOogDrEGo4glpGpPp849O8sR+TPPmKr0hnBCCXxLe6Q3T7aHVPUpWHSXEcx5oyfizt46j8kdYIIIcLCCCCAAggggAIz38SMMUJiJ6bAjKoh7EeHTofhGhRxq0oKSJmXKRcKZm6vCs0K50xmO/CtmA1eNTpT98lg1wTaElPii509CFKACyxZna5OuhjXcX4Jwyep/zHZ9ETUt/wDoGK9jXA2HU5C6eaVzUEHJmC3PNRA21aPPeFSnTPQnP5NJJnbDqdITLlgZUFJLA6kBwL8zvrC7FaJCgXWnK+Vuu4jnUV8yUkTFDOkOMrsbi8VXiLiKnUAZZWlRbMgpLPzHWI5l5fSKd+L79D6dUypYyyhoGUqK5iONGWSQpv3hKcaXNIRLSSSYmHBJgLzJawSLFQLfD5Q1cbxflkO/qp/iRKjFJtUWBazDy6NHynBVEMpRBh3QUAR3iwboI608tU2a5DgachDXm8eo6SF+Lf5CCZg+RSQtQyKdltfyVEeswhIX3JgmJ1zD5ecX6u4ZE6UEktvYfUxXqng6dl/+OMydS5APuwcRuORv2+xdT1rQglYaCWNvQn5Q/wAOTTSVpC2mBQKVcg4sbXcHfaLJg3CZpqdM2Ye0mKuUpuEbgMfEW1Om0O+wp50rLMQA+pyC3weE5ORttbGRi0t6M9rsJSk5pMw+t7crQ44CxwUtUDOAUCMqSwsT+oPuwI9YeTvw+k9m8hSn83A9DpFbq+Ell0ozFQvqPfm0cnIn02apPRceI8ZTMW6GSkqDgWHK/WOOOVpCEsQwI+LcoyubWTkKKF5i2ruD6wzlcQFScq1H3eMPiUn5ewnLOvEtk3BlTUPMSkpU4CTuTYH33jzC+DFU6M65wzXyhIdm3UX+USMCxc1JCUEMkByoW+30hxiUq6JRVmLh7MLnT2hbdzPijSpbM/4uUZkpKll1JI3dnsR5WEVrD6CZNUEyklRcHp6xoOO0Qmz0yikJSSUkgNYX92EOqOZSUyQlKk20SBc/fMw+OT+nHjrbF1jVUOcOx0hDTSUKT+jm+hL6pgmYoJpyyw6y+jBur/SKLxNinakGnUTM6bdC+0VmkxWfLJKhu77v0hGLDVLf/httT0aDi9HWTlhJnAJKgHCQCBa6txpDmgwyno7SkkzA+aYrxKzBrcg17RWMAxdUyW6lNmFyTyN2feJlTUKAUVKGXnuw28oXdUvj6N62XDCsWQSp1DKA5vudL8xFJxDEJ9fPEuS+SUSVEixYslLtqQ5iv4xiZ0Qdhbb1i2cBLEunSUTBmmf9iX1JOpB6MHhsT4z5UKpae0LpmFIGZ+4o650nTmSNRCmlwiepzIUFpfmU+esaxNpQuUUqCEkhtifTlGaViF061d4nsy3J7/H+I0v47Cb2McPwmapLTVBLFwGJAI9ft4kza1aBlKww1b9Wm/oLQul8SEq72Zm35bAffKFfF08oSiakjVst3u5B0bY/COeLyfH0wbS7ZbKHGEJSqyXKtgLggEPzhdNoHmFcgITuUsxL65dvlFJpMdZJc3Kn6Q0XjwyjKoFQYa7Rx4bl6NeSZp9TxGOzlzlpUvMhNjYhsyFP/wDZB949k46k95lENZr+hEVJeNSJokpKSFykAKIUcszU99La5ibvveO9bxOEpFgWDAMwA2tHMy3XsXjXWtD9U2ZNUezQwtqdIsvD1SaaUe0dRUXUxDJAsL7kwhwmqlGUCld1JcvzP8x1VMuQ5UN7tf1jOLI4e59nMkK+qLrRcQSZmim87fHSGQjH5mImUtrsftouHCvFfaLEpZ18JPMB8vW3yj0sHM8n437I83G8V5T6LhBAII9IjCCCCAAig8f1KxNCHIQUgsHvcghXtF+jKuO8fT+ZL6I7g5W1+PyiLmNLHoq4i3kFnaBI6nTr77QTcYTYKUO6wyj63d4pWL8VEzFgFgAGCT5uecQsFxcGa6r305v9+sefOKtbPTfiy7V1fJWlWYZDcWLBxoR/MZdjSkGYrIXAPiO4h7xTUFK2Hm12isTipZ09LeVoq42PXyJ8l6Xiaj+D/DUlVNNqpgzL7TInoEhJLPzJFxyh1jdIqpSUIZAScx3+H3rHDgamEmhlysqwo99QIOYrUzgBrJDCPJPEBVOUgJygbvckGwbk8S8jLu3o7hx0kScV4LQZKR2mVQDkFgCQHt97Qk4dppe5dr9NYtGI4rL/ACyjOOVZBZnOzPqwjKcBxhSHBJc7ecLcVabkfD+mafWyhNUEoUkgDvFNiPo8eIoZTOohxZsxPpY2it4XXdj3lKdK/EPg8NcNpBU1AT3kysrqWkbAc9HNonSexnpE6bTpDDMWc2LkenyhFxDieQBckupGoSdRvYnbkIa41wtmcyVrfZ1BwOr2inVfCdSklSVy1EOWzMfkz+sUQk3pmd7JFHxquYQJYJWosyQ5PkBvDKvE6WgmbLXLLbghvPl6wm4MqPyk81BTlVcep1I5cvWLTXcS9uslRZ9bWbyNo5mUprxCU/sq6cKFSpQSQ4APTyinYvR5FKBGVQ1H7dIvmaVLqAqWQl3dOx/Ywv46o5c9CVyR3k8tx1inj5fGlt9MRmjc9FXwDieZTKcaRd6DjKStQUuYAeajv6xnU7CVo8QZw4jhLRdjF14ceR+SI4q5WmXni7HRmEyVMBWDbKXHU2t/uFfDdOuqnpz3S933J0B5jf0hNVJAAAEPuGlqJypduQ1hFysePclEU3WmXnFMNXJJSEoyt+kZWA3DCKxiszKo5wPJtiHi0CetISJwVlGrjpo+0LsXnSGzFAKxdjdLeR/aPPmuyvW/ZRFYyqUrNKLE8wD849q+Kp8xLFYF3sGidiOGCYlU1KAlL91h8A0V2bRqSWYx6uNY6Xrsjyec/ZOo6UzBmJJJPOGVDUTZKgUEgJLttbaElLMUlg5EOZFcXGYWH6mMYzJ/2jeMtauPphlsEnMfFy9DqYW0PEGeYQpFyXOjGCmUlWrPtyIiQmhStJAsdAR/d+xaIl4+nI5oiVC3Ut1BISfDvzBTblHcyPzCOzUHAPi5Pp6woxwKlrQ4ZQT3hzAPx/mHeFcSJLaJA0AFo3cuUqRhPfRHkcEuhSXZQ+wYrU+gmyFNMQpI0drHyOkaR/5DJdyq5N4V8XTwadh3gsBvNwRbV3Edx5nvT+zlR9iKmxBnIjhW15KTeHWA/htOmozLnS5ZbweJXMZmLD3MM+HeDCtV+8kXzaOoaAC7x23EvfsIbKxgHE0yUoJUWBsCdPKL7SV/aMAp35R90mBoR/2zZwGa5cEA7BYyn42ibiOFy0ELlkA2GYWBGjqH1ESZKi3uehnaWhDj07Kl7uCwBBBf12bfpHOkxFQKTYP7848xOdUTJpQFSihyySCpiLHvAu5Oz7+/OgQFTSJkpIykgKBVZtspJYNeOuZ+md70anwRjalK7JRcFOYObuG06Rcoy3g7C1mqSZau6jvKUOX9vmdI1IR63EpuOzyuQkr6CCCCLCcU8Q8QppZeYjMo+FPPz6RkOKTpVRNK5gF1EkBwkE8nMXH8Saeb2iFsRLy5c2wU5N+Txnc1awToR09dI8nlZLda0enxYnx8vslT50mWk5UDTRIHkzsd4rX5OWuenP3CdSOexMSsRxFCXGYvry1iuzDNX3paFEP4tAeoJaMY4t9voppyj74vXlWlIY5RqC/q/wAYhcOg/mJJKTl7RL2PMQxpOGlr/qTiGcAXdz1sXjRsE4QE0EhBEpPIMCRqH3tyih5ZifBdkzhuvJ+iTO4jQnxBy1n0+fO8UfE8XImW33EWrHcEDtKSB66RXEYKntQJhcBnG0eXDnfyLfSJmB5pi3ymY2gV4UnnffpHxxJg81R7QkFSdG3HIROnVipaWloIA0YH9oR1nESiLH0+kbnbrcoGnortXjZIyg/xGo8K47KGFykSgy/Cu18wLqJPW3vGX02CGYVTFkJS7+b3iRw7ic5CpiZaCtBNwNms49Gi3Ljm8bUe0Szb8l5Gg1eNEA3+kV2q4nAzJ3LbQ7l4NLWgKWp21vZ+XnFK4hoQJo7MlojxRLrTKW+tocz8EnzJKQCw8QN7PqNWiBS4DNUlRXPCADvd4m4TUVVQnJLBtbkPUn3jhX8H1co51MUk3yqdobLctptHH2OeGOFUKIKliY+ga594n8Q8MmSrKBlzbO420IiBgk+dTMQ7A7F2hxOrVTdS6ft/WJbvs74srB4cFQtPaLyhNmA+p84Q8U8HLp1KUh1JSbnpztFoxGflmJbR2+/SG1diipkjsykEdQDbcObw6OReOl+wu8SpGP06VLUB1i74DSolEOS/Pyb79IptZLMqcobA/D/UMEY3Zn/ePR5EVkS8fRNhcw2qLxxDxMDLCQ5D7Gxbp5t7RSqmvUstcDl0iThckT1lzlSL8yegfeLfQYFSpB7ROYjQE2H76vEm4wv5LssW6XxE3DtWGyrDgulPIP8AK+8TF8KKmvMMyWgI0SVAE88vPyh0MMkCX/RZzdiLAk2vyDfGK7MnTCvIHBduW1x5QtW2/JHfFHOppZCEoChnIDkpO/OPsYOmYjMlWUeTg/zE3CeFyq5Oha4Lc7xLVgS5BPZTDuSlnR063jLv9md0mKFcNZUky1rUpJdQyMno24MT6ArTbKdH9ecfUqrmTMykOgpsoHR+UfUmqmSWKkkBru4bqI5VN9Uc0L+KsP7VKFAhMxD3/uSdvvrFGmFcpRSbfe0aNUhBRmT7O/P4xUcWpSslIT3gbW67c3izj5NLxfolyT3tEKRXi3MfSHGFT1TlpCnVLSb8vvWEq8DmJmBK0lKS19j5EWMW7D15E9lKSLhyolgXta17xrP4z6OxdV7GkqtKFp7EkFRCVFz4b5iW5CLUimKSF06jb9Luk9VdfKKQmWuSDMSx3N215WAh7guOZwcgWVfqUGCb6ODo3OIHNa2hzaRJxKvWVZiOzmXcCyFAbhTfAxGp6szJS3UHDD0dn8o9xvEzkOZNh93/AIilrxpUlYmILy1HQ6+SuvXdo5Eeb2kab0tFoopa3UCtCVZybgm7vZh8Ya1OBrkZaioLpJBOU2bUA/H3hPhnGVMGVMFxcPz5HqISYnxWahSkoJyXYB/K3KNrHTfo75/Rp3A9euXVdkkjIslxsQxUk9GeNPjGuAqyUghc+YlCmYBRAV6A7D6xr1GsFAIIUDcEaNHqcP8ADR5PJ/M7wQQRYTFb4+Qo0isqmAIzD+5OjD1Y+kYJicid2pyTFJBNrlh0aP01UyAtJSdCGjG8ewfsJ5StNg7HVwTb4RDydy1SLuNa/EoOIcM90qJUojVRJ+/aOap+cMnYAaXsALRaavEHSUE5AT/a5028/rCXB6NRmTFpSVEex5lx6RIrdL5FmteiGlU0BISlRchh1Nhb2jU5WLKkyBKC/Altd9+uvzivYOZapiVL8SO8AARoLG4ufOJWM4glaswGkS5LWtDEtsh12LsCdyIS0C1LmEjXrvEmqTmNobYFhzPvf06wuJUjG+jthFR3igqyrbQlnip8bVMtau4EOkXUkDvF221hlxAsBTMApOhBcMdnim4gpyzXJv5RTgSbQqlpbZ52k6akSpQJKth8SeQ6xcMMwDs5MqUkAkqJmKA8RAJF9w9gOjxUsCx4SJyv7VDKTyYv7Q+q+KUmWUg3/SRsRpD83mmoldCMen8jpMr/AMupUtT5SXHQ7vveOdBQpqV5lKaWk3VzOrAbRVqrE1TFOsvfURLRXKlMpN0m5S9rfVoP0Gkv3N/qpf0aNTBMlLSnD/PmY41WLLSkud31sWLwvwjFUz0hSCwFik3IPX9461FIVFjvEFY0q+Xseq2h1hmJyyO84Uerh/lHfEsSSU931/1CA0hQE7c4+KydZiLn7eMezvQtxeeGQBclaiPQJA+MdVVqhKDsPMtrCSqngzi9koHzuY+aziNCpZQx6PpaLf0XSSSEeen2V7GZ2aco+Q9oj0FJ2sxKHbMdYs+B4GKgKKrJezc4sMvAaeVl7iEqH6ge8OusW/5Mx8F7RM+NVvyZX5eAGSUrRmtfzA6bR7O4gOa3t8IlYlWBCu4okKsoOWNtYh0XD3bqDlnvYg29ND0ifaa8spUk5WpG+D4zbMTfQDpHRWIJQsqId+exAtFWxTDlUs1SM1tR5GIa6+YQQHI3tAuN5Pyl9HHm0tNdmmUWKgJBSQ57zHrbzibJxUl1qYHKQWDWjLKStmpAzhWVrFoeI4kyJzEna4u/KxhdcSt7TOLkQl30aJh9ChRUsKYlTBt9PeCvqAT2a2UlQYFt+sUyj4ulKT4suxcgX3YR2/5xBDdqkuXT3gWMTvBSemmbWSX9nbFpEuSlSksxSTrp0MVuTKnrIWkZh+kA+7g3jpWYvJnTOymKORmzA/qt8BEqieRm7OcJiALOCCPpFkpzPy9im9vomTkGbJKFAoWOeyti0cqGhUSlK1AgXdFiwDDWzN0NoKVYW5SoJXcbh+u4+ERVUc5ByoJcjUqGnLk0LX/FMb6DHZypFv8AtQqwOhH+LC0KcE4imSl5XUkOH5ltAXh3huDVClMohJ5626CPriTgpaU5kLK1C5BAD/8AreGxWPXhX2KtXvaJ/wDy66v+mEkvqoiwHVnb1iFiGDJSnKFJUdho/P8A3Bw0FplJSlwu5IIDO7XBhxiNFlDzAFzG1DqA5erRNrxrUjtprsz1dAp8oSo+l/LlDmgwCbLIXMQUjm4cA7sC8PaqnEykRNQm6VX3Ny3PYjfnHGkrs1woH/F3t72h95bpa0LmZT2L8QJTUyj2ncUPEL95r772Mb1+HuKS10qJaVuuWO8k6gOWb/GPz/UU/eyr0ScwbkL/ABEXbBsf7BaJktgoBmGihoxHWNRl/Taf/QvLidzpG6QQs4fxoVUkTAMt2I1uG0PK8EepL8ltHlNaemM4XY1gcupQUrSH2O4PpDGCOuVS0zqbXaMnxb8K6g+Ay1DbY/GINL+E1ZLV2iZoSR+nUFO6SGZjGzQQlceF6GvPbPz9jFPOpZw/oqIB9AOhblEmoRe+126bPG5zaVKvEkHzEUzizAUSiqaEjIrxADRQ38jaIeRxtTtFWHk7emUOSlKmUbgCBajlIS6c2gePZiQHY7O/ziKawAOW+nV487v0XCDGJruk6gs/OK9Mmm4TdR32AhviE1U1asosd46YFhgE8JUD3iHI2TmAVrveLsSUT2JyVt6JHDWCShLUqZLCjZioqYktYNb35Q8w/hKUsP2EsMSGYP8AO/8AqLVVYbJSOzljUgOPNtefWJ9Dw4GBUlKT7uOvX1iSrurfbGLxUmWcQ8Ky0OUICVB7DQ+mjxVpco9SHYRrvGmAiWHQosdAXIG3n8YyvE0GWtUtVnv73BEU8bJT3NPZi0tbQrFTMkTMyFFJ+fmN40HAeI5c9sxyzGuNvSKNiEh0pV6R0wYOsMSLaiKs0Tljb9oTG4rSNMnKfXbSK9jGKJlpOYsdhufSI88TgA01ZB3t82hFiWHKJzFy/PXziHDijeqZTTeuiF2xL3Zy59Y5/lM60JCvFYnlH2ikIS+ztFkwrDkJSleVzu4+sejeWca2iGIq3pk7B8HWhBSlZbUd3n8BDSlwAsVTUFXnf4CGWGhIyhIb73hrW04ylyVKazEj3aPIdNttno+lpGb1qJZnEEAaMR0e3KHGDSwkqmeFKQNB8oV4jSZZ5JDuH9oaAtSKJ1MbyfJJHZ6KdjdV2s4qboItlJSIkykoI7zOW0c6udzCqhwxL9oToQyep5w8nTerwzLkTlRP0YUae2cq3B0TZWZKwlaWBSeRYOOYhBxFwcuUjMFpWkXIAY/NofTVkA90/TofSOOJTiJJdzmBb+YMOS4aSMZcc0uzPRKBJ2aPpNIXYEecT5VMC5TcHQbx0oKJSlZdCem0eq8utkU4kzhNw8BBIJcdLfxDvhrCJk1IKgcpsCSEj13j1NMO0Ekkd5nI5Rd6ahYZQX0DAc2A9BEGbO/HX2VRjSezgODsneIISdf1a/8AqDEj/hsro12vYehOh9osc+uTJl5QxIDW2bcwqw6nM5ZCGJa+Y6X3/eI7bQ6XtbYmqpUynIE1JDXF7KSeRHzETziSZiQR9tE3jSilploStYM0WZLMEddxe4MUWnnGWsJzavY/v1gc7/s1L2PcQlhTMB57+8eYbUjIqWq7gd43LxyVMLai/KFdCF9ooC7fpf2IeCU9A9DnCyKdIJQlQJcuBdnfrvE2qRTTgCU9ko6TEsL7aCIsqjSopuVXD2NjuD8Y51qQkMAGfQ33/aNK6RjxTEuJ0R7ZMsqDLZIWBzLOfJ3iZw3VpVLHhBFjs/rHzWJJmSyA+QEtrqbNHvD1MUPLIOpZx7RTUecehfmpembD+G1S8qYi1lBQb/IMflHkcuCKbskk/wBwFuQGkEehg+ONJnmZtO20XeCCCKBQQQQQAEc56XSd46QQMDPuJaFa+6JSWGndA9mEVOZw5NU/9Nn5CNsKRHz2I5D2iesCY9ZmjFqXgtemT4Q1VwuadImKGtvcOPRxGq9kOQiPiOHibKUg2zBn5HY+8Yvjpy0js5n5JszdE1SZVhmKu8CBdOwfpE+jxOcJTrR3g27PsfWF8zNJmKS1wWUP2+94+04iWY3Ts5uOkeE6c9M9XW10R8XqpiwTk/SQHPPmwjH+KJak1PeZyHa7DUNGwKUpZ7iSfaMn4kp1LqlLA7ugO1tYp4e/Nv8AgXl6nRImUJVRFRF3F20ASqKxR1KpcxJdmMXugnpRTKlqBWpbgAHSxDk+umsKkcHKXdIPlF+Kvaonyvvos1CgTkDMQByH7xBrqXvAEaco+6LDZtOhi5SOmkd6rE5akgB1L5BJf1tEGTDUvoonKmtlJrV5SodR8Hix4TJKkoGo19PTzjuOGFTUupLH5Q3wLDwheRdmt8Pv2h2dvwWzOJp09EiYCWKUszAN5e8dPz6mILsPMR4qpSO7cMT/AAT1jhVYiGyjMSdzp5ACIylFe4hWMyFJJcqb3eJGOzclOlIs/wB/SPiopBNnSpQKU97OpSiwSB+/7Rz41kKlqyPmA0I0Plzh8w25M+SWzlgSRNKJZLOr5DpFvqqCWkWCbebnnFd/C+kzTFLJ3yj0DmLpjVKolOVQOfRO7c4zmXjTRxXsSScmguwhTXU5KSGfVht0hsmkKi2gGvPyiXRYdnUElyeXTWOQltIxb0mzNRw/OlnMj794KWmqQvwFTn4m1jG80PBQIBI+EdJ/AqRdIYi4I5x6/g2uzzlk0zLEcHpQHmFS5u7GyT/b1jmlFVKWgoZkEEFnNiDd9fKLdxFLKFnO6Tzy6nm7xWUYnlU+ZBI2Jv6Xjy6/UVdo9Kbmp6Ip4nmZyJyU5nulCSHDe3pDygx6XJAWiXNd0kjuhjqN9CDChc8LqAsoBcaDnpprvEpGUqADALOVQ3D+Et0V84xkrv0MSWiT/wAuJjlQBzEkjV32iu4nh5M0ZBYmw5PtfbWGiJbEhIJB3/mHtFw+qcgA5ik7AlrxrBDbMZskwuit0FQkgAXUNuvWPVYLPK+2kJUsJ8Sdzu4jU8H/AA4kBIUHB5NFow7AJcnwx6McdL+jz65LfowhNUnfPLWdQUqSX8xb3+Ed5FMZqu4sq55k/UNG9zMOlKLqloJ5lIMey6GWnwoSPJIgXElA+U9ejLsD4IzLzqBPpF/pOGJIAzIBPUXhwEx7FUY1Homq3XbOEmiQjwpAgjvBDDAQQQQAEEEEABBBBAAQQQQAEEEEAFV4s4bVMPayQ62ul2fqIotQufLcTaeb7Aj3jZI8UkHUPEeTiRb2UxyKlaMNlKqFuEpVLB83bpdhDjBuB+1LKT3Y1U0SHfIn2EdUoA0AEajjKejNZnRQB+FyUnukN1h3hvBaJYuxMWWCHLHKFO2xNN4ZlqDECII4DkAuECLPBHXjlgqaEQ4XQAwAis8T8GKDzJQe1wI0OCM3imlpnYyVL2jAKmYEKOdKgfKIkzFCXCJZPUhhG9VWASJhdctJPNogr4Lp9ktEf+Jr0WPl7MFpkVKSopsVlyWD+/2I8nYZUrDKUtQJ0N/bl6Rvkrg6QDo8SP8AxmR/bDFhoU85h2CcPzZMkrIYFT7jW0MUBYWFhTkWfl5RsNVgCFS1ISGcNGfVX4Z1KVOhYIeFZuM32h2LkLXyFFOl3dWt9dTD/hajUqcFJSWTZzv18miRhf4fzgXml/ZovGGYYmSlhrzjmDiuXtmc2fa0iXLSwEfUEEemQnCpoJczxoSrzEKKvgakmDvSU+kPoIy5T+jqbXoz6s/CGRmzyFKQoeG8J6rAK4KKTKlkkjvZbnKQQXfmBGswQqsEUNWa0ZbL4anLmZpkoBX+KWD8zzMXHA8IUjxBhFhgjsYpn0ZrI69hBBBDhYQQQQAEEEEABBBBAAQQQQAEEEEABBBBAAQQQQAEEEEABBBBAAQQQQAEEEEABBBBAAQQQQAEEEEABBBBAAQQQQAEEEEABBBBAAQQQQAEEEEABBBBAAQQQQAEEEEABBBBAAQQQQA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46" name="Picture 6" descr="http://siempre889.com/wp-content/uploads/2013/12/nueces.jpg"/>
          <p:cNvPicPr>
            <a:picLocks noChangeAspect="1" noChangeArrowheads="1"/>
          </p:cNvPicPr>
          <p:nvPr/>
        </p:nvPicPr>
        <p:blipFill>
          <a:blip r:embed="rId4" cstate="print"/>
          <a:srcRect/>
          <a:stretch>
            <a:fillRect/>
          </a:stretch>
        </p:blipFill>
        <p:spPr bwMode="auto">
          <a:xfrm>
            <a:off x="6191672" y="1628800"/>
            <a:ext cx="2700808" cy="2160240"/>
          </a:xfrm>
          <a:prstGeom prst="ellipse">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3 Rectángulo"/>
          <p:cNvSpPr/>
          <p:nvPr/>
        </p:nvSpPr>
        <p:spPr>
          <a:xfrm>
            <a:off x="1115616" y="548680"/>
            <a:ext cx="7560840" cy="4955203"/>
          </a:xfrm>
          <a:prstGeom prst="rect">
            <a:avLst/>
          </a:prstGeom>
        </p:spPr>
        <p:txBody>
          <a:bodyPr wrap="square">
            <a:spAutoFit/>
          </a:bodyPr>
          <a:lstStyle/>
          <a:p>
            <a:r>
              <a:rPr lang="es-MX" sz="2000" dirty="0" smtClean="0">
                <a:latin typeface="Arial" pitchFamily="34" charset="0"/>
                <a:cs typeface="Arial" pitchFamily="34" charset="0"/>
              </a:rPr>
              <a:t>c) A largo plazo se eliminarán los aranceles para los siguientes productos: </a:t>
            </a:r>
          </a:p>
          <a:p>
            <a:endParaRPr lang="es-MX" sz="2000" dirty="0" smtClean="0">
              <a:latin typeface="Arial" pitchFamily="34" charset="0"/>
              <a:cs typeface="Arial" pitchFamily="34" charset="0"/>
            </a:endParaRPr>
          </a:p>
          <a:p>
            <a:endParaRPr lang="es-MX" sz="2000" dirty="0" smtClean="0">
              <a:latin typeface="Arial" pitchFamily="34" charset="0"/>
              <a:cs typeface="Arial" pitchFamily="34" charset="0"/>
            </a:endParaRPr>
          </a:p>
          <a:p>
            <a:pPr algn="ctr">
              <a:lnSpc>
                <a:spcPct val="200000"/>
              </a:lnSpc>
              <a:buFont typeface="Wingdings" pitchFamily="2" charset="2"/>
              <a:buChar char="q"/>
            </a:pPr>
            <a:r>
              <a:rPr lang="es-MX" sz="2000" dirty="0" smtClean="0">
                <a:latin typeface="Arial" pitchFamily="34" charset="0"/>
                <a:cs typeface="Arial" pitchFamily="34" charset="0"/>
              </a:rPr>
              <a:t>Harina de maíz blanco</a:t>
            </a:r>
          </a:p>
          <a:p>
            <a:pPr algn="ctr">
              <a:lnSpc>
                <a:spcPct val="200000"/>
              </a:lnSpc>
              <a:buFont typeface="Wingdings" pitchFamily="2" charset="2"/>
              <a:buChar char="q"/>
            </a:pPr>
            <a:r>
              <a:rPr lang="es-MX" sz="2000" dirty="0" smtClean="0">
                <a:latin typeface="Arial" pitchFamily="34" charset="0"/>
                <a:cs typeface="Arial" pitchFamily="34" charset="0"/>
              </a:rPr>
              <a:t>Vegetales preparados</a:t>
            </a:r>
          </a:p>
          <a:p>
            <a:pPr algn="ctr">
              <a:lnSpc>
                <a:spcPct val="200000"/>
              </a:lnSpc>
              <a:buFont typeface="Wingdings" pitchFamily="2" charset="2"/>
              <a:buChar char="q"/>
            </a:pPr>
            <a:r>
              <a:rPr lang="es-MX" sz="2000" dirty="0" smtClean="0">
                <a:latin typeface="Arial" pitchFamily="34" charset="0"/>
                <a:cs typeface="Arial" pitchFamily="34" charset="0"/>
              </a:rPr>
              <a:t>Jaleas</a:t>
            </a:r>
          </a:p>
          <a:p>
            <a:pPr algn="ctr">
              <a:lnSpc>
                <a:spcPct val="200000"/>
              </a:lnSpc>
              <a:buFont typeface="Wingdings" pitchFamily="2" charset="2"/>
              <a:buChar char="q"/>
            </a:pPr>
            <a:r>
              <a:rPr lang="es-MX" sz="2000" dirty="0" smtClean="0">
                <a:latin typeface="Arial" pitchFamily="34" charset="0"/>
                <a:cs typeface="Arial" pitchFamily="34" charset="0"/>
              </a:rPr>
              <a:t>Mermeladas</a:t>
            </a:r>
          </a:p>
          <a:p>
            <a:pPr algn="ctr">
              <a:lnSpc>
                <a:spcPct val="200000"/>
              </a:lnSpc>
              <a:buFont typeface="Wingdings" pitchFamily="2" charset="2"/>
              <a:buChar char="q"/>
            </a:pPr>
            <a:r>
              <a:rPr lang="es-MX" sz="2000" dirty="0" smtClean="0">
                <a:latin typeface="Arial" pitchFamily="34" charset="0"/>
                <a:cs typeface="Arial" pitchFamily="34" charset="0"/>
              </a:rPr>
              <a:t>Duraznos preparados</a:t>
            </a:r>
          </a:p>
          <a:p>
            <a:pPr algn="ctr"/>
            <a:r>
              <a:rPr lang="es-MX" dirty="0" smtClean="0"/>
              <a:t> </a:t>
            </a:r>
          </a:p>
          <a:p>
            <a:endParaRPr lang="es-MX" dirty="0"/>
          </a:p>
        </p:txBody>
      </p:sp>
      <p:sp>
        <p:nvSpPr>
          <p:cNvPr id="9218" name="AutoShape 2" descr="data:image/jpeg;base64,/9j/4AAQSkZJRgABAQAAAQABAAD/2wCEAAkGBhMSERUUExQWFBQWGBgVFRQVGBcVFhUXFRYYFRcXFRcXHiYeGRojGRQVHy8gJCgpLCwsFR8xNTAqNSYrLCkBCQoKDgwOGg8PGikkHiQtLCwtKS4tKiwvLCwpLywsLCwtLCwsLCwpKiwpLCwsKSksKSksLCwsLCwsKSwsLCwsLP/AABEIAOEA4QMBIgACEQEDEQH/xAAbAAACAwEBAQAAAAAAAAAAAAAABQMEBgIHAf/EAEkQAAIABAQCBwMIBgkEAgMAAAECAAMRIQQFEjEGQRMiMlFhcYGRobEHFCMzQnKywSRSYpPR8BZDU4KSwtLh8RVUc6IXNERjg//EABoBAAIDAQEAAAAAAAAAAAAAAAABAgMEBQb/xAAyEQACAQIEAwYFBAMBAAAAAAAAAQIDEQQSITETQVEUIjJhkfBScYGhsSNCwfEFYtEz/9oADAMBAAIRAxEAPwD3GCCCAAhNxD9j1/KHMJ8/HY9fygExLSPtI+0ifCydRvsLmGIqzMZpYKEJY9wrFqRPdfrFCjkLavUCLmIdh2RyNTYWHeYyP/Up8yZ2Bp5AtRq1IvU05e8QNpbk4wc72NQcTUVF/KDV328IzqYlw4VlVRepDaqAc60oeVh3w+mTElqDr1VFRpvWtxc8ohTrRqXyvYjKDW5dlACJ52JVBUmMxPzt/s0HvihiMZMY3ap5V2HpEnOwkh1O4iqwCigrSvMxM2YU39sZHJ8wE29qhirgcmU0I/nvi/meN1EKNtor4jHYbTM/S4qfZFWZnVdjCZOcd9FtD4jHlRdmY4nnEMxwLneIGW9RyibJZHSTQXoFWpoedIkp3YWsPMowRVNR3a/pyjueb0ArEM/E6hTpdA8F/MmFWI4hkyrfPL7UAryrUlRtSJuSW440pzfdVy1m7zlQKq3mNQKLVoK1J7orYfLZa3nvrb+zQ9UeZ5xRXORiJigT0epAuaN1r0AbnaHkrKV+0xPqIL31CdOVPSSsRYzHlgulQstbBRsIkU1AMcY7DM0hklkLcspN602rXlvGfyfPZizBJnKKk0DKbeFj3wm7ETecNDrv90fGNDGf4b7b/dHxjQQhhBBBAAQQQQAEEEEABCjPfsev5Q3hTng7Hr+UACikc5XMLYlgOyqUa9qkqR/miSkIC01caFSoDuGY0sVAAH5+yIz5EoQzOyNrj1AlMSVUaSOtte148xz7G6KlJoIBNFU3JrapY3vuNqEHe0bniGZTCzvuMNq7in5x5UzqJSoFRz/aHUWJ9SBFOIi5WRow+HqVE5RGQzkzSGmtLRBbQL6zzJNbrXlQVoKw8ynDNOlUViFAYht6jUdI9kYLF4AqmppbAEgCupRXwsB3x65lKrKwshSyqSiC9FqdIJAEVUIKmssUTxOFnSSnJ3uYvOFmyk1g1KEbbUNjqHdf0iTLs2WaoYVsdLDmrDdT4xzx0oULiJZOlyZM1akBlNVuO8MDQ8oxOVZrMkv0i31E6gdnvdWpswNaGLJStoc91LOzHeTZkJOOnySeq7EqDyY9Ye2pHsjR43MUlKGY9wpzJYgAD1MY/ivRMMvGSdmorgbo67V/nlDTGT5c6Xg3IoDOQTRXZlv7DuPOFKV2NSSHytWy98XJeWOxNTsIeyMGiABQB1qRYP2vOkVqfv6Foqy/hxN5hNL2FqnlDNcFJQWUAUv5DvJiYEVA7hFHOpv6NOI3KNTbu8QYtUvfyHCOaSRg86z1sTqZZTLhkNGZLMK2XVe+4sO+IcmyeVOWzJLa/VdmMy4pQra3d5RSyrOGlKVEolWmgtMG/ZKoFraoJ1ecStKQ6ZU4zJ01dbrrDSmai9WVqa5q17ekVRal3metqU+EuHBWXJrUnzTKRJ6rS1656k0FiupiLEUqPAf8xf4T4kfWcO5DgA6G632dx90U3hXNMwy5as7Sekr9DMOumhl0uvSHUouTSv2TSsLMlnMcbLqwY6xsWZRWthTkPZDvkkmip0eNQmqjTaTfoeh4yc2xMQYbKlaes2t1HZ5Gm3x90dZjiFV+swW1qmkT5dOViukg7ixjdY8iarhztv5D4w/hDw6Ou/kPjD6ESCCCCAAggggAIIIIACFOefZ9fyhtCzOtl9YBMUUifBp1vKIqRJLm6b+VfImkKUsquwRanCxjPHAJrqqKD3hQIfTnrURxKwyqK7xN2BSa0TFuKnSZKhp1AoNNRUsFJ5mgOnzixOkSpyaXCzJbCveCO8EfERbnIrKQQCDYg7EHkY86xeYTMvnTJS1aSwJRLnQHBAK91GsRzpGWpJx1By5PYU5TgZs+XNlGaegLEy1ZdRrXUCjfGsTf0KlhT12rzrppqtyHK0aHDSD0apShUCgUWrTbwH8YmVTuAQwsQBsOZJPOOJPE1JyvrY2LDwUddWeZ5jhpmGZpbXWYNzUK1NnFeYNLxUwkxqdHcXqB4gH3gmPRs2yaXPQBhbdTWrqaeGwPdHnuJwLSpplsOst1PepFiPIfDwjbSqZ0Ya1Jw1Wx7PkWYdPh5Mz9cBj506w9tYtFrDxb4Rhfk/zkpMOHbsMdcvwZlqR6mvqPGNtq7NjYE+ph2a098iyEk1c+vPsx7zQRFNatF8LxUx+OWTLDvXStzQXJJoAPUiJOksTzY2iab5kvkYLMMAMPMeW6ky2NZb1NjQ6V1Hn8K1i3h8/1qEmSxiFCkhjQGinSa13uDQi5pGtxuCSYvRuoYHv5VFKg8j4wgxPBQBpKnOguQpuBUUFDY8z7YmoyW3vyO1TxlGrG1XR9f62M3mMl1fpZMvQLVUvrsD3nYVpYHmIacF5Y02ccS66QOzTVc001Br1qAEGvMwzw/BKVrOmPN8DYUpzpexqfWHEyYFGhAFHcLCLoUnmzMeK/yUOFwqer2v5CTigTOkUynVCAS2qlCBy/OLXDaTgwE10b7tO7whfnmHR2AddYAr2gtLnv3izwnhJazOomm1+vq7+UajzvM9C4e7TeQ+MPYR8PjrN5D4w8hFgQQQQAEEEEABBBBAAQtznZfWGULs32X1gBiqkcYhay2p5+y8S0gnDqN5GKcR4AjuThK+yOZ5EtWZiFUCpJ2AHM+EXwgoP55RDiUBUqb1BBHgbGLuRET4nHaZZmKDMAFQE6xbwWlo8x474ixqy5TsDhWZ5gCKwJKBUK6yK3qTDTOstm4KZ9GzrLY9RlNKfssDYnzFwIS5wDjpaJNmN0iGYVIRaEaAaNQil1PLnGbPrYqlK6tzE+CnZpOQOmImEH/wDaB7RyhhwjxDiUx3QYqa7h6yyrnUA+6kctwB/eiH5ODad/c+DRFx1hDKnS8QljUVPcyGqn2D3RzI4yXapYedrcjZwf0VVje44+UPP5kgSpUh3RmJmMVopp2VFuROo08BCaXIzUDUZtqA6nZKgeJYVG8VpWKOYZj0rCiWYjkFQCg9vxjS8VH9Em0/V/zCFXxLoThRp28/qOnS40ZVJGWwHG2JlTWMyc70SYoFRp1FSqm1rNQ+kfMumZjiFLpiJtAaXmsL+EZUV2j03JdMlUw/2xLDt5k398acbiZ0YLJv8AwVYWiqku9sIsjzOdM6fDzpju1C6h2LdaTXUtzzXVbwEeq4HEVlo5/UWnnpFY8j4hrhsck4DqkhyO/wCy49RX2x61JdSqsPqwBoA5gio90N1OJCNRc/f2BQyTcWWA9BU9ox2trneIQftNvyEdqtbmLqb5e/mxs7DHeKGqLUx62EVSsa4MgZfiVJrTKISBQVpLV/eSKQx4Mws1Z30jahQ/1arT1Bipn6SgxMxqNbSuorUUFdvGL/B0yV0tJZuVNeuX8eY8IlzIcz0fIR1m8h8YdwlyIdZvIfGHUBYEEEEABBBBAAQQQQAELs22X1hjC/Ndl9YBMWiPk4dRvI/CO6RxNYaWHOhPuijEvuDjuMQ0QzltEibDyERTQeUWy8IhXjpSOjJNUFTYg7fz4xgsdkCYeeuiYGRw5UNuKI3VDAUJ8DfzivneNxOMnsq6nCMwWUvVRQrU1NsCfM0ihmrtgZKvMwy9K7uqsx7I6MdZdBoe0d4zKWZ2KpyW9hFwrijLw+Kdd1Eth6Exqs3w64vCHTfUodPvAVH8IynD2GY4XF0UnUi6bb0rWnfDbgPMqy3ktuhqtf1TuPQ/GODjYd+VaG8ZL8I6OGl3Y05bNMUZcPm2BmTdnmno076bE/i9gjRZ/wD/AEH/APGv+WM5xri+knrJliolimlR9prmw8Ke+NPnOHY4J1AJbowKDeopanpEa2rp1Jbylf6aWJ09pwjslYwnCmXdLiFr2U67em3vpFuTmEz5/wBNofSW09luwer3d14vZZImYXBPNVT0swinVqVUcyPafWFR4yxR+2P8K/wjovNWnJxSa8O/qZllpRipXT3NJxxgNeH1jeWa/wB02P5eyNB8n+aCbg01GrSfo6d9Lqf8JA9Io4ItPww6UEM6lWBFL7Vp74xmW5xictmOFAGq1HWqtpNmG3t8Yq/x8rwlRb1TLcWrSVRbM9pC06z78hHSgtc2EVZeYSqBjMlkkA9tRSo84sirXqKbihqCPCkdCMJR0a99WzPdM5mOBtFesWHAEQA1jXHzIsXY/FNLeylqha0pbcXrytF3h7HGbMFVZaA70HKnI3irmI3uVst133aLfDa/S9pjQHtf8RYiBuMj7TeQ+MOIUZJ2m8h8YbwE0EEEEABBBBAAQQQQAEUM0Fl9YvwtzOYdary0k+wgfnABTiCYesR3qaxZpEM0pW9Ne3jeM+J/8wjuXZXZXyHwihm82cJdJIBckAFuygO7nvoOXOGEnsr5D4RHMmRa/CtRGZyTIUwwbUzTJj3dyKcybAbXJjPfKPw5NxUuSuHAcq7M1WC0BUAb+UbqdMXmIpTOjPeIxynld7x/A8iaseOzOHs0w6AFxKQWWs2WB30ELZeT4pJhdZ0pZjVqRPl6jXfnzj17iDBLMw0xdVeqWAN7rcb+z1jxzMJVCK9/VbwPI+IiMHCV+6vsyqo3FpXZWzXBYjCzFd3AmOC4ZHDNckVNNq39kNsuwmNmy+lmYlpMvfUxNSO+lrecVM9HSZgyN2RMWUPBF0qPcI1fF2WPNw+mUOyQdItUAGw93sjLjasYThTslfm1sjThoOUZS105GdmSXmdWVmHSMbaGZk1eAJjP5lk8zDsgmUUsKi+16XiKfhnlmjKykd4IMXc9zcYgSjfUqaXrzau4jRCEoSSi04vfRfwVTnGSbkrNDiTkGMdQy4oFTsRMcj3RRnZE7nr4uSxFutMJI9sajg4foa+bfGMDKwTTZhVBU9Y91lqT7hGWhUnOpNNpZedjTVjGMIuzd/Mt5zkDYYIWZW11ppryp3x7Nw6hOEkXt0Uv8AjxbGZoHkSpdDqllrnah2A8o9n4blk4PD3t0Uv8IjoQzuFp6u/yM3dzd3YvTJYiK3KJnk+MQhY0QXkMUZ5O0sv0iy7bsAQbnvhpwjVmZukEwaaWUChqO7yijm0liwoENAK668ydqc4Z8JK+p9WgWFkr386xaiHM2mTdpvIfGG0Ksn7TeQ+MNYCYQQQQAEEEEABBBBAAQszL6xfuN+JYZwszH6xfuN+JYAK8UcVMAda7V8e7yIhhFfEYsLYgm/K+8Z8T4AiXJHZXyEczWEdYYdQfzzjmaoi1eFAUpsxe6KjzhySsXJ8xRyis7ORYUjHN8r+iuSRWYE/1Y9Y8v404aMlmK06NzVaX0N+oe4d3sj03HTpcpC8+aEUc2Oke/eMnmvG+WujSmmEowodEtj6hiN4rjTqJ3t+PwiFTK1qedcYBVxA0ljMCS+lqKAzAi9ZaE7inqIbZVx8ukLPUhhYuoqD4kbgwtxWLlzMyV5RLSzMlhWIoSFCrUg+UfeJOFZqzXeWhdGJbq3Kk3II33ivFxo1ZqnV6XTHQlUhFzgbDC5rhsT1VZH/ZIv7GjHca5CkkrMljSrEgryB3t4GK2Q5DiGnIQjIFYEswK0ANTv7IZce5qrlZKHUVOpqcjSgHnGGjR4GJUaUrrn5GqpU4tFuas+Q34L/+ovm3xhTlObYczXRJAlsVca61rQGovtWHXCGGZMKoZSpqxoRQ0JtaMVO4bxJdiJL7m9PGFRjTnVqqUra9fdydSU4U4ZVcucM8RYfDy2WdhhOYtUMdNhSlOsDzvHrmTus2RKmINCsisEt1QRYWjx/OMnMjCyg4AdnYnwFBQV9I9W4Ulg4LD3v0S/COxGcasc0ddephUXCVmMpko98RBaRLMlkREI0QSXIbKWZUP2dW1rd574b8Lp2zp07bUPf3CM1xLKc6NAU95ZzLp5Fd/KH3A0lhKfVouwoELMBbvaLiHM2eUdpvIfGGsLMp7TeQ+MM4CaCCCCAAggggAIIIIACFuYfWL9xvxLDKFuYfWr9xvxLABDSF+IAMyhpSosafmK+yGMBWsZ8S+6CR3I7A/nnHDpHckdUevxjiatYtS7iEVJzgeJhFxNn4wshp0zYWRBYux2Hlzr3CH00AeceQ/K5mTPiJcnkiaqftTD/AD2xQ1d6vbkKcrLQzzrisznF3aw5mySxyCr/JjrGZVgcOdEyZMmON9FAB/PnGqaWMHgjp3VK+bnn7T7o8xdySSbk3J745tCrPFzk7tRWitzLKsY0IpNXk+ppMDw/JnsrYacylSCyuKOor2lI3hEcwnS5jaZrg6jU1N77mO8ozMyJyzBehuNqg7iKs5tTMe8k08zWNUKUlNqesbaXKJVE4rLo/I0mUysZjEb9IKqDS9bnn2fD4wgfJ5nzjoANUzVpA2qeVK98eh5EEkLKw5+sZDMPmTcfz3Rn+NcOZOIlz0sTQ1/aQ1Hup7IwYbFXxDp2Si9tDZWofoqV7tblf+jOaW+spy+lA/wA0fRwrmZNOtX/yj/VHpUics1VcEaZirMBPLUKkAedR6RMnWXTeo2WlB6xZLE2k45ENULq+Znk2J4UxhtMZeryectva1o9R4V0/NpcrUDMlIquFIYA0qLjeEvEUkawxA640sANmX/Y+6K/BuIpiNNe2pX+8hJHwb2xsp1VUjojI04TszazARHFYlYkbxGY2Q8iZRx4NRRQ3naH/AA2PozsL8vKM9ma1I22O+kD/ANo0fDK/Qcu0dqEe4RcQ5miyrtN5fnDOFuV9pvKGUImgggggAIIIIACCCCAAhdj/AK1fuN+JYYwux31q/cb8SwARxTYAuQjgP9obmnly8D4xcjkqK1oK7V5xmxXgCJ3K7I9fjHM0x1KPVHr8Y+zIvh4EJ7lGYtLmPGPlPWmYhzsUlt6CoPwj2eYK7x578qmSGbLWegqZVVen6hvX0Pxipq911IVL2v0KfFMovg5lL9UN6Ag/CPLDHoHDPEkt5YkziAwGkFtnXahPf8YWZnwNMDEyaMhuATQjw7j5xwsDNYSUqNXTW6fJmvFRddRqU9THlYb8K4DpsSoPZXrt5LsPbSGMrKVwh6ScVab/AFUlesdR2LeAMX8qwE6RhZs0I3TubCnWArvT1JjXiMUnBqHPRP5/8M9Gg1JOXLVi7ET8Qcd04lTNIcAdRuwOr3cxU+saXi7AdLhWoLp1x6b+4mMeeK8V/an2L/CN5k8x3w69MCHIIbVzHfTxEc7GRqUXTqNLu6adDbQlCopRV9SrwFjelwmi2qQ9L/qP1l/9qiH/AE16kmtb07o806XE5dOYyzoDalBIDK6g1FjvyjY5pxNpC0Wszo5bOadUakDGgHn5RpxWFda1Wk97EKNdQWSpyKXFmbaSqitO1371X+J9IUZHjj06OP7Zbc7lQfxER05efViQK82ux86WAp3Qw4NyJPndZh6yjpJar2WINze9RY08Y24ekqcVFvUx1KnEnc9CZ6xwy0iy0uvhFcx0okhZmYuu/pX8gY1WQyNMkA957+/xjM4/EshBUqK2Oo058o1WSmshDvUV98TI8xzlm58oYwvy3c+UMIRMIIIIACCCCAAggggAIXY761fuN+JYYwvxv1q/cb8SwARxyaX747iN1AqeZjPiV3AiGF7A9fiYlcWhFnPEaYSWjOQAzMoqCbi/LaFi/KVhj/WS/UsvxEVdrhTSjJPbo2TVNy2a9TRze6K8+lNNK1sa7HzjPP8AKFhztMlfvBEA48w/9pLr/wCQRU8bSfX0ZLgy8vVCDiP5Kldy2FcJW5lv2Qf2SNh4GECfJ9mIFAwC7Wm0Hsjd/wBO8PQ/SS7/ALYjk8c4e30ku37f+0VSxlN7pv6Mh2a2zt9TDzfkpxQv0kstu126u1L0uY7Pyd4+9Z6/vH5+kbF+O8Pf6SXc17X+0RNx7h7/AEkvcHtHl6RB4yD/AGv0Y1h7c/uYz/4oxP8AaSt6bty9IjTgaeafpaX2603xpy8DGzPygYf+0l713P8ACIx8oOGFOvLtX9bn6Q+2J7xfoxdnts/uZKV8mk6aaDES2tUV6Q2PmPCNRjeHJkuX0ikNpRQ4Av8ARy1U0rvXT4R3/wDImGFPpEtfZv4R8PykYe/XW/KjxNYy2mV+jDgLqvUxi4sE0Fq3AH5ekMctzno50uYzU0MNrtppQinOoMU8fNwDzC6zSlfshWKg+FdvKJcrzbAyG1aukYGo1IaL4gDn5wlXje+WXoypUHfdep6iH1ANehFaEUIre45Rw5EYt/lOlUs3/oYqTPlLTkW/wfxMali1yhL0L+H/ALL1NXmk6jLyB/aK/AGNnlZHQpTYKBetbWvWPPctzI4mSkwBzXVsKGxpehsI9AyRaSEHh31598bIu6uUvRjfLtz5Rfijl+58ovQyQQQQQAEEEEABBBBAAQvxv1q/cb8SwwhfjfrV+434lgA5iCbPFdNaHu7/ACiaKGIH0g8x3/8AEUYnwCjozHfKog+ZIx+zPI/xKY8lmdYR618qswfMpa/rTmb/AAg/xjzDDZBPmIZkqWzKCQSordV1H2LeFDwR+RjrPvsTiCGK5NObTplOdYLLRSdSjdhTcDvgmZDiFXUZMwKaUJVgOtZb051HtidiCbF1Y13yZYWXMxbLMRXXo2NGAYVBW9D6xnv+kTtbJ0b60Gpl0mqilakchcQ44Sm4nDTOmk4dpupGA6rUIqKkFd6EU9YS3JRepscq4ClS8bMmuEbDm8hTQhmmVNKfsivtEK8lyNDmWMmtLBk4cvRAtQWNaKq87A28RFfB51jUUF0Crgy0wrMDgnpAdCkAVsGNDbe8Rf0uxoUrKkdG+JmGarqGLObWStiKCkT0LbxPvFmTSJOOw8+YmnCztLOlKaSANQI5bgkecXc84ZM7M8OvRyxhyupDLFKy0oxDcq1IH94RSnZ/j3kIZ+FE5JTdJ0sxCQQpNdX2aUJG0Q4rjnHJ+kNKVVmoUkkqwVVG/R3ua03/AFRAF0MPlHyZZuHGJlyujMp2luunTVNVA9ByrQg9zR5ksbrA5zmkzDPWW2JkzVI1OpagFQ2jSR/IjNpwxiTK6bom6OhbVYCgsTvXkYT1FJ32FRj4RF//AKPN6JZ2gmWzaA3It3d8WhwpiWnNIEs9Iq62WospvvWnPaEQQkgEO8Fw08yQJgIBaYZShiqiqrqbUzEUtsIoZllj4eYZcygcAEgEHcVFxDJnofB7qMHJJJB1PQKrNWjeBp7Y9Vyb6hPL+do8z4CwKzMFL1Vsz2DEDfmBvHqGWoBKQCwApFiLkM8v3PlF6KOA3PkIvQFgQQQQAEEEEABBBBAAQvxv1q/cb8SwwhfjfrV+434lgA4hdj0NQaEiouKmnsuIYxVnIdY3od/Hzimuu4JbnnXyvTephlG1Zp94/jCfhPi+VhcPpOrpA05x1arV5YSXX1F41PyoYCZMlSklS9dZjsSKVUBQvvNfZHms3Ip67yXH90n4RVGrFWV9bGacJqTkloa9uMsITLNWly/m8xJskKSS0x9WhGBtepB7oW5ZxRhxLwgnTXPQNNd06zajWspa7HYeVIV5Y8qXLYTkqSW6rKakGWRQGlrxKcXhlZdOnTrWtZdSU6IKdVVsdQ5c6xTPGSUmlG5fGjdJ3Q3/AKbYUTfnKOwmmQ8pg61JcUMssVsa3B8hEH9NsL0mDZC0pZbTGnSwDRddyB+sNVSByhUuIwtJZIVmQNqGggOXUkiw5NQDakV8bi5PRuksChWWFrL61b6xqpvSl4Sxkm7ZSTo21uh9lvGODlyzLdpjic01pxAtR6qoOq5otKUj5l/HeFl/NpTVeXKXt6SGR1Y6WXmQVNCIUSMRJAl9kAJQAyiTLmaaF2NOsK+e/hEvz7D0YaakkknozRjpXrU01FSGIAhPGSW0Rqj5lvG8VYSbhVlF6MFcXlFj1nLdVtQ02PcY4z7izBz8M8hRMAQJ0BNCKoNO26gitd94X4vEyTMlsksgCczuNBpTqgEW2IFad9YnTFYcFGWU/U1nT0ZNTMpXcUoOsBA8ZK3hDgpt6o+5VxLhkk4XW80TMMzuFRRR9TVALE2FokxfF2Hm4QSyCJlJthKRxWYxYBXJqouLgRXws2TL0/RzG0B1UCUbq7c6jfTW/lFXAO0lHRZUwhpgIOhx1BztufAw+1ys7RFwrW1LeR8ZS5GFWSZZmEM7kEAqGsZbDyYe+L39PJQmTJyyZjzJnRA30UWUAd1ru16cxFGU5Qvolz6M7OR0VA+oEaGryG/tixIxk1AdMicS2gkU0gFVVbEGuymIPGyWy+5NUOrK87irCVA6Fynzg4jSStKlKU3v17xmc4x0uZOaYuvrXOshmJO9xancIuYrIsS7s3Qt1mJ2A3NeUP8AhXgNi+vEppVbiWd2P7VOUbYVYz2ZncJc0abgGXTAy6qVqWa/Orb07iBHo+XoRLWu9K+28ZpFFhSgFgBtSNVI7K+Q+EaSxKxdwG58ovRRwG58ovQiSCCCCAAggggAIIIIACF+N+tX7jfiWGEL8b9av3G/EsAHFIqYlyGregFwPPu/OLlIhxEjVSn8+R5GK6qvEij7gn1rdbcq7x20pDuo9giSUKKIheHCKcVcldkE3J5TfZX1FIWYnJ5I/qxDV3irOFYi6FN/tQ88upnsbJWW9Bh9akCmkGuoki5uOUVJGMGrrYU0JAGkNapoaki8atdqRn/+nYpFAWcK123sdySVrC7PS+FEXOfUrTMSVoThCASw0kEtVWorVFqML7cjHM3HUI/RG8dzbwNPH3GLfzHF/wBuu/db8Pu8fCPiZXigrL8401HVYDUVOoHmBW1R6wuz0/hQZ59WQTWc2TCkdghmpQ6gSy0qKUIAJPfzjgY+5Awj2oNjvbe1tz/h8otNlk/UdM4KCSSRUsbk1NbbECg5CI8Pk2IU/X86kXPM2v5wdnp/Cgzz6s4l4lzT9ENNVGqaELpJ1UIuailIrriMQFvhQWFK29veIvzcmmmhE8lgZhDEXCuQQopyFN9+USZfls5GDTJxcU7PKvn+cS4FP4ULPLqybCSgyAvLCMd1ta8SFU5BfQCPmMlEkd0RDuX1MYp1cs3FQVvyWq9tznEOL2ApuaC0ZfMOI2WYAgGioFTZTWu5N6kg0AHKLPGE2YoVEB0sCWbq8jt1iATt1fHwjO4OUxIRyiLXtVSYUFKkC9SNgGN9yYjLPdW0JRa5m4wWJDorjY/8H3gxq5E8aVvyHwjH5dOXoxpoFuF07UBoKQyTEmgjpp6FJrctmAk07oYRnOGJxLv90fGNHDGEEEEABBBBAAQQQQAEUMZ9av3G/EsX4oYv61fuN+JYAPgEDi0fQ0dhoTV1ZiIlUhRXf/eIppiLGPOB6gDDncD4j84ovOn85DHyeX/GGtFYCy5iExUmTsRywrfvJf8AGIXnYvlhqecxIALrRyywuaZjuWHU/wD9FEc9Jjz/APjL+9X+EGoF2dilQqGNC7aV8WIrT3GIpuYINfW+rpr3OnUKj3QuxOExjlS2GUlTVT0wFD6REMtxdH/Rl+k7f0w63j533hagNxjZZDkMOoSH7101rUb8jEcjN5TCocAb9bq717/IwrTLcYCT82Uk1uZwJFSSSLWNTWKz8PYkigwwWwFRPvQGoFad5h2YtTUre4vzgKwsk/P1AAw6UAAH0w2Fv1Yk14//ALaX++H+mDUZJiySQo9YrMs5WoiIVtdmKmvOwBiYPj/+2l/vh/pjquN/7eX++H+mM6ofqOcv6JN6WEuaZLNnuGZZfVqANbio5VoNxX3xTbICtKJKXb7Jf2a22jT0xfPDy/3w/wBMcthsQd5Cjymj/TF+VdCArwp0ppbl3KFG/IC0SLiQIuTMmnOKUVO869XwEfJfC55uPQQ7DGvB80GZM+6PjGrjO8MZUJTuak1UD3xooBhBBBAAQQQQAEEEEABC7G/Wr9xvxLH2CADkR1BBAII5MEESA+GPhgghgcwQQRFiOTBBBCA+GCCCIgdQQQQxBHwwQRIZzHwwQQxnIj40fYIBFrKu03lDOCCIjQQQQQDCCCCA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220" name="Picture 4" descr="http://tienda.mexicoconsabor.com/11-4-large/harina-de-maiz-blanco-maseca-2kg.jpg"/>
          <p:cNvPicPr>
            <a:picLocks noChangeAspect="1" noChangeArrowheads="1"/>
          </p:cNvPicPr>
          <p:nvPr/>
        </p:nvPicPr>
        <p:blipFill>
          <a:blip r:embed="rId3" cstate="print"/>
          <a:srcRect/>
          <a:stretch>
            <a:fillRect/>
          </a:stretch>
        </p:blipFill>
        <p:spPr bwMode="auto">
          <a:xfrm>
            <a:off x="539552" y="2204864"/>
            <a:ext cx="2448272" cy="2736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222" name="AutoShape 6" descr="data:image/jpeg;base64,/9j/4AAQSkZJRgABAQAAAQABAAD/2wCEAAkGBxMTEhQUEhQUFhUXGBgYGRgYGBUaGBoYHBcaFhUZGhocHCggGBolHBgXITEhJikrLi4uFx8zODMsNygtLisBCgoKDg0OGxAQGywkICQsLCwsNCwsLCwsLDQvLCwvLCwsNCw0LCwsLCwsLCwsLCwsLCwsLywsLCwsLCwsLCwsLP/AABEIAO4A1AMBEQACEQEDEQH/xAAcAAABBQEBAQAAAAAAAAAAAAAAAgMEBQYHAQj/xABGEAACAQIEAwUFBQUECAcAAAABAhEAAwQSITEFQVEGEyJhcQcygZGhI0JSsfAUYnLB0YKistIIFTNDRHOS4RckNVNkwvH/xAAaAQEAAwEBAQAAAAAAAAAAAAAAAQIDBAUG/8QAOBEAAgECBQEGBQMDBAIDAAAAAAECAxEEEiExQVEFEyJhcfAygZGx0aHB4TNC8RQjUpIVgiRDYv/aAAwDAQACEQMRAD8A7jQBQBQBQFdxvjljCJnxFwIDoNCST0AGpoSk3sZ+z29S6Jw9pnHVmCz6ABj84pddS/dsZftVi2MJYtL/ABFj/lpclU11PBxriDSZwygdEf6y5qMyLd0vM8TieNbbEW9DBy25g9NQap3sL2uW7nyHBcx7EgYmCND9kmh+K1KqR6kd2lwNqccdf2w67fZ2f8unxqO9h1X6E90un3APjpj9rM/wWY+eWnex6+/qO6XT7iv2nHSAMSpnbwW/5LAp3seo7ldGN3uJcQSPtbZnqq6/KKd7DqFQvwxt+1WPT3rNl4395PrmI+lWUlJXRV0khzC+0dQQMRhrtoHdlKuo8zsY9JqblXSfBt7F5XVXQgqwDKRsQRII+FSZDlAFAFAFAFAFAFAFAFAFAFAFAFAFAcf9uVxlxGCI2KXh/et/1qsjalyZ7hdqxcAzoZ6jL/Sq3N0XdhUU+G5cHq7j8mrOUYSVpRViyzLZjqYiwJDXbyg7925Gvy3qqo0f+C+hLnPqWGDXBttiMWD62j9Sk1eMKUdoJFHKp1+5Z/6rw0a4jE/Huv8ALWnh6Fbz8iJcw+BH/E4k/C1/kpmj0Fp+Q5Zw+A/97EH17v8AyVDmlwSo1H0FX/2Bed9vio/IVR14rg6IYOrLlIgHEYU6JbuAedxj/Oiq34E8PKG7GsUloLKrFTnM8pk+K4skEClyDs3Yb/0/C/8AKWtVscU/iZe1JUKAKAKAKAKAKAKAKAKAKAKAKAKA5Z7ceHuwwl5UZktm6rsBIXN3ZXNGw8La7VWRrSepjODOI0IrK50osr2IUbkVBYhlgdiKsmVLLhVuDNTcWNDdbw1JBSYi2ZqC55aU1SRrTWoprZPKsGj0YvQVZsmatE56uocVxC20Jdgo860ORmTs3ziWIsWrt2CAe7tu4BPu5iBCzB3jY1ZJmTlFHfOyuDezg8PbuCHW2oYSDBjUSNNK2Wxxyd22WtSVCgCgCgCgCgCgCgCgCgCgCgCgCgA0B8j9rsS68Qxf22aLzjPahVImBAWBIEA+YO+9UaVzqpvwlWtxiZz3PWP+9MqLXHDfdf8AeXP18aZUSSsJ2hxFv3brfEA1XKi1i1sdsMVBz3o6aL+VSox5ZDb4I79scWdrk/2B/SmT1JTHLHaPH3NELt6II+caVHd3JVS3IX+L8QHv3svrctA/IGfpVe6XNjXvpW0uRH4rimMG+0dQzmpVOJm6knuyvxdxmP2jXLhH4idPhrVsqXBnmudX/wBHhbHeYk964v5QO52tm0CIf95gxI8g3nV0YVbncakxCgCgCgCgCgCgCgCgCgCgCgCgCgCgCgPlj2pdnreA4jct2znS4BeAOhTOzSkjeCDHkR61V7nRSbasZsXRGneD+8Pyp9TSwhrnVp9VqLk28hdi3ZPvXMv9hj+TU0GpPTDYeQRi8p/5dz+tTp19/UjXoGNxIbfG3HHIZbsekE0uur9/Mleg3asYcxmxJ9O4Y/XNVfD7X8k69DzG2sKNUv3WPTuco+bXSfpUXj5/p/JdXsM2LyiQpeOWgkfKrFdBOJYdHJ55qixN/Q7D/o88GtkYjGE/aA9wFEgKsLcY+ZJy+mXzq6OWtJt2Z2ipMQoAoAoAoAoAoAoAoAoAoAoAoAoAoDHdvPaFh+HDIR3uIIlbSnYcmc/cX6nkKhuxpTpuex849o+PXMbinxN+MzR4VkKABCqOcAfzqmY640sqshFvFqRrmB9QfqRV1K47tnjrm1A0+FSQ42Erw6eQqMpKRd4HstduLKpYgc2uWVP964D9Kuo6FW0mR8V2ZuKVBW2NNYvW3kzyysYqndy11XkXUovqScF2GxF0gA4f0N1AfzmruloV7yK3Q7juwd+zpcNvl4lJKgc509Kp3L6/c076D2RXphFtGMwPwI/Oo2JyuWpGxN4Zj0+PSqtu5dUdCz7G9s8Tw647YfKUeM9tpKmNiI1VoJ1HxmmZ3Kywykd67C+0DD8RGUDur4Em0xmRzKNAzgfMcxV07nBVoypvU2FSZBQBQBQBQBQBQBQBQBQBQBQBQGT9pHa8cOwuZYN+54LKnr95yPwqDPmYHOobsa0abqSsfOJW9fdrj5nd2JZ25k7knn/KqanqqMYKwzc4cQSCP6fOiRLsJGE1qyM2TrWH5ZfpVkzNouOF8SW04MAEdQrD5ERVlKxVwbRr39pDrbKqtmTzCL+QEVbOYdwjJXOOC45LQDM7fE8qrOszanRXJacN7W3LLAox8PkDU97dWZDoJkrtH2tfFqA8aCNBA3marKqkrF6OFlmujFmzmOvWss1ztyZUSLvBlYaHWN/1vUuxmptFfd4cU3Hw/pVE9TRWa0HMF3ll0u2mKXLbB1OxBG09RyPUGrWKVEpKzPpnsb2hTHYS3iF0JEOv4bg0dfnqPIirp3PGqQySaLupKBQBQBQBQBQBQBQBQBQBQBQHAPaZjDi+K3E95MMotqOWaM1w+syP7I6Vm2t2elhoNQVt2UnfFVy7AxMc4mPzo7XubxTehAvXSx8v1rNTe5OWxHSyJ1NBYlNdyTBg/WjsyFdbEJ2BgaSOnrzpsX7u6PME+UnXUzHl6VSazaMsoKOqDDqssGAMjwmSIPXTc+RqJXezJUEkC3goKwcxI8UmMhBkZecmDPlUNNvfT9y0Y6HgunKdzrFZSlqdsI9CUjsIBAHz+GlRGT3QnTjJaj2HxXQ7fo10p3WpwTp2ehJutmXMNCIO/wD1fPWqttCEVfUaxZXLPwP651EZNkuyN97AOJEvi7JOhFu6o89Uc/4PlWsTzcbGzTOyVc4QoAoAoAoAoAoAoAoAoAoAoD5Yx2K/85isx1a/ezTpDd41Yp6s9umr0o26Ce/zDX9dBUNGm2hGdqllo6kZ3OmXWJPy51VzSWpfuxk3GYkkknck0jpsTlQMw/X1o5al0gJ6E1LlqRY9mOf63o3qFFAja686sQlYUtxl29f/ANrmluzoV7aHrYt2IJOoqkYqOxbM3oTcPcBgyJaZHMRz+P8AWupO7sccyalzwkVNtbmVyhxGIJBBPQfDn/KovZF5R1Oo/wCj3hCb+KufdW2ifFmLfklaQPNxz2R3CrnnhQBQBQBQBQBQBQBQBQBQBQHyj24GXieNH/yLp+bk/wA6xa8R7OEn4EmRFbpUmsrNjV19PWkjSnuRrhrJmknqKtHXU1MdAm2euTNS7k3sIL61V6jNqeq2u4p5k5lew7nBBkehnarX6E2QybnQVm1dlc7WiPFeliqk1qSME3irWGob0LG77pg8qvrYxbVyjdufrWXFyZT1udr/ANHYfZYw/v2h8lb+tbQPKxjvJHYKucgUAUAUAUAUAUAUAUAUAUAUB8t+0jBunE8WzIyq11irEHK3WDsdZrO6uenhX4SnsjSpOluzG76R8ppdEohFjWNuSzm9jS9m+xWNxQDW7WVDtcueFT6aS3wBqG1Hcp38Ibm84X7LsPbj9rxBLfgtwP5Fj8AKqqttkZTxM5fAjU4LsVwy2CxwshRJa9nPyVm/+tROs0rvRIxzVZyUU9X0K7G8QwlpLrWcLYC2SiuFtWiylyQoJOmaQZAmOZ5VyU54zELPStGPDle780lx6l26UHZtyfrZfl/oPcK4zYuFFu4RBnBKh7FtS6gSxtsPC5A+7APSairUxeGWaraUesb6eqYiqdR2i3F+t18+V66lrxDshw+8JbBIysAQ9qEkESD4WU/nXWqjautUzNSqRds1muGZLinsqwl2RhL7WrnK3d1H1hh6+KoU4s6FiKkF443XUwXFeyOKwLxiLfh2FxfFbP8Aa5HyMGuiFuC6rxmtCG2x9DWhXkgcM4NiMSQuHtPcM65QYHq2y/E1k2ki05KO53z2P9mbuBtXkvMpe4UcquoTQqBPM6a8unWrUqile3B5mId3c6FWxzhQBQBQBQBQBQBQBQBQBQBQGIvue9vK1rOpuP7uU6ZjurR9JryajtUdup2QXhRX4rgnD7mt3Dop6lGtn/qEfnV41ZrZl058Fbd7AcNue4zL/Ben/FNXVeXJbvZod4V2FwGDYPke/dJlO8IdtPwqAF008RGnUVDrSe2hDnKZpcSLnds9xsoAJFtCROmgZ9z8I+NZzeSDk+E2TSjGVSMFy9zGYbi7RibpPd2bDqhKi41x3Zio8IuooEgnU7RuarR7PlVpqpUqSu1fwtJK/Gxepi5J5YJW40T+9wTiWLdFZDYbOty7aRnxGe4lomXCligOkhWblV5dkQkssqk2vVfgr/rJrhL/ANVz8hrhfZy9aJw9x8O1rEIbrOVvOpNtC4yOAFY+Keex8gfWVlsckpJ6o8vYfEXBg7j38KrF7d2yi+Filx0tgqp1g5Q2XLoJ/hqlSnGpBwls1ZkpqLdrljxDD3SyG1cAtBr63W7qyShssEY+NVGXMwHXyrz12RhVum//AGl+ToWOrcyYjgt66mPu4W7FwWyBmKIszcVdlUeFlfYzBWQa5sVhKWGlTnRVm5JNXbun632NqVadRNSbs036WVze38LClY7y2RDW28Wn7pO/8J+EV12s7o5cylvuVdjszgUhrWDttPOAQPI5zp6AcqOpLqS3JvxMsRZeIGS2vRBJ+BIAHyNYyuSsqHuCWgt27E6qkkmSTL7n5V04Tkwru9i6rsMAoAoAoAoAoAoAoAoAoAoAoDJ3B9rd/jb868mqv9yR1Q+FDyVVEjeLZVAOUM0gKCBq3LXl1nkAamxaN2KwmHyySZdvebr5Doo5D+etaxREpcIfxFgXEZG2YEfMVfKmrMiE3CSkt0ZJez2ItXHa2DL6OyOoFwci9t0ZZ+HWsIU8TRjkpTWVbZle3ldNHXJ4Wr4pXixJ4Ji8rLlvZWzT9tamG98A91Kg8wpAq+bH/wDKH/V/kr3eD/5v6fyOW+C4vMhCXQULFYvW1ALCHMLbAJI3Jmo/+e/7o/8AV/knu8H/AM39By12exQQIFYKDIBxD6HNm0gCBmAMDSmXHP8A+xf9URlwfWQpOyd7mEE5t7+JPv6vs497n1p3WMe9b6Rj+Bmwa4k/oO4TDphLha4MzCCMisQWiBLMSzECdCdKrHDtVFKpJya2vbT5KyM5YiLThQhv82/fJoeG8SF0kApoBsdSY1OXcCuhSvozHu6kVmlFpeaJDeF55PofJuR+Ox8wKrJcllqvQW9ZMgOE/wC0ufwp+b11YTkyrcFrXWYhQBQBQBQBQBQBQBQBQBQBQGUvf7W5/Ga8mt/VZ1Q+FDgNQSMIc1xjyTwj1IBc/wCEfOrIttH1InabiDWcNduJ/tMpW3/zCIT5HX4VtFXZVCFxF39qw2HDsRbtNdvtpLkBURTpzLFjEbCtYpWuQ9jToa0SMmLq1ipDw3EM957aqcqAy8/eBAKgdNSJ6qw5VaxLWlyRicTkNtQJLtG8AKAWdj5AD5kUsQlc84o47siMxYaLpr0PptrWdR5Yizk7Ixd5rndEKSYXUgEgKCZ16k/QCuVR1uke92dhY0Z5qm+yXv3cpOGrdL5rQJZYMiNPrVna2p7eLrUIRy1Wkn1OgWOIC5bjZzMDoV1H1iqN6WZ8dnip2XV/T+UTy8gHqJ+etZPYm1me8IH2t0/u2/zeuvC7MxrcFtXWYhQBQBQBQBQBQBQBQBQDT3KAjXL9AZ8tNy4f3jXk1/6rOqHwoeFQiStF3KiOQxXOzNlDMYbMV0XUiSNvLlV4ovIicYw92+gdbbeG5ZK25VWZFvI9wnMYBKrAB1Amd4G0dCmg1/q26bt4kTnNnPoSrIFuOyjaVzlLZE+6onTWtYkNjt3A4kA92twSFgZgPDbTMi6GA7OUB6ZW5GtkVuiRhcDiSwF0vcy+JZJ98HLmB91dLYjWR3zGCdRcq2uBNvhdxraoyu0pbnQrDM5755MHMozEc811mjaJJzK4/a4bdLB2tSWVc8wM5IZ2VpMqmcWlg/dSNZoRmRJ4jZNrBog0KhC2w1mW20HjM6aVzYj4Du7Os6+vR29+hlrzALlBfUyIMAmY1WByKzE7VgpaH0kU28zS9+fre3qSMBho8KqCWG5ykmBMAsOfh671EMzZz4tqpF53p9vepIs8Qi4iguCrR906ERAEaaxUNaPqeTiOzO7o97Bt/g1WDabaEbZR/SsuDiluSeED7S5/Cn5vXXhdmYVuC1rrMQoAoAoAoAoAoAoAoAoCNfFAV156Ap0Pjf1rya/9VnVD4UShVUSVxxXdWVYiYAWJjUHL85q6Iqyy6oiW+PEXHUhYmc06KIGh0/U1ZTdrr9SKNOpWllitfmW3DOJ27phT4huDAkbEjU6TW9OopaG+JwdWgk5bFlfxaWlzOYG2xJJ5BQNWPkBXSjjtcrLnaRFM3LOKRPxtZbL6nLLAeoq6JyMmvxuyFzIy3NJhGQ6epIE6QBueQq1iuViOK8UIUoghmVQzMY7vODGmssqh3I5BfMUJjHqR8Oe8tCEC2wAEEz4MogHzAgGNJkcqwqK5vTlllfkzXE8D3baaLzE/Pfflv0riasfSYPFOssr3GP26JAHMMDMQRqI+fPWavHRHV3F9X6DHDmJv243zqfkQT+VJfCy+ItGjK/RnRLHuL6A/MTWJ8hLckcIHjueifm9dWF2ZhW4LSusxCgCgCgCgCgCgCgCgG7jxQEG/foCtv3KArrJ8TeteVX/qs6ofCiZyqhYy/aslbbkhMqOGBPvEu2ZY6Cc3yrSOrOvB4bv8TC+y1+hQYLipdWNyXYgxLGJMDUekn1Aq+VRlc+oqYdK2TRXV7In4TEBLqMrCFddROoOj76/iO2sk1V+F3Rz1aXe0pRkt0/4/b7G3/aUS9mukKMgCM3ugye8E7Bj4N9wNNjXfE+Ns7aE6/wARtpZe9MoisxOoBCiTBI19RV0Vs72KzglwWsIl+8B3lyLjkATnusMqg9ACq76BatctLV2RIxD4Y3AD4y+VpElAHHcqxI0GceEdRPKTS5CzWPbPGbORiocgBWWRJuh2KIyayczKQJjadtaqy2V3M3x/E95bzZWUi6UIOU+JZDQRIImRPka5Kisz3ex/6jXl+5QZ9f1+utVSPoGrI0XZzhRg3WET4U/taT9arJ32PE7Rxaf+1H5/g17DSsjwxzhHv3PRPzeuvC7Mxq8FpXUYhQBQBQBQBQBQBQBQDGJXSgKfEPQFffuUBFwjat615WI/qM6afwlghrNFin7RYHvLTLMCMpPQTKN6K30LVMXZnXhK/c1VP35nODh3sXClwQR+gR1Fdd8yuj6+jVjOGaDuiZbuaHX8/idKzaL21udM4XjWcYbWM1oux/FlyLl+bT18NdFN6HwuLpqFacVw2NdrMIMQFw6tcz3SocB3CrZBm47JOUz7okalh0rZSMIaaiuL8NLILCC4bUpmJZ3MM2RgpYkwtsNoNiynlU5iE9bnuEwRAuZ0Zs1x2ZVUrlWe6tgH74W3BAXaDzilwxVnA3M9tu7EW8yoYAYhUCWGuCeQe9oOo0BOlW0WuN3eAs+GS0xGdQCW3BfUsx23JJ+NYSTbO7B4v/T1M9rrYb4R2QVGz3mDnko90evWq2fJ2YrtiVRZaSsuvP8ABetq0DZf8RGg+Ak/EVnJ8Hkra7PMRfVdzryA1J9ANTVGEmx3gdwlrkgAwnhkZgPFBaNp1+VdWF2ZjW3Rb11GIUAUAUAUAUAUAUAUB4woCj4pajWgKHEXKAw3EO21nC4u5avJcA8JFy02uqg+JDo0da5K1FyldM6qV8pf8M7aYS7GTG2v4bym23zJUfIGuZ0prgvoaBMQziUW1cH7l0MCDuNo+tZtNbhW6kXGcItXALd0Sp/2bHcfu5tww+sdQatF66HTRxNSi80Hbr0KZ+xDhvBc8P7yyR8jB+la3dj2KfbkVHxQ18np7+pssNw9FtJbIkIAATvI5yNjvt1rWOiPna9V1akqj5dyZhMMqTkUCdyBqT1J3J9a0zGL1JEVOYiwUzCx7UNk2PRVWyRjE3o0GrHYfmT0Ucz/AFqkpF4q++xk+M9s+HYbS7iszCZSySzFvvFsnu+hYVVUpMtm6I59x72vsQUwFhbIOnevDOfMKNAfMlq0jQXJNpPdmt9gOIuXbeNu3XZ3e6ksxJJIQnc+tdUVZWMKyszq9SYhQBQEDjfFFw1lrrhmC/dUSSeQH9apUqKEczOnCYWWJqqlFpX67GOHa3E3HYALbDA92DGhUDMLlwnKNW3rk7+bfQ9//wAThqcE3eTXxfPay34J+A7VstwJfjIXZM5BWMoGuvvqSfeGmtXhXd7SOWt2VGVPPR3snbff7O3DNiDXWeCFAFAFARcdYzKaAxXE0Kk0Bwv2gmcdd9F/wis5bnbQ+AzZqpoxdi+yGVZlPVSQfpVjNpGr7Ldv8ThGK3S2JsNGZLjMT6oxkofpWcqUZEWa2Oz9mO1djFLOHfvIEm20DEW/Vf8AeL+8PrXO4yhuNH5M0Vi+r+6Zjccx6g6g+tSmVcWtyXbNWuVFUAUB7NSmCDjuKoiM+ZFRfeuuQtpf7X3j5D6VF7uy1LZbfFp9zinb/wBozYnNhsDn7t9Ll2CLl791VGqW/LczrznWEMur3LWvvt0Mtw7sNj72UjDXVUzq4CfRiDVnKxrFX2LP/wAMsZBLNYXoGuCZ6ECYqjrRW5rGhUe0TqXsV4ZewdvFWcSoQl0dTmUhlyQSpB1Ayj51spx6nFXpyvezNn2Q7RpjrL3UEBbty3vMhW8LeWZYMedTCWZXOeSs7F5ViDxmABJMAakmhKTbsjlXbHjbYi+EW4yWlZDbOmRmhj4o5HkW89K8yvUc5WT0PtOycFHD0XOUbyad+qV1t6c2+pmO+WFUFRmzq1oybKvvnL5o2130jpWCtb3Y9dqV2+lmpf3NdLWv+fUdR1e4M7ePTO7HwFQuYrbA3E5T8AQIq271KvNCm8q8PCW6e13+v+TqfYPiJuYdUdgzJoDrJT7hIOu2h9K9HDzvGzPi+2MOqddyirJ7+T5/Jpa3PJCgCgAigM32lwEgsKA+a+22mOvz1H+Bao9zuo/AiqzWjyK/EmnhLO4lrCnZvyplRAjuiNoNLMWF2FdWDISjDUMGII8ww1FLENLk3nCvaDjrajv+5xCjTNcJS6PS6sH4mapKhFlLtfCavB+1ayAO9TEW/wCE2r6fM5XrN0JLZi991+xaWfapgD/xEeuGvT/dciq93PyGnR/VDOK9rOBUaXbr+VvD5frcf+VW7uXVBL/8/r/BmeLe10tP7Php6PiHz/HulAQfM07tLe7No05taWXoZVLuO4vfC3bzOF8RnS1bXyQQoPIAan6izmoovDDXlpudG7OcIw2HQC3mtyILEAXXYGPf3ynoCoAnfeuWVVy3dketDCql8MVKS5eq9/X5E1uItcFtYVRLc4IgaGAdWY8pNYueax2rDxpuUtW9OPeiJvD7Jud+UUsUZgArZGJBUR3j89DqNOQrSEc17HJXqqmoZna6XmueF9t+WSeN3P2aCywe5JX7TPmuTJt5QNYA981eayP5GeDX+puk9M2ulrLre/X+0T2Z4xbw1q81uwSz+MohAZiARmYGFUkDfSYHOtKNZJWZy9odmtSzQ/z6G9weKS6i3LbBkYAgjYg12Jpq6PCatozHdvu0mSMNZMs4fOUZM4hT4FB1zc/QRua5cRVt4Ue52Rgc77+otFa107b7+hzAGcgAb7VcpRDN1nWQpII9G06nrXDlv8z6+U1G9/7Xo3okn0+w5avOwcZQbZAN2wkoyxpnaR70AHTrsKtqYPu7p31/tk9d+PT1+rDDpIzSLlpQxBYsO6kHIsalifDEAjeI1NRb30NHVadtpPpa0trt/r70Nj2FxZXEpBD94PGQPCpKyFXosxtp1iumhK0zxO16alQldWy7fXd/ydRrvPkQoAoAoBnF2wykGgPmr2s8MyYo3V2Ojeo0B+WnwqkkdFCf9pg6odIUAVNyCbwbhr4i8tpDBO55Ko3Y1jXrxoU3OXH6mdWoqcczJ/G8Bfwlzui2ZW9wgCHA8tdeophMZHEU80fmuhnSqwqrMiFi7l4HJcDA7ZSsT8hrXTnubJIiGR6fD0qLlrXEl6i5ItFZmCqCSxAAG5JMAD41DLOTS0Ow8D4Oti2MOCJXxvcHiD3AAx1A0XTKBsR8a46ks0vQ9XCU3Shm5l7/AE/Qk3sbmds4KqEJG2U6aa7zIbcnf1J55PMerTpd3Dwu+pEsYy33uGbUTObRSuw2YxGu59KRilY0knknH6a6hjON2h3q3bB+0aTNxoBHuDMvurpt/LWr3XKMY0ZNRcZ7baK/nvz5lPd45cZszXpy+AAAxkMKQs+6CJ6aCs9W9zvhSpRVlDz+fmTrnE0tXALDM1vXUppk0MEEeKDJn0pJ5XpsVpUnWpvvF4uNefXg0uE4qcEwewVy30Z3lnYIwUGe6HujxhoGvi3rWNR03o9D5ifZ06uJkmvD9Lu9rJ+dn9GVGEtPccMvdPdH3WUIWd28Ws6AAz1majVu61Z7sslKm4tNR6p3skvaGRhV7pmsd8yJKtYUDvu8IyvdV4JyAgSQOQBqyWmhnUrNTSna71UuLcK2mvz80JXA5imZOVxreIsEMItrAe8QPEVy9Qeu+tspl32W7T10TUub8Lpf0aE4lkNs3EQPmtBTibpIzMGhottMNpHPRSdKrLyOiipZ8knz8K4001/xqWneEZC11XYQR3ahSpyhvEYmSDO+58oqzdmZtReZKLS89b68caHW+GYjvLNt/wASg/TWvQi7pM+Lr0+7qSj0ZKqxkFAFAeMKA5b7TOy5uAuonqKA4TxDhT22OhI+oqjidMKy5IBqpve4VAOsdjezKpaXEpI79QADBjWTDbxt8q+c7TxM5PI1om/meXiqjl4HwzX4TDAEgCQFOZiNmMQJ9JMea1y4evKjGTW7+i8/wjfC1lhqMqn90mlFeSvd/XTz1J1rBm4Bntkr96cuVueoYeLp8K9jC1r0ouT15PUw+Jpf6eKqSjd9ePx1Mlxz2c2b2Y2wLN3kVBW1PIMknf8AEp+Fd0Kr5NqlGnJZqWnzvf7fY5Lxbhl3D3DavLlYfIjkVPMGPoa3Tuckk1ozQ+zrATebEGfsR4PCWBuEdB0XMfUrVKksqNsNS7yaVtPodHGFbu8ggMxUkyMq7hcwmFJ228hPPlaurHswmozzPW31fW3p/LHFwVlM1x2LwsFrcBInIAQdWksRIjSqPIrt6muatO0Est3s9+vpsTreCwoRM1m3ldhbT33bvNM0r4gg1HzFWzRtqlrojmk62aVpO6Tb2Stxro2Jfs3Ytu3e2srMGbukvXbma2uudEJgR0HKYqzglo429DnptS8VKT4WZq1n0e+/UzeM7JXFBuYNyyMuYoyDMAdYX8Ww8Oh9ajInrE73jHB2qrVO2j9/UxjY26WCsX7wSuQjLCmSfSZM6c5qJQudNHEJPRLr8zTcKLMBkueJVIiAARMBc0AHRTr5xWEVrc6Kzj/cuePv9fyTkYXCQ47q+nuO0jxkDQx0A0MGtUr+pzzvBXjrF7pdNSfexdwXWe6tm3irYW33t4sBdtAEXCLfuyQdwNc2mtbZtb8nn5IZEoNuD1suHxrvv7sN/t1pPCroArm5hVtMbdvKViLpMSTAMFpOoJil7bfIlU5yd2t1aV1d/L/BTYy6xYi4SbhQe4R3UDXKqr/LTfeayl59D0qGVLReG/O/rd/5NEzuLS5xbtoTCIAocwhBViDBKnUa9OUCryukvfH7HJFJzeVtvl8b8evP5N52BxObDBS+cpGvkR4fTafjXXh5XgfO9rU8ldu1rmlrc8wKAKAKAbv2FcQwkUBieP8As8s3pK6GgOecY9mhRvEuZRqdwSBrANZVpONOUlwmxmcU2iDjvZ2ly2TZHd3BsMzMD5NMkeo+tfN0O2Z95aeq97GdLFzvrqdDw5SzbtWzkUW0RBm2MABiuu51NediMU69V92rpbfk2hhnUbkx25iQTkGoBkgbljrr5az8qQ7xxSqKy+5hVoNb7HtriCpIBYtElAQx8zyPxJAr0KOaeq2OqhgKlfVLw9X7+xXcbxAzKBiA+aGKJIyE7EsrGW1I0gHntXoPw2WbQ+s7PoZKf9Nq2ib1v10aWn69DM9srVvEotp4zrIUKZdH1nT8J3jT0kVqq7g0bPsxV4N/NO3v9yR2awa4XC2bKEG9chzIYp3hJBGmuiwNQBoN5NXq1VJqxyYTBypRk6nF72f5/bUs+J8US2e5tXF8OpMe8Q0MZJkyZgk+6B1rKpO3hR14TDSqf7s47/p0+nPmQ8PiCrSSqv4gATKMykkGByMqPl1rC+p11IKUbLVaeTXvUuuEYkW7l1kCoQ7XMSrBjmRlLE2SPvatHw5V005Wbf1/g8rFU3OEYy1VrQa4advF5bFhZxKLYW7ZW3atrZjD3bzEvncnOrLv+ulXbSipR000ucvdTnVdOo3JuXjUVpZbNGVGJzX37sM3jJEkiSNZEHaSY33ArmT8Wh9B3eWjHO0tLe/O3p1KPjuCDO14qpuArsSC34g2usCRP7utT3js09iqw0FKM4J6b9PX9/mRMNfVkUi4UdQNDop8RMLG3XX+dVVkzuUOiun71/gknEodLrZmDaXkLHKu3u6Bhz1g6VdNGDpT3irafC7K/wBzy1xI6ZbVt2RCO8fPLJqDK5ojU+LeDvUqZjPDLluzeytv9P4Gb2M8IV7NoW2AYFQS4XTQMWlgDEzrIInerZupEaN5XTd1prs/l70FYIATbN3wPqpUgwVMyVkR4SQJ5zpS/FzVwk/Elquv5/HBpGx9pj9nbL3WFt7jbgPlhmQH3Rqx579BVpTTfhXmclPDzj8btFXS9OE+vBuPZ65y3AbZXRdZBmBoNNNNR/Z8q68Ne2p892ylnVnfc2NdJ4oUAUAUAUAUA3cUc6AxPGhhHGaywLHUBQY5c4r5/G/6NxmqaWfyMZOCvbczXHOGXrr2mle5ALEgnTrMgaxMV4+CjCKaW57VGpGESzu2EZIAYZo1GYHYAGR7unKo76blme/CtdWPLeMl3mZWt52aMtx7s69od4I7sRmbTMNgNPvcthNejSxHe/GrP9Pfkfadh9tUa/8AsuOWb2XD9Og3w7GfaK1oWwUnKzADOCTmzSYBEyNAJnyrrp6O63PVr0/9tqpd33S1t0tz+5TY7EAsxDEiSGfQlidCARvI/I1GU6oTUYK69F0PMFxIqDELBzAkn3ts0ayII08quk0clScZJuXp8un8jdi8zRqlwa+9AOlsdTMDl6VVo2hKO+q9PX7vkusHjFC6+4CCwLQQYiQP1GlVKVablLTfW2n3NDgSGQFle6trJes91ci65mCpB1ZQCJ5iPOt6e2uttfU8fEZoy0aV7xldeH1+f6iuI8PvXbrqGa7lZ7jZxHdLlnJJGQMBsBPwqZxk5Pndk4avSpU02kr2Sty779be9SNw7DWw2W47MsC1ltidbniVmP4QwEkT6VFOK/u9NDevVna8Ek/i18t0vNr/ACU/Ebpzz4cw1EHVJIJuGBqNPrWT3PSoRThl1s/18jKq4zMJ5sNBodIET51aSsWoPPdbEy2rROmUwNoBgaxGum9VubONna+oq3YJKhvubglVAE7a+u59KkpK2ttE+fMVYwhkoomRLyAYImNYlTOmnWpjdmc9PE/l5kvDYAr3ZYBNTCsM0zOhEaaGDJ6Va1mrlc8XdLX04NDgQwQKBCqzATBPI5hGkfrlU+Lg4q2snK+rSv8Ag3vYRHi6XYHXSNNCzEfSB8DXdhk9bs+Z7Ycc0cvvY1ldR4wUAUAUAUB4TQEHHXiNqA552ss3GINq2pIJMrOYyZgiYiegrw+0cPLPnUdOWv39+phUhcc4RcZ0CuTJ1APVYOn1NePHDZfElq9SK3eU4pS51K3tcl4WVuWmuI6uobIWEq2h26HKfLWt8JBObzx/Q7uxoxq1u7mrpptXXQzty5iboC3Lt1gpMo5MdBrHi+tehkin4VY+2wmHw+Gk5Qik3z72GrtoC0uQg5iQQG0mNgTqBPLzqyR1994tfsUOIuaDQSABpsNx4hvm9K0jHUzrVbRtcrb97YbbTE7TXRCmeTVxWXS5ZYJ5jwLBOwMGMp0+h36VzVI2Z61Cq3HRl1hrsZTnIYIIYwwylQAsek79RWUl0OqKzJqyavtt8zScHJL21BQXGDLh766ZWIDMCYInUjUaZj5VrBO9lvwebjElGUmnZfHF8rb36Ezi+OOU2CvcC6z96GDTdfNEjXwoSGOu+tWk38O19/NnPhaEb97fPltbbwq36vb0I7sbdldBbRyGUKpFxlAYXA0z4c0EAcgImoekffvc3j46r1u1o9dOLW21tz9TP8WGUwZP4d5YAKCDoNNSfpyrNxPSpVbK9/Xy31M3hVcliB4TI22BIaPXar1FbQ48PUhK82+bls+Jt23BZswBDKqnnHiB6DQVlblHUq8Xo3r5/sT1vJcABuAq0gyCHBnMs+UaTVJNciM0lmXy6P3wPWsYAUL3UBWc6rqDyXbpWinYiVNtPTfa+gYfEWhoWnQurNrqZ3HL/vRT/gSpzW2nDsW2EALAuWYC3BAHhJbQRtqZ0qVJJ63f8nNV0i1FJO/2/HJ0nshYC2ZmS7FvQbADyFeph42h66nyHadXPWt0Vi9rc84KAKAKAKA8YUBUcXbKpMTQHOuO9pBbOxkUCdijXj/eeK2YUkwBp3bbxpB9PIaV5eJwylPNK/lqe5Rw2GxsVOa8aVnqOYrtA7LlLBhnkkiCdNCTpLAGqONtD1sLgqFKWaKs7W6kKxeRVeCMzEmA5APmCfdNIxOyvK8l0PcRiRkEZSViQ0ak6HxGJiTqKuonNntuUnG+6BPjncCdTEa8tpJj0reEDhq4nS70KKzi1DExm0MdNdNR056dBXTGB41fE3+ElcJQOwUhZOgzEideu01nWpX1R29m9oODyTfoaMqUYKy5RuF8JUqA2U6GM251M151VW3PqcNUVRO38/4/Qn4SFPhZrUkZrTZoYdFI1DGSvLca1EXrobVItrVZujVtP4555JHD7PeOF7tUEGVuuxy+E5XzHcTrOg8Iipgs1rfqYVZd3C92/NJa66rQssYDcuMFOZgqhyJySiBXUA+6pia0fikcsLU6eZ6K7a66u6+Znu0Nkq0CDcGUnISVBAhTmIEtBHLz3rqoULPMzxO0O080HSh8/wAGXBvW2zKD8tKvUw6mc2E7UnRWWSui9wiYNsK17FKwuZysITqdxp1gj5GvMrU6sauSD4vxb5nNje1K9Sr/ALTsrc+7lVir9lmVcIb5JiS+UH0EH6mrQoVLOVW3yMP/ACGJcbyf0Jf+rD3VxwxZ0AbKZhhmAPLlM1nSfeVFDa5nDtjEzlkU2K4Hb79zae3luRmQghcxH3fOROtWxGHlSas9D08D2xWwtRSqSbi9HfW3mi5scTu5YspczgiCRp8p2H5/KunDYOUWnNnfj+2YTTjRWr5fvc33YZcUAO8mPOvSPnG7m/WgPaAKAKAKAKARctht6ApOKdlbF4HMgoDFcS9mCSTaJUnofoetQ0noy0ZSi7xdmUGI7AYlPdaY6gHzrN0Yu52w7Srx0buV13sbjNdd/L/vUKhFGz7WrNWseJ2ExTbsfgKsqcUc1THVp8kzD+yt2MuSaulY5ZTlJ3k7mj4Z7LrajxCpKkTjHsxgE26AobWAuo/c3yABJVmGhjWGPXz9Rzrlr0rq6Pc7L7QlCooT16dSPi7TqWBXcjxQJAn7hn6elec1ofYUqsZWd/x8ybwnEWyWDq92A4WCZZZ0LA6mNvhV6eu+philNJOLUdm/L041LZ7zIRaQDO20a5QZEnpodB5T69tGlyz5jtHHK2WL1+38mv4D2UTIC6yT1rrPBJ13slZP3RQFZjexFltGtqw3ggETz/IVFkxuJwfYbDp7tpR6AUSS2ISsOWuxlkXQ4UjQgrPhM9RWKw9NTzpWZn3MM2ZFmezdrTwDQgyNDprWs4KaszRpPRljg+E212QfKrEliqAbCgFUAUAUAUAUAUAUAUAUAkoOlAJ7legoAFlegoBYUUB7QHhFAZftbwBbqEga0BynH2MTbYqVDiZ8QJM9R0rnlh4vY9jD9rypxtNX9BWGXGPAUZT1gT8NKtGiluUxPak6itFWN/2L7KC347mrHWTvWx5bbbuzeIsCBQgVQBFAeRQBFAe0AUAUAUAUAUAUAUAUAUAUAUAUAUAUAUAUAUB4yzQFfe4RbYyVFAKs8KtrsooCaiAbUAqgCgCgCgCgCgCgCgC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224" name="Picture 8" descr="http://www.costena.com.mx/images/sabor/subseccionesproductos/mermeladas/dym_04_mermelada_fresa.png"/>
          <p:cNvPicPr>
            <a:picLocks noChangeAspect="1" noChangeArrowheads="1"/>
          </p:cNvPicPr>
          <p:nvPr/>
        </p:nvPicPr>
        <p:blipFill>
          <a:blip r:embed="rId4" cstate="print"/>
          <a:srcRect/>
          <a:stretch>
            <a:fillRect/>
          </a:stretch>
        </p:blipFill>
        <p:spPr bwMode="auto">
          <a:xfrm>
            <a:off x="6762941" y="2348880"/>
            <a:ext cx="2314466" cy="28083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251520" y="160338"/>
            <a:ext cx="8712968" cy="5909310"/>
          </a:xfrm>
          <a:prstGeom prst="rect">
            <a:avLst/>
          </a:prstGeom>
        </p:spPr>
        <p:txBody>
          <a:bodyPr wrap="square">
            <a:spAutoFit/>
          </a:bodyPr>
          <a:lstStyle/>
          <a:p>
            <a:r>
              <a:rPr lang="es-MX" sz="2000" dirty="0" smtClean="0">
                <a:latin typeface="Arial" pitchFamily="34" charset="0"/>
                <a:cs typeface="Arial" pitchFamily="34" charset="0"/>
              </a:rPr>
              <a:t>d) Se negoció un acceso preferencial con cuotas para productos muy sensibles para </a:t>
            </a:r>
          </a:p>
          <a:p>
            <a:r>
              <a:rPr lang="es-MX" sz="2000" dirty="0" smtClean="0">
                <a:latin typeface="Arial" pitchFamily="34" charset="0"/>
                <a:cs typeface="Arial" pitchFamily="34" charset="0"/>
              </a:rPr>
              <a:t>Japón y de gran interés para el sector productivo mexicano. </a:t>
            </a:r>
            <a:r>
              <a:rPr lang="es-MX" sz="2000" dirty="0" smtClean="0">
                <a:latin typeface="Arial" pitchFamily="34" charset="0"/>
                <a:cs typeface="Arial" pitchFamily="34" charset="0"/>
              </a:rPr>
              <a:t>Se obtuvieron </a:t>
            </a:r>
            <a:r>
              <a:rPr lang="es-MX" sz="2000" dirty="0" smtClean="0">
                <a:latin typeface="Arial" pitchFamily="34" charset="0"/>
                <a:cs typeface="Arial" pitchFamily="34" charset="0"/>
              </a:rPr>
              <a:t>cuotas </a:t>
            </a:r>
            <a:r>
              <a:rPr lang="es-MX" sz="2000" dirty="0" smtClean="0">
                <a:latin typeface="Arial" pitchFamily="34" charset="0"/>
                <a:cs typeface="Arial" pitchFamily="34" charset="0"/>
              </a:rPr>
              <a:t>para </a:t>
            </a:r>
            <a:r>
              <a:rPr lang="es-MX" sz="2000" dirty="0" smtClean="0">
                <a:latin typeface="Arial" pitchFamily="34" charset="0"/>
                <a:cs typeface="Arial" pitchFamily="34" charset="0"/>
              </a:rPr>
              <a:t>el sector productivo mexicano en los siguientes productos: </a:t>
            </a:r>
            <a:endParaRPr lang="es-MX" sz="2000" dirty="0" smtClean="0">
              <a:latin typeface="Arial" pitchFamily="34" charset="0"/>
              <a:cs typeface="Arial" pitchFamily="34" charset="0"/>
            </a:endParaRPr>
          </a:p>
          <a:p>
            <a:endParaRPr lang="es-MX" sz="800" dirty="0" smtClean="0">
              <a:latin typeface="Arial" pitchFamily="34" charset="0"/>
              <a:cs typeface="Arial" pitchFamily="34" charset="0"/>
            </a:endParaRPr>
          </a:p>
          <a:p>
            <a:r>
              <a:rPr lang="es-MX" sz="2000" dirty="0" smtClean="0">
                <a:latin typeface="Arial" pitchFamily="34" charset="0"/>
                <a:cs typeface="Arial" pitchFamily="34" charset="0"/>
              </a:rPr>
              <a:t>Acceso con cuotas: </a:t>
            </a:r>
          </a:p>
          <a:p>
            <a:pPr algn="ctr">
              <a:buFont typeface="Wingdings" pitchFamily="2" charset="2"/>
              <a:buChar char="q"/>
            </a:pPr>
            <a:r>
              <a:rPr lang="es-MX" sz="2000" dirty="0" smtClean="0">
                <a:latin typeface="Arial" pitchFamily="34" charset="0"/>
                <a:cs typeface="Arial" pitchFamily="34" charset="0"/>
              </a:rPr>
              <a:t>Carne de puerco </a:t>
            </a:r>
          </a:p>
          <a:p>
            <a:pPr algn="ctr">
              <a:buFont typeface="Wingdings" pitchFamily="2" charset="2"/>
              <a:buChar char="q"/>
            </a:pPr>
            <a:r>
              <a:rPr lang="es-MX" sz="2000" dirty="0" smtClean="0">
                <a:latin typeface="Arial" pitchFamily="34" charset="0"/>
                <a:cs typeface="Arial" pitchFamily="34" charset="0"/>
              </a:rPr>
              <a:t>Carne de res  </a:t>
            </a:r>
          </a:p>
          <a:p>
            <a:pPr algn="ctr">
              <a:buFont typeface="Wingdings" pitchFamily="2" charset="2"/>
              <a:buChar char="q"/>
            </a:pPr>
            <a:r>
              <a:rPr lang="es-MX" sz="2000" dirty="0" smtClean="0">
                <a:latin typeface="Arial" pitchFamily="34" charset="0"/>
                <a:cs typeface="Arial" pitchFamily="34" charset="0"/>
              </a:rPr>
              <a:t>Carne de pollo </a:t>
            </a:r>
          </a:p>
          <a:p>
            <a:pPr algn="ctr">
              <a:buFont typeface="Wingdings" pitchFamily="2" charset="2"/>
              <a:buChar char="q"/>
            </a:pPr>
            <a:r>
              <a:rPr lang="es-MX" sz="2000" dirty="0" smtClean="0">
                <a:latin typeface="Arial" pitchFamily="34" charset="0"/>
                <a:cs typeface="Arial" pitchFamily="34" charset="0"/>
              </a:rPr>
              <a:t>Jugo de naranja </a:t>
            </a:r>
          </a:p>
          <a:p>
            <a:pPr algn="ctr">
              <a:buFont typeface="Wingdings" pitchFamily="2" charset="2"/>
              <a:buChar char="q"/>
            </a:pPr>
            <a:r>
              <a:rPr lang="es-MX" sz="2000" dirty="0" smtClean="0">
                <a:latin typeface="Arial" pitchFamily="34" charset="0"/>
                <a:cs typeface="Arial" pitchFamily="34" charset="0"/>
              </a:rPr>
              <a:t>Naranja </a:t>
            </a:r>
          </a:p>
          <a:p>
            <a:pPr algn="ctr">
              <a:buFont typeface="Wingdings" pitchFamily="2" charset="2"/>
              <a:buChar char="q"/>
            </a:pPr>
            <a:r>
              <a:rPr lang="es-MX" sz="2000" dirty="0" smtClean="0">
                <a:latin typeface="Arial" pitchFamily="34" charset="0"/>
                <a:cs typeface="Arial" pitchFamily="34" charset="0"/>
              </a:rPr>
              <a:t>Miel </a:t>
            </a:r>
            <a:r>
              <a:rPr lang="es-MX" sz="2000" dirty="0" smtClean="0">
                <a:latin typeface="Arial" pitchFamily="34" charset="0"/>
                <a:cs typeface="Arial" pitchFamily="34" charset="0"/>
              </a:rPr>
              <a:t>Cátsup </a:t>
            </a:r>
            <a:endParaRPr lang="es-MX" sz="2000" dirty="0" smtClean="0">
              <a:latin typeface="Arial" pitchFamily="34" charset="0"/>
              <a:cs typeface="Arial" pitchFamily="34" charset="0"/>
            </a:endParaRPr>
          </a:p>
          <a:p>
            <a:pPr algn="ctr">
              <a:buFont typeface="Wingdings" pitchFamily="2" charset="2"/>
              <a:buChar char="q"/>
            </a:pPr>
            <a:r>
              <a:rPr lang="es-MX" sz="2000" dirty="0" smtClean="0">
                <a:latin typeface="Arial" pitchFamily="34" charset="0"/>
                <a:cs typeface="Arial" pitchFamily="34" charset="0"/>
              </a:rPr>
              <a:t>Pasta </a:t>
            </a:r>
          </a:p>
          <a:p>
            <a:pPr algn="ctr">
              <a:buFont typeface="Wingdings" pitchFamily="2" charset="2"/>
              <a:buChar char="q"/>
            </a:pPr>
            <a:r>
              <a:rPr lang="es-MX" sz="2000" dirty="0" smtClean="0">
                <a:latin typeface="Arial" pitchFamily="34" charset="0"/>
                <a:cs typeface="Arial" pitchFamily="34" charset="0"/>
              </a:rPr>
              <a:t>Puré de tomate  </a:t>
            </a:r>
          </a:p>
          <a:p>
            <a:pPr algn="ctr">
              <a:buFont typeface="Wingdings" pitchFamily="2" charset="2"/>
              <a:buChar char="q"/>
            </a:pPr>
            <a:r>
              <a:rPr lang="es-MX" sz="2000" dirty="0" smtClean="0">
                <a:latin typeface="Arial" pitchFamily="34" charset="0"/>
                <a:cs typeface="Arial" pitchFamily="34" charset="0"/>
              </a:rPr>
              <a:t>Jugo de tomate  </a:t>
            </a:r>
          </a:p>
          <a:p>
            <a:pPr algn="ctr">
              <a:buFont typeface="Wingdings" pitchFamily="2" charset="2"/>
              <a:buChar char="q"/>
            </a:pPr>
            <a:r>
              <a:rPr lang="es-MX" sz="2000" dirty="0" smtClean="0">
                <a:latin typeface="Arial" pitchFamily="34" charset="0"/>
                <a:cs typeface="Arial" pitchFamily="34" charset="0"/>
              </a:rPr>
              <a:t>Salsa de Tomate </a:t>
            </a:r>
          </a:p>
          <a:p>
            <a:pPr algn="ctr">
              <a:buFont typeface="Wingdings" pitchFamily="2" charset="2"/>
              <a:buChar char="q"/>
            </a:pPr>
            <a:r>
              <a:rPr lang="es-MX" sz="2000" dirty="0" smtClean="0">
                <a:latin typeface="Arial" pitchFamily="34" charset="0"/>
                <a:cs typeface="Arial" pitchFamily="34" charset="0"/>
              </a:rPr>
              <a:t>Dextrinas </a:t>
            </a:r>
          </a:p>
          <a:p>
            <a:pPr algn="ctr">
              <a:buFont typeface="Wingdings" pitchFamily="2" charset="2"/>
              <a:buChar char="q"/>
            </a:pPr>
            <a:r>
              <a:rPr lang="es-MX" sz="2000" dirty="0" smtClean="0">
                <a:latin typeface="Arial" pitchFamily="34" charset="0"/>
                <a:cs typeface="Arial" pitchFamily="34" charset="0"/>
              </a:rPr>
              <a:t>- Sorbitol </a:t>
            </a:r>
          </a:p>
          <a:p>
            <a:r>
              <a:rPr lang="es-MX" dirty="0" smtClean="0"/>
              <a:t> </a:t>
            </a:r>
            <a:endParaRPr lang="es-MX" dirty="0"/>
          </a:p>
        </p:txBody>
      </p:sp>
      <p:sp>
        <p:nvSpPr>
          <p:cNvPr id="8194" name="AutoShape 2" descr="data:image/jpeg;base64,/9j/4AAQSkZJRgABAQAAAQABAAD/2wCEAAkGBxQSEhUUExQWFhQXGBgaGBgYGBgaHBgaGhoYGBoaGh0aHCggGxslGxwaIjIhJSkrLi4uGB8zODMsNygtLisBCgoKDg0OGxAQGywkICQsLCwsLCwsLCwsLCwsLCwsLCwsLCwsLCwsLCwsLCwsLCwsLCwsLCwsLCwsLCwsLCwsNP/AABEIAMABBwMBIgACEQEDEQH/xAAbAAACAgMBAAAAAAAAAAAAAAAEBQMGAAECB//EADwQAAECBAQEAwcEAQUAAQUAAAECEQADITEEEkFRBSJhcQaBkRMyobHB0fBCUuHxFCNicoKSogcVM0PC/8QAGgEAAwEBAQEAAAAAAAAAAAAAAgMEAQAFBv/EACYRAAICAgICAgMAAwEAAAAAAAABAhEDIRIxBEETIjJRYUJxgRT/2gAMAwEAAhEDEQA/AO5ININkJqNP6iFAcP8AnWD8JKdQb4R41n0jeh9hkkgE2p/8f6jzAsS/5XvHpHGMR7LDLI0DDzYermPOmNmt2hmH2Jxrtkkm/QD+oIUoipgeUgpSS9TYR1LllRpmJ2CX9AKmCaTdj06VGgolyxjgrO9PX6Q0PAZrZloyA/vUQW/41PlSBVyCk6EWDGsYpRukavsrQNKQXvTs8EgtuYExmPCAzsdmB+kdYTPNHKk9aAAfeCcXJbOtdG5uLagFT1vVri0dDArUylEdA2Ya7t6mCpaUy6KUCTQhxXVvXSOJkxRolRToKP6bUjl9Xox2yPEY0IDZgVbJt3LFhEZUuZ73oGSPhUv1gjC4EAWJuXNSotRhBC5WU1+FWpqP5hioQ76F65QSzoOXUgGnpWCpaEH3FJLByMwoOr6WiJWLUqiAUqBvoR16GOBhnJUQElRJLFifT7PGtWctM7nSxqfQGBykFwASk9CINRg0gvdWhVV/M6x1/lJKefle+Y5S9GvQ6v2MCka50xNO4bm0BH07GFmI4MxeWop9R8otZQosUrBDP0I0G2m9ohUAolwAWrUFn82IreN+SSMcIT7RW0YvES7tMT2rBMnjiCWJVLV1+8NFyNvgP4gSfw0KFQPzeN5xfZjxNfix1gfFGIQlkzAtB/SWUD3BcQ64Z4gGIUmWqQor09mLDsp0pHUZYpXC/D6cwmLWqXKSahJ5phF0oHzVYWvFzlcdKE5ZKBLlg0SKk/8AJRqo6wrJk46jsFYJS/x/6Wf/AOzs59qABorm73Lv/wBjC/H8JVRXIU1qlCi+llnKFbORCpHiBeRj5/mgg/hmNCkqSv8A1ELHMkmhGrbKESrNNO5I6XjTjG7FJx0tMxUpRXmTVgZa0kUIBKFBiEguxubhopXG5YRPUqSnOhTnkJoSXYBX49YsXifwzNwi1YiTnXIKfeT78t3cLGoY3G1d4V4dFNaxbGarkgccVL2IZ/t1lOWUzH9RDnpS0HYfCTBVQHk9IYKX69y3wjtNauR5k/OMeRlEMSu7YJlNA3wMS9HL3D0HwEdlCgXzfnxjkk6v/wCQfpA2N4kSksWLW8oyJlqa6QYyOs6kWjCJOSm5+cPeHSWGjm++48oG4fJSg87bjzjtXGEMUpClNsKesTCp3J1FCnxxxBskkNXnV0qyX71PkIqSVt+fjw0xWAmTJipi1DMo9aaAClgGEF4PhMkVnrV/xCaHz/qKIzglRqxyiuhMQVCz7BP23i9+CpIkygSCJi3zAvRicoY2DNC8YxEr/wDChCAzBxmXrWhyjzMTcN4sMsxcwqOXmJLO1ALBukJyyclSAmm0MvEHEgEkkMEhycoNI8/x2MVOWQk5Uh+ijYswtu2sT4/iS8UrnIArlQn3XOqv3HraBMQOZCS/SodgKVFtK9Id4/j8Ny7M5uKqJzwhcsl8pZNFZhWrnR+1I7mYtS3YgaBIcU1zHRqfaBpiy5yV1JoxdntpfWCsDhwASGNhWuUnSn5SH8Vdnc/r/SNGCSiqyEgByCRTr5G20MMNLCg+YqBtcb7XiNE3DIBCkpzAuWAJez1L7wNLmhSyUgpzM3YbDTWkdVgqTHQxARYkgb2rtT5QNiJktXNfuSWbWty8BnEJSOXKFEjKVEM72Bc16QZgJCSrmUGoCyik9wdG8oDhWwuZqTLbms9axqYhX70pb/a/k70gufKCFMHq7Zi5OzGAl41IVkUhebVOUn5Ujb/RlBMmSXFXNNWAbX+43iJQyvRILHMpNgXfM9k1ptXeFmKkqRzS1EpIo7uC1KUsdDBuHx80sSClg1AkDXRQO5swEd/TnvoapIRldnICaJCaAM/KwAI1DA1a5iAY1QUFoQnlBBSopyrS45SwcsH332EAyEJAFXAoOZ6dNB2gpZc0dnYOPK4tAORqxuhkMfhV0nYX2emaWoVP/XL8oG4jw/DplmZKmltEFiSehDEeYgGzEocDcPYuO9iKesRqW6lBiUFVHpzM513ND0hb/gyGKSd7B1LJO7WA0A06feJU4jLdwRft31rG5KgCwF306fOxiLi0rOl0+RHlTzjNN0U1JbZozATmNC/kzbwXgJrKSR82ivYPG5SHFLP1g4YirJuYzJjDxvkqPT+BTjMcLqkpZQNRqD+d4pPiDg3+JMyuVILlBoKbHRx8aQ78NzCiWFKNbl6N3hL4g4gcQsMeRNEiltS25+kS4JNSa9EaxtZXXQkVMGh/PKMKz5df5ggpHURypAH9xZY+iEKU3uhoiUhRLlm6V+0TlP4f5jRID/c/SNTOohCQLj0B+kZEhTuD5/zG42zOI1xPEgpWUGmtLVg3C4hH7hp3+UK8fhCFlRSZb/pUGAajAi+tWELJiyC3unb+4BwUujsWSDjVl1YKA2+cYqQk3Hzip4biS02V8jDvB8aBICwBSpf5QqWNoNwfcWELwSQ+U9w9LfCK5xlRSopBowJAr2BI9fOLHjcahCHJJ2y1dgYp8tKlGgo4cgakghvOH+PDdick6RJNPswA3Ui3YAa/xEUiSCFkhiQS+5I18hE08kqU7sgMeosXo4ZzE2FQ4dVi6m3BI+Y0ipuiZJ0cYABSAG9NhaC5aAh2L0qk1O9KsBckRxLkJSSajXMKuHYU+XeI8QrkCQWUo+8GL2dmqG1SYF7M9mypRLJbKCaB6kfu1f8AiBpczJzEUUaHa9K6dTGgoHmDAgMQSQSRdt/KCUJBIWwILtUsDd2a+lIJaMkYjFpXLAI5STQgECpuRZ6W0MAS565amlALQRQag7A1dn1p8YfJkBSWOoJYBmuaaWibC4MSqJ6gPY11OhgeaSOqxRImTTRUtisDnckgAGgGW7v/ADaHCZhTKLKEzZ1V7Gm1X2G8CYxRScyiQ1E5cralwWBB0bfeIP8AEWqqlqQmr2YWLFVyQGFv0wL32HHQy4aaEkX1J2pbTygpOIuDRtmesJwouyZpmEmrsAHNSw+kN5ckCWAaq/dXyo9oTPQ+EbOjNSghSEhVHckE1Fq6MHb5QFOx5Z0tVjTo1a61vGhMDB6GwDPV2bsbwuxBYtpq29fjALZZjwpdk65+apd3DEJa9Lit2rESJhzApJzAHqDr0tv0iCY46jUd9OsTpng8qyc1GYtUWflpt6voQdDqronWwGhOrEKDnQgWF6jVo3LmkULi7j6wODoHdrkap0cnRh6+vWdIIHMXoH5SxsoG1NtdYxxs6gKfw1ZmK9mHSzkuGG7vDXh/BlZnJSlstKn+DEvC5OdypgAEgly1c3k8NlT0IDZg+gF/hCsuSXRM/o2kgv8AwkqTlUXT5h/Qu0QTeCy25UAs1lKP1gcYgkguwD3Yg99jHIx5BZNKlm/K/wAxMoyXTF/HK9MEx3CgzywaPmBJNBqHhTkB7RZEY1RNS/f+vx4S8RwwRMIblPMnsdqaVHlFEJPpm012CKlDbzjeT8eOwh939f4jMm7/AChhpwoDaMjogfj/AGjI46i6J4mpRUnKmbKsCQAp+gs3VhCri3AErQVyE8pZ0EklDO4GrOesMsOmTiXUl5cwMVhmJ6kG4I1G8TTMTKkpCVJUzumaki5uDZoWpcXo8t0/x7PM5shSCWLgFiDdLX7h9Y6l4mLnxjhSZgVMKfZrBAzuShe1QHD2cdYq2O4KtBdmqzOGP+65obvFakpdjseeUHshxWI/0xc1Fr6mJ8IsqSf0p1YpBNNzUeW8ASgHYuKH7fWD5HKjKbgEsUjWlSS4/gQyKpUFmlzdgUsjMQByE2DgQfJV+gn9NDTQhtb9OkAzEoBNSSbK+sHJZSGJqDRWUgkGqgTr3+wggWmkSqnkhJLhzsNKAitOxgHDg5iaqsEmzgFtdHf/AMxBiJpo7FKdKhy9kjQPRzpBclBACSwIFTYbMB6320jqoXfo69mLsCdHYn43vfo8D4f/AEpl6KunmOW5YMKHr/EFuLAk0dgwPndnPnWOCkFQSGZagLlRJJZ7hi+tGyxiOaC5Uw2Dm1aHIN1b9oLzKylq0Dizh7g6H8YQBLV7HlYOWJAIYgD3nPf4R3jQQxSSkaOC6dSLi+n1gZLYcSbCJUo5lE5M1Du9E29a6tDJZyAlnDPS4+8AYSYMqQUgOA5AZ6O5G4I+EEJnKLJo+pq/dz02hUnQxK3SJSgKIUBS71rXbQNHGKxLWrv/AFE6qBh5Nvf1aFE+ax5hT6GjvtCdtl2OCOv1VLAq20JqWFwK06RqbLSTyzEt/uCm6EliwPbWBpjkksaUcWG1R1jMPIzLASVMA5IqUgXUwu20MUSj1dkeJFQy35Rca1cUNLXjeHmL/SXLENsC1HOkS48/pJSsJ91QAqGNyCauS43EBpLquA96UFa0Hyhi6Nj1sPx2JKk5XolrMGal7nSB0rbmIB71q9vzeIsxTUF2OnahEbUujFhzGiSQWvGJG6SGuBUeZ0kPoALDX+TBSSAKAaVLPCSRiqMD01ZtvSJ5OIUSzl27UiacHdi+N7Gy5nU+RA+sRqGrH0+ELBNap06xwriFG6+VoFQbO4DXOwc6v1t5wZhsD/kpUlKwJiA4SdX3OlhXqYq87iGRNakk5R+aQVwTEkF82WZcK61orpaunUQfwv8AJiMzpUnskmyVJUUqSQoFlAu4PX+KRGoPQEeQH2Pzi6TsGnGS68uIRd/K+qkWY1IeKhiJakKKVAhQuDpGpiYZOWvZEEAjf86kxuNCZ0r+dBG43YywdGNnYUhJGeU4yuo0VR8qwHAvyt5RZuH+IELe6g7KyAEuD+pCrpNWIDnaFsuUFuCxSWcGx8t+txFm8A+GEIWrEkFieTNUu9SCf09dfKClOEltbPOzYvi3dos3BeDISn2i0kKUAyVWQK0YUCjq3aIuL8IkrSoJShJ7MPQfODOIcRCfjFUxeNzFWVZSbG+uoBpEry26iJxYZzbkzzzjmFmyMSpJT7OtHqClgAUfuGr9Yn/yk/4i05SVLUC+pUHIelQz2OkWvFKlTUCXOdSLpILKQofqSRY6EWOsUziGHmYRRSpXtEFKvYrYhzQlwLLblZzuKGPQw5lNV7GyxuHYjWsp0I69enSGvDpqphyqyg1DqVS3cgGu0JhNHKa0s9fTpHUueUnlJftpFVCVKmMcTKLEKUCSpLgUAagBLPrDGeGpoCdOp+nzhfhucj2jDZKcrUFH6OAYaSlBRJcNRTh6akDU6iAb/Y1L2EpU1QoFxy5SBzOHL6NSnSIFTOcge+VOdwks4c0NNQ+u8ZNWGGUVdrVUMxUAX3ADmMWSh1FlGiUEvlDIUopqWzEHVzaBpnWanTkuxUnlNjlYV6e96xDiMaQCAWzUpUbUcuIGxE8quGYuH0HQeTdYjQzgHYk6fEflI7iGmPMPNQwqzITbpX7+sMsMKOaO99q0hNhJFUsbN0LtzHzDesM1Tq3q1XiXM/SKvHx+zsrJsa0r94m9nZSCgXzsRzAgOADcM9PhC+ZOL/nRusYicktR7MzXo70s2kLSLeBk5DoC0uoFgoNqPefVRIF2sa7wEJpSrUB9GzV0dnsWb7QZJmJSSASkHQlwoOwDs4t8YBxOKyqOWwNGAJOrDr2tDo7dGOfBbBlr2tTsLj6RmGSXeuve0QLxK75FH/zr52gLE49dEsUg33P4YaotoXPyoJf0eS0FZYXNT0G/kNN2grD8MClpf3RykOampGzUZw+kC+HcomAUJKG00NfNi/lFiBSgF2tQVqWDed/WEzbi6RinzVg6uAymdIykvYk1qKVL13vCTF4WZKcjmAN0uadRcRY5k+46vXU7wEcSVUIHQN69fOAjJjsakkVpeJymtCdwYXYrjCU+6MxfS3nFwKErLU18vvAGM4BKWXy11ylj5i3nDYZYJ7QvNDM1UGgHg0gTkmY7mr0e2jfQQ/w+Cy1b6NCORwxeHXnklx+pBLOx/Sd7xe8AUTkZgoaUN3ALg7KG3SByyva6I/vj1NbOeHTCGILLTZQ0H7T/ALT8D0g7i/D04yX7RLJmIFnrQVQrRrkGvo8A/wCOUqe/w+HVzDLAYjKQpN0gZhoU79VJ+UTi5d8olKTrRq6u/W7RkWTxhwxJInoLBfvANUtRd7G3doyDuymE+SsWeGsIJ8whThCQ6gDdz7tNN49RmLCUABgAAwFm2jzjgSMilNRwPrFixPGAUgdGhOWfZJ5EHOa/RzxvEuCQdm8zFOnTqkg11MMeITq3vpCdZD1P5eBwxpF2HHUTpeLe7OLHfuHjPbiYgoWMyDcbNqNlC4PaFuOVpTvsYjw01T1/kvFvxKrRzavixHxLh5kTCknMhQdCjqmztuCWMDLWR9+31i34hKZ0sylli/KdUncP001DxSsVLXLUZa7p9CNCOkWYZ8lT7PKz43jlroNwmIAodxr10EMsPOVlADMasBWh7sCYrSTB+GnKDlKmU1t9KdWsNawyURcMllhwcxbElJLOSH/TQM2lvg0AY3F5mAZruLqUAxUWIG96xH/lTCcighJDPmU17ULt26xEkpUr/UICQDVIJcgWHel6OTAJB3ZOnEglTDlK3S9waOSH5iUgCtvjHciq/dccwvYsW9HdukCSpQu5Ael7+lGiROINDY7vvHUFFlmwCgqr2SB2LB28x8okxK7F7a+tDA3C1cm7/wB0eOMQsuxFDt3+FYikrmexh+sUzorNf1UNqdvjEZmFiatc/WFWLx+RRB5tB+bwuxnFVKcAsHdusOjibFZPMhCxvieKioTTZZqxpZ+1+8O+D8BWUJmLWZYUFMGOYoUApwQ1VEdOu0VTwzLQqcgTA4L6alKq+V49TWhxly0AcEEDMVDmHQgBLFtTGZGsekSxnLL9pCDH4YSUFAQE1KSGrYFRKnNK2ozCKrxwVSWLVYNoTe8WvGAHMTLIAoeY+ve1LFhSFmIqliH+sDjm7sqeFShQv8PlSVBzSnNf8DPSLxOlpUlJKQQzhhvqDFDweIy8vdr0GzW/qLth8Uco2s1R516RmdbTF4HrivRBOkpDFnT0JDeRgZchLBSFBzoSxr8PWD1Leo+NoBmJYkgaB2btTpCCyDIZy8oylLKc82tWGUaEU+cSSJzHctQNUOXZ9ojKwCQzi4cdxu2vrEmHlECpDEOCDcj9u19o2hrqgkygQ9Op77wNgMSMJOzkkIUQFsWFSAFNvoYMl2u/WgpTQWiCdhwvlWKGlgbtGR1olyx5RoukyWFJcMQWa+0KFTPZzAl05iLG5AuW1A//AKMa8KY9aQrDLIzSmYquZZ90pJLULgwdxGRUKIAUKPcsakdK/KMkqZ5sNPiw3hCk8yCzNyuHIS9U9gofKMhfh1qYN76ahxvQj0Y+UZAUBKGypYsTMIS7lGrvSlwx+EcyeJ5hQvF38R4VE0WBq/09IoMjwtOVO5DllvVRD/8AkamNi4yX27RbDImronmzXvAs2H83gSUhhmUdiQPoRA44ITUKy/7VJ5vIihHWMjOC2UxmqK7iO0QZyBQ9/tDDG4NYLZSa7NCnEpKDV94txyTQGRezc6azMaH47RxxqWkyipTZwAx1Y6QOmaSaRmJlKnDKkUdIJ0f8rDkqaIsjc4tCeVIUoOkOLecES8LMQyigkVo7fIuKsfIRYuBcMVKUQpSFB6MbGzuRWDMZhyFZW89wI2WZKVI3F4FxttpleRiUlICy7WSQQUki4IBLbp+8CzZidKCrB6B7NTaHHEOHBblmO9XhHisAtHUfeCjJMVmw5Mb/AIczFBxVwO4Jfq0aRPyk5QADoNuu8bwfDps0shJ7mgp1NId4bwipiqZMFCwCOou6hWClOMe2JhjyT/FE/AZ/KQAaV26UfR4H4nxNJJSHbrc6UgiZ4ZmyqomguKpIBJe7Ma6abwtx3DgCOZlGz279BSExUJStF8p5Y40q6F65gUWAJJtSB52HWLpMWzwzgUFCuUe0BPMHqNmOn3iTF4dwXvWhgvmSlxELxHkjybFXhwp9tKrlNahndjSPRpeKISkUUBcF6hhX4XjzrhjoxCKgOWNM1DQ0+riL4ndmpWJ/I20O8ZJJpmYxQW436vt2+MKJyCl/1dDXv2htOQwcOda73aF2MS1blQJA3v6QqK2XxqqK9NknOMosTdyK9dP56RY+D4kZcr1N3ts/S0VtS1BWYvSmtPKDEz8pDqAD30L6W+msVyipRo86cnjyN1otIFTtX8eIp8m3dm3iLC48KFWChcNY79TBKhp+dxET+rplsJpqwOchq7uCNHFfuY6KaM7BVWOqmDefa7dokmyHFQ/50jSEsADcfGNsdejeF5XCyHZxtpY1pcEdo4M1rU2HY/b6wUQKGxDVD1tcWMAkso5mOxFG8maAMW7YXKmmWtGIrmlXvzS1e+k9RcdRFsXNK0gkM4qHCgDc1HRvIxUsFNZw/Xp1eLHwjEJXLVKLcjAJNeU08ttd9Y7+HneRCnyo4kjKXHWp3/p4yMm0UHIIapFAewv6xkAxVXshXjwzhQItQ/zAoxRIdPo/UAxV+HYkc27iG0iabad+0DLHxZ6CwpIcYac6h7Uk6a+VBeGcwAIZJG4qHFHrW8JJZ8mt8I0ucR8YU4xvoB47egnGICi9H+FtIVcUwaFoPL269OsF+3DV+MBrxL0/DBQtdDIxa0U04E+09mgVNQ+wv8aecWLD4ZKUhGUpYbP50FawNwRpuJWXoHT61I9RFgxJylJIbQnr+fKL5yekLxRUZtoRmQTXXSn0ekSGUSCmr6Hb6xLNIC2q5D9HF/pA+LnE2IejU/NYCn6LVJkMzDFr93IJ0ERyuHe0Kf2tVrwUkBaky3LscxtSvShfWGsnBMnK70ZyPttB8mhE2paOpchIDfpD2DZe0cpWkJUKkEh708/5jSsMD7qyGf8AA8QzcO4YzB6H4mFezYRil2C4ic4FqdXb0pCObKK5h/j0h2OGqNQpJ7E/xCzHSFIOcppTMkipG4I1vD8LSYvyo3j0ScKeVNFHzhqWB86WhxiJYXdgptdfzeKunEsQSSkCrG6iH94/tbTrFtwuIC0pWAW6tWztt0EZnTTUhXizbjRU+KYMJIUU2IJ6gbHrFw4fPE1GZNQXIoPToRC3jeHCwybEUHQ3APQwh8N8UOHmKlLLAm+ytPIwa+8L/QOX6Tv9l3VWh8xAU+QBQ0H3+kTInBXMKg1p+WjpfMA/aJ+imLFKsMLEOD8d4An4coslxWgHN5dIfKlhj0O0cHKQH+n4IOORpm5ILItlZkYsMP0kWBJerAkjfvD/AIfxJLJQsgFXu/N39IB4vwwX1Gm/bq0VrGTCCS6FEm4opPTYE+esP4xyo86bnhl/D0SYhrGmzfWI0TK0r5s+16N9oqXAPECpasiyVSzRy77XMXJLLAUkvo9ntel4lnjlB0yzFmWRWalka06G9ToNfKA1Savcdz9YInIINB1FfXvvGkprXWotfX86wA9aMQgD+jBXDFBE0KKmAd7l6atp16QOUML12+8SBBy/T+jHE+TZYJ04KPKaihsWYVjIB4XMzIUCXyln6UIq/wBrRqMaIn9dHly8eqWtx5jQw7wPHAQIjT4QmKBKkqfVrA6h65j1Hk7RNhvCSVDImbkmv/8AsZjtlUAw/wCwiqbxNfYpx5MkdtWhxhOKgl94kn45MLJHhHFoAJUjX9SDbVwoUMbxPBcWEuEJVsEqD12c19YleODlplMcmNqyZWNzUhPxnimROVJ5y4HeF/F8XOlOky1IIoSRb83gDDyX5l1DOXFK2AGtPnFWLx0nyYjN5a/CC2WTwykCWSr3VN6tfyU3xiwYvFgoylKtKs7RWOBT8jpSrkNSg/p7aDtD9JIqCSGgc35B+PTiQ49Y5C3MCHvUaN0IiLHEB9hUdgbGJpwoCNGLX/sRmPQCkKADa+tRS1oxOyh6JOBhKs6gK5q/Cna8NCRZt/sK/SKjgnGKJCFFK3IqwG5NKkVp1i2huo7/AJeOyRpk0Hbdm1IB26WiGZIG3leJFC+u353iKZMKQ5pYbt8LQsam0QTcPqH7G/ygfEpah5hsa/1DQgjq/wCX2hdj05SwAIc1BLf194JdhqV9lSUlUuYUhwFGhoaWAqCGEWLgoYEElT1q1OghPxs5citiRU7xHhMW3NdQZqtpudIrcecDzJv4cjoteIkhQbV/nT0incZwVSS7irbD61i54CZ7ZCVoDqL0Z6gV+Y9YE4hhswCrKFbVav8ATRPCXCVF04RzQopPDuKzJB5TT9pt1i4cN49Lm5Q+VRDEKs/TeK1jeHs5AcVzD9puFJarVrAOIwSkgKFqauzxTKEZnnqeTBKmelS5jGtRr/EamyUqBHnXWKdwvxOqWMixmAcPr2L37xZsHxJE1LpIobRJPHKJbjzRn0FzZVGIcaNQ/G8VvjPAHJKSxO/1Ghiz5QS7/lrxmIwrgVCgXsXrXWjR0ZuO0FNRlqR5gZZQrKRlUKXt1ENuDceOHNACkizmlbv/ABBniPgqqKAUTcE1fdLjUd4rKFPS2lfrFmsi2ebNPDLXR6lJnonpCpahTTY6gg6F41LsE0LlxX3Tt66R5nh8etFUqI7X27w6k+IFpA9oMz9WO20TS8dropx+VFrZdkghXM9vUbvvGl4hKalQB7s/yDxWMVxnME5FKqnNQBR1GVlGjGhIbz1R8T4ipTZgkDM5Ad7AZS5JIcO27nWOj479mZPIitnoXCMWlRUaEA0+I8xGQh8CTFLSoMpRdwQCXcG29XtGQma4yaAclLZ6ioBSOZgNALa0+cBI4ChQZRIvShBD0FtqQpVNXmckl/NzB+Dx6nFe0QuckdxcVpgnFfDSKZEtS2nnWKtxrArQGCm6O4/8x6cnEOQ4HpC3H4WWc6ikuQzUb7j1h2LPXZyzNL7HnSsYoS8iiFperir7VdTB+1DFe40QlQKQEpLshILJNHbvB2JxSVKNsxNU3N+anS/XNCXG4gOzuwq41UXLvWgj1cUFdkeTM2xnwznmDMDUVAIr6gVc2i2KBHKAogBja40Z3NbtaKdwXFJSXJINwb02fTWLkkukKBcGodmY9bwvOtnpeHNVQKpdW2t9R2iD2zUNU1HbV/zrE+NuCzflIyXKzgva9BrXfR39IVEvkBZkJms5CHoczAnR+5pDqUsuwPr6iK9iQlrU2YMxJFawNw/iHsV5JhzS/wBJvl6dobKPNEk24Sv0XVJJfo1iGr00MaWaEasb6xDg1uMoq45T1uLRHNKnqSd7X1ET1XY6Ls3JKiGCik/tWlx1A6axGuQpiFFzUaBklrNHClqQH5iAd7OKdo6lY9mUpBKSSH6tUdTr943YdP0KMZhSoELYiz6/CKxOQUKKVAvuzPsTF14utFCC+YFqsbBnFaP3iuY3BhYzC9hFWKVEvlYvkjyXZzwnjy5FASU7G+goT8ztFpwWNROqg1aqdQbx59MJDizEesFYLHKlKzJPMDQ9O2vrB5MKmrRDg8iWOVPoumIwjjMkV26RW8bgloVml1FTlP0e0WPhHG0zxlYBezXPT7QVi8EFPooD87xNGUsbpnpvhmiUoKlzHzDX/sN/jG8Nw2/s5pBFnI8vzpE/EuG1zJpU166wvw+IKTlVQgk9320irkpLR5uTE8UtjrCY/EyVArBWmzOkvppWH+A8QSpgZaghQ/Sqnx9IreD4n+nrp/cM0YiUUATMi0XUFvQGiiGDgkBgQ7wmcE9UHHK6/ZYlTpcxOXOkpYABwXqz/wBbRTfEfC5I50zANlPUnYgXhlKOEKUvJl1TzLAS7jKlWVJY+9zPso7PCXxDJkqQsy05VJSFJI5QsOymS1r9QdTaMhDiwZ5FKLVFaXPym/pHa8dubQEzwy4JwKZiV5UhkJYrUbAGwtc6RXKkrZAm5aRrBmbMf2YYbudYf8E8KmasKnFSkvUP9BW7esWbAeHkyxlZkk2rcszbh/nFr4TggihSbsKggauQD6CI8nkekUxxUrkccD4clAyyxlSkZRl07ecZDLjXFZWFRmJSLAPpU7V6N32MZEtN7C2yrzMXUMaE7wbw41rFLnLnSCx/1EaEXgrBeIkKLBQfax+MZPxpJa2U84v2emYWYG6wLxjEs0tLlUylNB+pR/2j6wn4bx1OQnMC162Da7RXuLeM0IUpSQ6mygsbO++/0ieOCcnSRNOUYkniYysJLZDe0NdKbmkeaTV5lE7wVxPia8QtS1Ekk1+QHkIDaPa8fE8cfs9kcpJvRLKWaW+HxeLj4f4kFJUCwINrCt2FQz+kU6QbtDDhuLSg1RmtqR5HeGZI8oj/AB8nCSZeFIzhr/lPKIpSiEqDOzv60PYH5wLhOJy1WWA+imD/ABgr2ozZ7g0U328ohcWj28eSM9IAVJzKUS1QCQO8K8ai4NjXyiyLl5aj00Un6aQrxeHfy06bQyE9mZIpoSYLiUzDrOoeqS7dxsYvXCsWnFoOR3HvBvdcUJHkQ9opuKlAh6ekL8BjVyJmeUopWCfRQYg9CHhssSmjzfklhlV2j0bBLd0KbUFxqLf/ACHxgmRwxCkzEEsWdJFgQ+Wj9xXQ0ioYDxMjMMySiuhcfeLfJ4mlZCkqHMkMxD8pY2DguHiWUHDsu+VT/BiniklR9mHUxDmr82pr5Xr3gH/HNjYdIsM6TQdL17NAk6WQa69du5jlMap0VXiXDQpzY9mivHlURF7xQAuQBqXHoIr3EpeHLgLD0qNOjxTim+iDyscXtCnDn4F4tnCvEgYImuTuGIbR6jWKaCxZ4mTMhs4Ka2SY8ssfR6PicOiYm6SDUFy/2DOn1ir8e4WbpFq7HYwFw/xBNllIzkoTTKbNtDiV4qSSykEeYI0d6bfSJuE4PXRf/wCiGWNSKomYpBZQfZ94IGPOUg0sKMNqizFxBnHMTKmDkQpJc2ZtG61hBjhzN0DD+opj9uyDI+D1sZTp4BJSDldJIUXu1HoWzPHEqcpYKLqVTWzba6RDheDzZlTyAXKiwA3i6eHPCHtGW6kIo8wpylfSWmjB/wBRgJyjFAxcmJuCeFzNXkSxIbOs0TLfyOaY1k9naPTMFwpElKZUkAJAszqKnqpR1JOsHcN4YmWhMqSjIkeZ7l3cncw0lYZMpPMaEVc69TqG6RDkyyn/AKGR4w67FeF4bmD8urEEHvW1GrcRrGcYw+FUApYUa3NyA5UrS38Qr8SeL5UhASKUolAFfLbqY8p4txeZilus8uiBUDZzqe8HjxOW30bKX7GHinxArFzyoElCScgZv+326ecbhLJQNfrG4silFUgNss3D/EYVyzmSf3CgV3Gnyg2ZwbDzyC+Wv6bv0MU1SfzeJ8FxBcr3S4ex+h0gXjr8WbyXs9EwvgqStACMRPSCCCkLDE/uJKcz9H9IR8S/+nMxCiyioADmNXO1Kp71HWJuC+LbAKyq0CmaxtoYvHC/EiVUmCtOYMB6G3WEc8kGc8ae0eVTOAqRRQI2dmPY2PkYimcL1anwj2mZw6ROBKcoJ1AcE7FJLGFGP8JJYEUf0/8AKq+hglnZijE8bxmHyGB0mLxxnwlMLtzMW5XPwvFUxPCpiCXFr9PK8UwmmLlFpg4MGyOJTE0C1NsawuCmvHeaGOmcpNdFhleIyEkFAJFq/DtrA0zjRVdNa2ND3319YVExjwv44/oa8+R+zeKxK1asPKBAsioiaYqICNBDETybb2Typ2a/51gzC4lSPdOrswrAkvCKFY7CDrGOnoOEpIseC8TlJVnQGNWFS/c3brEsrxGCRmlD3nBBDkVoaUsDrcxVwXjaiw7GFfFG7od88+rLBMnSV5nSSBb3Xq4SohrA5SWY1MV2dKFaC8H4dXIaMok2Kg6SwykEs2tPN4Bnp7uBWlmppGpUwJuwWYnr5RyFteGeG4OtYzAFuogpHhiaojKlRd65Swbcsw84JySA4SE2dMSST8YfYfwiokBSg/7UOo+oDRaOF+C1pAZAljdZcn/qHUfOAnkikaotPZVcFweYup5B1uRS+0WnhvAlKAMqT7SrZuVKU03NVeXrFuwPhmVLAKgVkH3lEBIo7hPfeG2SWi5HoBbsAD6RLPL+htlf4Z4aSghcwCdMFqf6aP8AgkipG8PsLhUgkrNRQkkPRjVqJ7aQDjePhDs2UakMB3NooXF/HQHLLUZpDgfpSHs6jVTVtveFJSmzfW9HofEePIlJGQZrAqcDKD+ok6C+sea+JPHpXyyTmOsxjlH/ABBNT1NIqPFOLzsQf9RVNEiiB/1+9YDCYqhgS2xfL0jrFT1LJKiSpVyS5McyhtG2guXJoLX/ADSHXSMW2YmzMPzyjIMShA95YHR3bszmNxg2v6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8196" name="Picture 4" descr="http://www.carniceriavictoria.com/images/foto-producto-distribuidoras-de-carne-de-cerdo-la-victoria.jpg"/>
          <p:cNvPicPr>
            <a:picLocks noChangeAspect="1" noChangeArrowheads="1"/>
          </p:cNvPicPr>
          <p:nvPr/>
        </p:nvPicPr>
        <p:blipFill>
          <a:blip r:embed="rId3" cstate="print"/>
          <a:srcRect/>
          <a:stretch>
            <a:fillRect/>
          </a:stretch>
        </p:blipFill>
        <p:spPr bwMode="auto">
          <a:xfrm>
            <a:off x="307975" y="2762915"/>
            <a:ext cx="2507228"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8" name="Picture 6" descr="http://macroestetica.com/wp-content/uploads/2012/07/el-poder-de-la-miel.jpg"/>
          <p:cNvPicPr>
            <a:picLocks noChangeAspect="1" noChangeArrowheads="1"/>
          </p:cNvPicPr>
          <p:nvPr/>
        </p:nvPicPr>
        <p:blipFill>
          <a:blip r:embed="rId4" cstate="print"/>
          <a:srcRect/>
          <a:stretch>
            <a:fillRect/>
          </a:stretch>
        </p:blipFill>
        <p:spPr bwMode="auto">
          <a:xfrm>
            <a:off x="6333048" y="1685924"/>
            <a:ext cx="2728664" cy="3486151"/>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251520" y="260648"/>
            <a:ext cx="8712968" cy="1938992"/>
          </a:xfrm>
          <a:prstGeom prst="rect">
            <a:avLst/>
          </a:prstGeom>
          <a:noFill/>
        </p:spPr>
        <p:txBody>
          <a:bodyPr wrap="square" lIns="91440" tIns="45720" rIns="91440" bIns="45720">
            <a:spAutoFit/>
          </a:bodyPr>
          <a:lstStyle/>
          <a:p>
            <a:pPr algn="ctr"/>
            <a:r>
              <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TRATADO DE LIBRE COMERCIO ENTRE MÉXICO Y ESTADOS UNIDOS</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pic>
        <p:nvPicPr>
          <p:cNvPr id="5122" name="Picture 2" descr="http://www.reeditor.com/img_col/col_11969.png"/>
          <p:cNvPicPr>
            <a:picLocks noChangeAspect="1" noChangeArrowheads="1"/>
          </p:cNvPicPr>
          <p:nvPr/>
        </p:nvPicPr>
        <p:blipFill>
          <a:blip r:embed="rId3" cstate="print"/>
          <a:srcRect/>
          <a:stretch>
            <a:fillRect/>
          </a:stretch>
        </p:blipFill>
        <p:spPr bwMode="auto">
          <a:xfrm>
            <a:off x="1115616" y="2132856"/>
            <a:ext cx="6840760" cy="34563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1259632" y="1124744"/>
            <a:ext cx="6768752" cy="3693319"/>
          </a:xfrm>
          <a:prstGeom prst="rect">
            <a:avLst/>
          </a:prstGeom>
        </p:spPr>
        <p:txBody>
          <a:bodyPr wrap="square">
            <a:spAutoFit/>
          </a:bodyPr>
          <a:lstStyle/>
          <a:p>
            <a:pPr algn="ctr">
              <a:buFont typeface="Wingdings" pitchFamily="2" charset="2"/>
              <a:buChar char="q"/>
            </a:pPr>
            <a:endParaRPr lang="es-MX" dirty="0" smtClean="0">
              <a:latin typeface="Arial" pitchFamily="34" charset="0"/>
              <a:cs typeface="Arial" pitchFamily="34" charset="0"/>
            </a:endParaRPr>
          </a:p>
          <a:p>
            <a:pPr algn="ctr">
              <a:buFont typeface="Wingdings" pitchFamily="2" charset="2"/>
              <a:buChar char="q"/>
            </a:pPr>
            <a:r>
              <a:rPr lang="es-MX" dirty="0" smtClean="0">
                <a:latin typeface="Arial" pitchFamily="34" charset="0"/>
                <a:cs typeface="Arial" pitchFamily="34" charset="0"/>
              </a:rPr>
              <a:t>Caña de Azúcar</a:t>
            </a:r>
          </a:p>
          <a:p>
            <a:pPr algn="ctr">
              <a:buFont typeface="Wingdings" pitchFamily="2" charset="2"/>
              <a:buChar char="q"/>
            </a:pPr>
            <a:r>
              <a:rPr lang="es-MX" dirty="0" smtClean="0">
                <a:latin typeface="Arial" pitchFamily="34" charset="0"/>
                <a:cs typeface="Arial" pitchFamily="34" charset="0"/>
              </a:rPr>
              <a:t>Aves/huevos</a:t>
            </a:r>
          </a:p>
          <a:p>
            <a:pPr algn="ctr">
              <a:buFont typeface="Wingdings" pitchFamily="2" charset="2"/>
              <a:buChar char="q"/>
            </a:pPr>
            <a:r>
              <a:rPr lang="es-MX" dirty="0" smtClean="0">
                <a:latin typeface="Arial" pitchFamily="34" charset="0"/>
                <a:cs typeface="Arial" pitchFamily="34" charset="0"/>
              </a:rPr>
              <a:t>Algodón</a:t>
            </a:r>
          </a:p>
          <a:p>
            <a:pPr algn="ctr">
              <a:buFont typeface="Wingdings" pitchFamily="2" charset="2"/>
              <a:buChar char="q"/>
            </a:pPr>
            <a:r>
              <a:rPr lang="es-MX" dirty="0" smtClean="0">
                <a:latin typeface="Arial" pitchFamily="34" charset="0"/>
                <a:cs typeface="Arial" pitchFamily="34" charset="0"/>
              </a:rPr>
              <a:t>Ganadería</a:t>
            </a:r>
          </a:p>
          <a:p>
            <a:pPr algn="ctr">
              <a:buFont typeface="Wingdings" pitchFamily="2" charset="2"/>
              <a:buChar char="q"/>
            </a:pPr>
            <a:r>
              <a:rPr lang="es-MX" dirty="0" smtClean="0">
                <a:latin typeface="Arial" pitchFamily="34" charset="0"/>
                <a:cs typeface="Arial" pitchFamily="34" charset="0"/>
              </a:rPr>
              <a:t>Maíz</a:t>
            </a:r>
          </a:p>
          <a:p>
            <a:pPr algn="ctr">
              <a:buFont typeface="Wingdings" pitchFamily="2" charset="2"/>
              <a:buChar char="q"/>
            </a:pPr>
            <a:r>
              <a:rPr lang="es-MX" dirty="0" smtClean="0">
                <a:latin typeface="Arial" pitchFamily="34" charset="0"/>
                <a:cs typeface="Arial" pitchFamily="34" charset="0"/>
              </a:rPr>
              <a:t>Frijol de Soya</a:t>
            </a:r>
          </a:p>
          <a:p>
            <a:pPr algn="ctr">
              <a:buFont typeface="Wingdings" pitchFamily="2" charset="2"/>
              <a:buChar char="q"/>
            </a:pPr>
            <a:r>
              <a:rPr lang="es-MX" dirty="0" smtClean="0">
                <a:latin typeface="Arial" pitchFamily="34" charset="0"/>
                <a:cs typeface="Arial" pitchFamily="34" charset="0"/>
              </a:rPr>
              <a:t>Arroz </a:t>
            </a:r>
          </a:p>
          <a:p>
            <a:pPr algn="ctr">
              <a:buFont typeface="Wingdings" pitchFamily="2" charset="2"/>
              <a:buChar char="q"/>
            </a:pPr>
            <a:r>
              <a:rPr lang="es-MX" dirty="0" smtClean="0">
                <a:latin typeface="Arial" pitchFamily="34" charset="0"/>
                <a:cs typeface="Arial" pitchFamily="34" charset="0"/>
              </a:rPr>
              <a:t>Productos Lácteos</a:t>
            </a:r>
          </a:p>
          <a:p>
            <a:pPr algn="ctr">
              <a:buFont typeface="Wingdings" pitchFamily="2" charset="2"/>
              <a:buChar char="q"/>
            </a:pPr>
            <a:r>
              <a:rPr lang="es-MX" dirty="0" smtClean="0">
                <a:latin typeface="Arial" pitchFamily="34" charset="0"/>
                <a:cs typeface="Arial" pitchFamily="34" charset="0"/>
              </a:rPr>
              <a:t>Sorgo</a:t>
            </a:r>
          </a:p>
          <a:p>
            <a:pPr algn="ctr">
              <a:buFont typeface="Wingdings" pitchFamily="2" charset="2"/>
              <a:buChar char="q"/>
            </a:pPr>
            <a:r>
              <a:rPr lang="es-MX" dirty="0" smtClean="0">
                <a:latin typeface="Arial" pitchFamily="34" charset="0"/>
                <a:cs typeface="Arial" pitchFamily="34" charset="0"/>
              </a:rPr>
              <a:t>Acuacultura</a:t>
            </a:r>
          </a:p>
          <a:p>
            <a:pPr algn="ctr">
              <a:buFont typeface="Wingdings" pitchFamily="2" charset="2"/>
              <a:buChar char="q"/>
            </a:pPr>
            <a:r>
              <a:rPr lang="es-MX" dirty="0" smtClean="0">
                <a:latin typeface="Arial" pitchFamily="34" charset="0"/>
                <a:cs typeface="Arial" pitchFamily="34" charset="0"/>
              </a:rPr>
              <a:t>Otros Artículos</a:t>
            </a:r>
          </a:p>
          <a:p>
            <a:pPr algn="ctr">
              <a:buFont typeface="Wingdings" pitchFamily="2" charset="2"/>
              <a:buChar char="q"/>
            </a:pPr>
            <a:endParaRPr lang="es-MX" dirty="0" smtClean="0">
              <a:latin typeface="Arial" pitchFamily="34" charset="0"/>
              <a:cs typeface="Arial" pitchFamily="34" charset="0"/>
            </a:endParaRPr>
          </a:p>
        </p:txBody>
      </p:sp>
      <p:pic>
        <p:nvPicPr>
          <p:cNvPr id="6146" name="Picture 2" descr="http://img.lasrecetascocina.com/wp-content/uploads/2010/12/Huevo.jpg"/>
          <p:cNvPicPr>
            <a:picLocks noChangeAspect="1" noChangeArrowheads="1"/>
          </p:cNvPicPr>
          <p:nvPr/>
        </p:nvPicPr>
        <p:blipFill>
          <a:blip r:embed="rId3" cstate="print"/>
          <a:srcRect/>
          <a:stretch>
            <a:fillRect/>
          </a:stretch>
        </p:blipFill>
        <p:spPr bwMode="auto">
          <a:xfrm>
            <a:off x="251520" y="188640"/>
            <a:ext cx="3153823" cy="2157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48" name="Picture 4" descr="http://personales.mundivia.es/acecan/images/2cere.jpg"/>
          <p:cNvPicPr>
            <a:picLocks noChangeAspect="1" noChangeArrowheads="1"/>
          </p:cNvPicPr>
          <p:nvPr/>
        </p:nvPicPr>
        <p:blipFill>
          <a:blip r:embed="rId4" cstate="print"/>
          <a:srcRect/>
          <a:stretch>
            <a:fillRect/>
          </a:stretch>
        </p:blipFill>
        <p:spPr bwMode="auto">
          <a:xfrm>
            <a:off x="539552" y="3573016"/>
            <a:ext cx="2752725" cy="2667000"/>
          </a:xfrm>
          <a:prstGeom prst="rect">
            <a:avLst/>
          </a:prstGeom>
          <a:noFill/>
        </p:spPr>
      </p:pic>
      <p:pic>
        <p:nvPicPr>
          <p:cNvPr id="6150" name="Picture 6" descr="http://lanaveva.files.wordpress.com/2011/02/recuperadocumentoservlet.jpeg"/>
          <p:cNvPicPr>
            <a:picLocks noChangeAspect="1" noChangeArrowheads="1"/>
          </p:cNvPicPr>
          <p:nvPr/>
        </p:nvPicPr>
        <p:blipFill>
          <a:blip r:embed="rId5" cstate="print"/>
          <a:srcRect/>
          <a:stretch>
            <a:fillRect/>
          </a:stretch>
        </p:blipFill>
        <p:spPr bwMode="auto">
          <a:xfrm>
            <a:off x="5940152" y="1916832"/>
            <a:ext cx="2934900" cy="2642643"/>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https://encrypted-tbn1.gstatic.com/images?q=tbn:ANd9GcQlXxzqdcnDlnIaeioo_Qp51Nh9d7D18ydaQxFsiNC8IcBsMpvK"/>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Rectángulo"/>
          <p:cNvSpPr/>
          <p:nvPr/>
        </p:nvSpPr>
        <p:spPr>
          <a:xfrm>
            <a:off x="827584" y="612844"/>
            <a:ext cx="7848872" cy="4247317"/>
          </a:xfrm>
          <a:prstGeom prst="rect">
            <a:avLst/>
          </a:prstGeom>
        </p:spPr>
        <p:txBody>
          <a:bodyPr wrap="square">
            <a:spAutoFit/>
          </a:bodyPr>
          <a:lstStyle/>
          <a:p>
            <a:pPr algn="just">
              <a:buNone/>
            </a:pPr>
            <a:r>
              <a:rPr lang="es-MX" dirty="0" smtClean="0">
                <a:latin typeface="Arial" pitchFamily="34" charset="0"/>
                <a:cs typeface="Arial" pitchFamily="34" charset="0"/>
              </a:rPr>
              <a:t>Los compromisos de acceso a mercados aplican a todos los sectores, incluyen pero no están limitados a los siguientes: </a:t>
            </a:r>
          </a:p>
          <a:p>
            <a:pPr algn="just">
              <a:buNone/>
            </a:pPr>
            <a:r>
              <a:rPr lang="es-MX" dirty="0" smtClean="0">
                <a:latin typeface="Arial" pitchFamily="34" charset="0"/>
                <a:cs typeface="Arial" pitchFamily="34" charset="0"/>
              </a:rPr>
              <a:t> </a:t>
            </a:r>
          </a:p>
          <a:p>
            <a:pPr algn="just">
              <a:buNone/>
            </a:pPr>
            <a:r>
              <a:rPr lang="es-MX" dirty="0" smtClean="0">
                <a:latin typeface="Arial" pitchFamily="34" charset="0"/>
                <a:cs typeface="Arial" pitchFamily="34" charset="0"/>
              </a:rPr>
              <a:t>- Servicios de telecomunicaciones </a:t>
            </a:r>
          </a:p>
          <a:p>
            <a:pPr algn="just">
              <a:buNone/>
            </a:pPr>
            <a:r>
              <a:rPr lang="es-MX" dirty="0" smtClean="0">
                <a:latin typeface="Arial" pitchFamily="34" charset="0"/>
                <a:cs typeface="Arial" pitchFamily="34" charset="0"/>
              </a:rPr>
              <a:t>- Servicios financieros, incluyendo banca, seguros y títulos valores </a:t>
            </a:r>
          </a:p>
          <a:p>
            <a:pPr algn="just">
              <a:buNone/>
            </a:pPr>
            <a:r>
              <a:rPr lang="es-MX" dirty="0" smtClean="0">
                <a:latin typeface="Arial" pitchFamily="34" charset="0"/>
                <a:cs typeface="Arial" pitchFamily="34" charset="0"/>
              </a:rPr>
              <a:t>- Servicios de distribución, como ventas al por mayor, al detalle y manejo </a:t>
            </a:r>
          </a:p>
          <a:p>
            <a:pPr algn="just">
              <a:buNone/>
            </a:pPr>
            <a:r>
              <a:rPr lang="es-MX" dirty="0" smtClean="0">
                <a:latin typeface="Arial" pitchFamily="34" charset="0"/>
                <a:cs typeface="Arial" pitchFamily="34" charset="0"/>
              </a:rPr>
              <a:t>de franquicias </a:t>
            </a:r>
          </a:p>
          <a:p>
            <a:pPr algn="just">
              <a:buNone/>
            </a:pPr>
            <a:r>
              <a:rPr lang="es-MX" dirty="0" smtClean="0">
                <a:latin typeface="Arial" pitchFamily="34" charset="0"/>
                <a:cs typeface="Arial" pitchFamily="34" charset="0"/>
              </a:rPr>
              <a:t>- Servicios de envíos rápidos (</a:t>
            </a:r>
            <a:r>
              <a:rPr lang="es-MX" dirty="0" err="1" smtClean="0">
                <a:latin typeface="Arial" pitchFamily="34" charset="0"/>
                <a:cs typeface="Arial" pitchFamily="34" charset="0"/>
              </a:rPr>
              <a:t>express</a:t>
            </a:r>
            <a:r>
              <a:rPr lang="es-MX" dirty="0" smtClean="0">
                <a:latin typeface="Arial" pitchFamily="34" charset="0"/>
                <a:cs typeface="Arial" pitchFamily="34" charset="0"/>
              </a:rPr>
              <a:t>) </a:t>
            </a:r>
          </a:p>
          <a:p>
            <a:pPr algn="just">
              <a:buNone/>
            </a:pPr>
            <a:r>
              <a:rPr lang="es-MX" dirty="0" smtClean="0">
                <a:latin typeface="Arial" pitchFamily="34" charset="0"/>
                <a:cs typeface="Arial" pitchFamily="34" charset="0"/>
              </a:rPr>
              <a:t>- Servicios de computación </a:t>
            </a:r>
          </a:p>
          <a:p>
            <a:pPr algn="just">
              <a:buNone/>
            </a:pPr>
            <a:r>
              <a:rPr lang="es-MX" dirty="0" smtClean="0">
                <a:latin typeface="Arial" pitchFamily="34" charset="0"/>
                <a:cs typeface="Arial" pitchFamily="34" charset="0"/>
              </a:rPr>
              <a:t>- Servicios audiovisuales y de entretenimiento </a:t>
            </a:r>
          </a:p>
          <a:p>
            <a:pPr algn="just">
              <a:buNone/>
            </a:pPr>
            <a:r>
              <a:rPr lang="es-MX" dirty="0" smtClean="0">
                <a:latin typeface="Arial" pitchFamily="34" charset="0"/>
                <a:cs typeface="Arial" pitchFamily="34" charset="0"/>
              </a:rPr>
              <a:t>- Servicios de energía </a:t>
            </a:r>
          </a:p>
          <a:p>
            <a:pPr algn="just">
              <a:buNone/>
            </a:pPr>
            <a:r>
              <a:rPr lang="es-MX" dirty="0" smtClean="0">
                <a:latin typeface="Arial" pitchFamily="34" charset="0"/>
                <a:cs typeface="Arial" pitchFamily="34" charset="0"/>
              </a:rPr>
              <a:t>- Servicios de transporte </a:t>
            </a:r>
          </a:p>
          <a:p>
            <a:pPr algn="just">
              <a:buNone/>
            </a:pPr>
            <a:r>
              <a:rPr lang="es-MX" dirty="0" smtClean="0">
                <a:latin typeface="Arial" pitchFamily="34" charset="0"/>
                <a:cs typeface="Arial" pitchFamily="34" charset="0"/>
              </a:rPr>
              <a:t>- Servicios de construcción e ingeniería </a:t>
            </a:r>
          </a:p>
          <a:p>
            <a:pPr algn="just">
              <a:buNone/>
            </a:pPr>
            <a:r>
              <a:rPr lang="es-MX" dirty="0" smtClean="0">
                <a:latin typeface="Arial" pitchFamily="34" charset="0"/>
                <a:cs typeface="Arial" pitchFamily="34" charset="0"/>
              </a:rPr>
              <a:t>- Turismo - Servicios de publicidad </a:t>
            </a:r>
          </a:p>
          <a:p>
            <a:pPr algn="just">
              <a:buNone/>
            </a:pPr>
            <a:r>
              <a:rPr lang="es-MX" dirty="0" smtClean="0">
                <a:latin typeface="Arial" pitchFamily="34" charset="0"/>
                <a:cs typeface="Arial" pitchFamily="34" charset="0"/>
              </a:rPr>
              <a:t>- Servicios profesionales </a:t>
            </a:r>
            <a:endParaRPr lang="es-MX" dirty="0">
              <a:latin typeface="Arial" pitchFamily="34" charset="0"/>
              <a:cs typeface="Arial" pitchFamily="34" charset="0"/>
            </a:endParaRPr>
          </a:p>
        </p:txBody>
      </p:sp>
      <p:sp>
        <p:nvSpPr>
          <p:cNvPr id="5122" name="AutoShape 2" descr="data:image/jpeg;base64,/9j/4AAQSkZJRgABAQAAAQABAAD/2wCEAAkGBxQSEBUUEhQVFRQXFhYXFRQUFhcYFRQVFBQXFxQUFBUYHCggGBwlHBUUITEhJSkrLi4uFx81ODMsNygtLisBCgoKDg0OGhAQGywkHCQsLCwsLCwsLCwsLCwsLCwsLCwsLCwsLCwsLCwsLCwsLCwsLCwsLCwsLCwsLCwsLCwsLP/AABEIALcBEwMBIgACEQEDEQH/xAAcAAABBQEBAQAAAAAAAAAAAAAAAQIDBAUGBwj/xABCEAABAwEFBQUFBwMDAgcAAAABAAIRAwQFEiExBkFRYXETIoGRoQcyQrHRFCNScoLB8DNikkNT4aLxFRYkY3Oy0v/EABgBAQEBAQEAAAAAAAAAAAAAAAABAgME/8QAKBEBAQACAgIAAwkBAAAAAAAAAAECERIhAzEyQVEEE2FxgZGx4fDR/9oADAMBAAIRAxEAPwD3FCEIBCEIBCEIBCEIERCVCBsITkiASJUIGwkhOISIEISQlKRAwppCkKbCCMpHBSloTCEEOFJCnLUwtVgjcFGVKU0hUREJpClITcKuwxqCOKUlRves0RPKrPKncoXMQROAOiUsU1OlCUtWhULAhTlqFB1aEIWQIQhAIQhAIQhAIQhAIQhAIQhAiCEqEDYSQnIQMhNIUkJIQMhNIUiaQgjTSFIQkIVERCaQpSE1yojwqN7oS1KvBQZlQJOajttoZSpuqVHBjGguc5xgNA1JUri1rSXEAAEknQAakleD+0nbg22oaNAltmYTy7Zw+M/28B4oOkvH2wUwSKFmdUG51R4YDzwgE+cLn7Z7WLa73GWekOTHPPm537Lg00lRdPZ/Zde9str61a0VS6myGNYA1re0dDichnDY/wAl6AXcVj7C3J9ku+jTIh5HaVPz1Mz5CB4LZfTViGyEqiLUK7HVoQhZAhCEAhCEAhCEAhCEAhCEAhCEAhCEAhCECISoQNhIQnIhBGQmOKlKieyUERqKJwJU7aKcWoKgoJ5YAFZheW7b7SVLa+pYrC9rabTgtNomZJmaVMDXQyZHCVMspjN1ZLb05f2p7d/aS6yWZ33AMVXg/wBVwPuj+wHz6LzZdbeFw2WzZVKrnu4DL0GnmsWtXsgybTrdcQHzJXKeaX1K3cNe6y10Xs/ub7ZeNGmRLGu7Wp+SmQ6PE4R4rEtlNoaxzMWF4cYdEjC4t1HRewewm5cFnrWtwzquFOnyp0zLj4uP/SF0l2zenpdRQuarZbKb2a0yoGklV3AhXQ2EIQoBCEIBCRxyTKYyzU32JEISBUKhCEAhCEAhCEAhCEAhCEAhCEAkSoQNhEJyRA0hJCevOfant8LGw2azu/8AUvacTxH3DTv/ADncN2p3IMv2s+0Dsg6x2R/3hEV6rT/TB1ptP4jvO4c159sPVIbUAMS4SeTabjC5WrUJJJJJMkk5kk6knitO4Lw7JryGl2EhzmjUsLXNcR0kFcfPu4XTp4+q2bRd9Oo0Vnl5BpOqFrSB7piAYWdTueiYe2Xh9MPpUnODSSfeBcNYkeas3de1Oo1zGscKdOi4QXDEQTJzGmiyXXuxz2zRlrA1tFocZZHMazl5Lzz7y7k263j7NttmLhQp02EOc57GsdmQ51SACepX03cF0Nstko2dulKm1k/icB33eLpPivHvZrdhtd6031AIsrHVqgGgq1JFKn4a/pXupavV4t8O3HP4kOFIQpcKQhdGEMJFLCEBfd7MstI1HgkDKG6kn5LjR7RnF/8ARa1k6lxLo8N69Ac0EQQCDqDouXvrYehWl1L7l/FubCebN3hCxlMvk3jcfmSzbeWZz8LsTBueRLfGMwums1pZUaHU3Ne06FpBHmF41fWzNqs0l9PEz/cp95scTvHiFm3detSi7FRqOYf7Tr1acj4rEzs9tXCX092tbopvPBp+SlaMl5bS9odQs7O0MBBgOqMBDokScOmk8F6BdN/We0j7mo1x/Ccnjq05rpMpWLjY00IQtMhCEIBCEIBCibOI593KBGh35+SlQCEIQCEIQCEIQCEx9QDUgdTCrvvOiNa1MdXt+qC2hYlt2ssdIEvtFPLc04j5NlcFtN7Y2Na5tiovc6CBVqtwsB4hk4neMIadB7Stum3fS7OkQ61PHdbuptP+o8fIb187Wu0Oe5z3uLnOJc5xMlziZJJ4qS8ryfWqOqVXl9RxlznakrOdV6qba0c96YyuWuBaYcNCNUxz0yy0H1Xw1pceAGg4k7hzKitH7Y139RkE6vpHC49W+6fRTWes5xw2emRxdMvj+6ocmeEK3YbhAzqnEfwsJDfF+p8PNbdKiAAAAGjRrRAHhv6nNc+OK7ro/Zxf9K7LM9jqbqlapUL3uaQGhoADGAkSd501K6Wr7UTusw8an0avOjktLZ64atsrdnTGkF7z7tNvE89YG9b3U1HouzO29S2VRTbZCN73tqS1g4ulvkNSuzIVK4rkpWSiKVIQNXOPvPdvc4/yFoELUrCKEJ5CE2ulpCExtQHQgxrB0PNVDlye1extK0DFSphtU/G1wYP1Ngg+h5roLXebKYbimXGGgZkxJOXAAEyse9b+eB92MOZku3Q1xjQ8Fzzyx123hjlfTzPaHZe02JmOoGvp5S9hyaTuIOY+SzGUKmFrwCJzBC09vNsKtoD7HLHMgF5bBktAec+GE7lRuWzPYGsdUBoloMVO8yTwORaYlcMr9HfGfVq3Xt7a6GReKjR8NTP/AKhmu3uT2i2etAqh1F3PvM8HAT5hcJabsofCQDnOEkgEajPPcVhWrukhpJ4xln5LcysZuEr32zXxQqDuVWOjgQT1I1CkN4U/xeh+i+dbHaq1F2Km97XcQY048V1d07ZVdK7Q4fjHdd4jQ+i3zrHCPV331TG556N+qr1NoWjSlVPg0fNy5Cw7SWeqcIqBruDyBM8DOa1cQ4/NOdWeOLj9qHiYstU5z71Mbuqz622Nq3WI9TUBy6ZJTUTDWWeWX1Xhj9FWptvbpysQA5uk/MKneO3Vv/07MG8e7i8u8tM1001ws2579z9v7bkwk9f79nHWvb+9PwOb0o/8FY1q9oN476tRv6A39l6K4tOoHkoKtnpnd/PFS+Tyz5S/rZ/1OGH4vLa22ttdraa3hUcPks+vf9of71aq7rUcfmV6harhov1Yw/mY35hYtr2MonRkfke4ejsli/arj8WF/TVX7mX1lP4eeOtb3HvOOuZMnxVlzKM/13kcRTj0JW9bdjI92o9v52gjzELEtWzNpbpgeP7XQfJwHzTH7b4LdctX8ev5S+DyTvTLtDu8cBcWzkXZEjmAoC4ptsFSkYqNcw/3CJ6HQqqbTz+S9Uylm45WWLJlPp2So/3WOd+Vpd8gqBrk71Zs14vp+49zeMHLy0KqNSyXQNapj/2xGL9bvh6a9Fs0nMY3CAA38LRlPE8TzK5xt+GPdbPGCJPEwVUqXo8/ERyaAB9VnVV2Dre0blEbxBOZAHIri6lpc7UnzJQyyvPwmOJyV0jsbRetNjZmTuHFJc3tBtlkkUKwa0nFgLGubPlPqodjdgn3hUaxtps1MmTgLy6thae87s2ty8SN3Fez7P8Asbu+zw6sHWl431TDJ/8AjbAPQyk6LVb2ae0G03hUbTrUmkHHNamx4a3C2RiObc9NQvSio7JZWUmBlJrWMaIDWiAB0UhKu0JCEShNidxgLynai8hWtApU2Fz3vJa4PcBAEgyPdAAOcbltbY7XtosDQHF7iZa05hoiSToJgrirs2iBrU6rmOybVbEgkS107/7l5vJZ5LI7eOXGbU6lqtFmfiwB7sMYnOdV7hOI4WyOWmar3ptTUfnTeGgwDTLZOYGbhwLTC1Nq6lE0g6lUcHZfc1BBqaS1rmmZ4ZGVxlurntXtDHDvS0wYEANjgQIKzMLMdN3Lvoy7q1etXOCyU6r3v90OfGJwAwgTAyaOQheq3Js/WaB9o7FkCOzplz8I3DEcvILkNgbxLrR2pDZLKjAe7iDhhmQORgHqvQKduJMA5lb5dasSY/OG2mwYQS1zR+k+GZKy6VxNrNb9pdjePedTHZtz3AZnzK6CoCWwc2zOgkmNf+FRew/C3uiS53TUk7/krLitmTHt9z2Gk2exLjoPvHguPXF6rLbs7RrNllOqzMiBVnTLMPB+ao3veZqPBaZBEt6A5HlOq07DeZZZQ/MuJIERqXb54xHituajV2Cfqys18iQCImNWgjLJXLBc9toZUnsIIloNR2AxrALcvRFG8XgCH4hhLhLQMgO82ddeWfFXbpv5rpMiSBAIMAky2Bnll/JTpdNm6RVwxaXUsUxipuJGe4jCI8zKuVmtaJxNI5dY+a5Zt4l1Qw4u7pLiAAA5pBAz8fRT/b2gPOIQCQR8RkTot8IxzsbeREjMcU1lEuMN6+AXJ3rf1SjGBuJhmIExnvjQZ6roNlLa97KjqzQO81usFvU6Z8OS53HvTfLra9TsryJgR/NyebE7cQfQeZUlSpiGuUxJMDoFStNaCW4piJy3aiCukwjPKnOs74JgHoRmqtSsW6iFn26+Wsd3NRE9FM61tfTmQBmI1g4Z/f0WbjNHKtAUzliIbIkT/ITqtmsriTHGIkTG4GYPVZbL4a84HEGXmIGgEhsniRMdVYr1QG9/uwO4WxrzPFS4YZfFJfzXllPSWkadIOJpMDdSH95/EBszBUBLHHHgYGuyDWsbLeGcTMorEBjXES/VxOeXIfzNVLPee4j3shBzkGRnoCclvGY4zUmozd29orZc1G003NqU2yWlheWgua4DuuB1HmvGbzul9Cu+i6CWOjENHCJDh1BBXtlqvJtMYgMJJjeS4wdZ4QuN2kuum6qKvauY+o/C2BiALRkSIyEDjuUzzmKY42vPm2XiT4KUUWjRs9V1F4bIWkYS+tSOPJhl8nKYjBksu23BaqEOAx5605cQd0tIBVllmyy7UKFkqPP3bSeYEAfq0HmtCjcDjnUqNb44j55KjXttfFhe4tO/FkfKEdgTm+0Nb+ok+TU9j0n2aMNmtWGzPpdpVbhL65GTAZdgbIknLISTA4L3UVYA1J3mIk8Y3Lw/2e7OWQ1WVDRtNRzAHtrVSRSDxpAgAneNV6obQeJRltGtyKY6ufwnzWMbQeJSC1Eb00baxtDvw+qRZZtx4oTRt4tedkqVA5zny4jJz3kkDcC5xWXY7a2m+mHte/BiLnBrjLojLLNdNtr2VmsuKmxrHlzQC3JwGpjwELWst1WZ1NrhRpGWgyGjeAdy4SSPRZa8xp3hHvgM7zpJDw2CJE8DI9VsWmo3sh2eEOLn5hwMh7i5pdnwIXcOuOz/AOzS/wAQqNj2YpML8bab8Ti4SwDAD8I5K7ica4q5bwq1RJeQ9rsjTZiLuHdAy5Rqu5stS1MAdUpkNO8vZJ35ta7EMgdQphc9MEENaIzECM/BZt5X1Rs1UU6heCWh0tAIgk7iZ3FTK7axnFui8nCIjj8Uc/iUdvvU9k8giSCMi7UiDGa52ltJYnZ9u6OdJ/7BJaL4spou7OqHZOgDEMRPVvVc5jlvt0uU10xLNayHNMzkGiToTzXQXRS7WkKTpwySc+Dzhk8Jg+C5e7qT6pcKYLwCDhaPdg6mesLo7na+iyo6sxzCIw4hIAmcRifVei+nnnstssTsyJJIgw6S+MiQOEifFNsVlicYLQG94MBkEfzctBrmvdLTiGpLS0uHMNn5plO0BlVzy4Bu5pyJg5YhnB/7rMbq/cl3gjFDcRwvAc3TEcmnidJKZfVKYzAO8tgTM4cI68U6rtLQbl96QDMtpOku4ae7H7KleNsY6mHNIOhLTkST1/mS641zyhLvu+o+0NAcAGvac9zWhxg8YGXVdGbI9wIxglxxAQRnw4DQea53Zi147RvMSYETkPijcV01S0e9OsTn8MaiPH1UvtcfRpe4NAMDUGGwGEaFzyeumSy31nFzhgpgZGXAkwRAgk6arSbUOBsghsy4GZmMllbQVAe8Yx6OI4E+7O7/ALpMlsYV72cuc3dhBgcQdyjstqcBUGOR3cs84iCOc/JNrWozE9HbhGhHMFV2tkmQZJnu7uJjhqqw6K6bSRSdTEYhVxTM4gGh0D5T1WhUqtqCGDCHQCSIw8Ri4qO5bHTbTlwBJOJpI4tgDgdD5otNoaHd7DGmHcY+aw3pVtlrdTMd0tkgZGYO+OP1S06FQNDnOABAwxnGYIGWhJA8kEUSJLhinSZjhE+vBW6FWg3C1zg9zvixaOjKM4AnJajNjOt9KpWLQAAQJHCRmct+kLjr5vAi2t7X+k04nNiZEZxEZ8PBd9VeO6GuBLSQXDTKY9CfJYl77LttLmvqYmnDAI/t1ByzMFqWIz7ntXa2WkK1QfdufgMgPwNyaXgnktSjfVMkEuY1xcBBI01xCMh+yZS2QoBgYW4t+I5On8wE+CSlslZ2uxAP/KXkt8uCzVjQttKk6njq2elViI7WoYM7xhOfkql3XybO77qlZWgOnDTpNnD+DtNeAlX6l3Mc3CWNLeBaMuemSzmbL0Q8uLS8kQe0OMa6w4a80mp6LNtOltday8Oc+z4JzYThkcJ13jNXv/NFqcYYyzHkKknLkFztq2WoPiaYbH4O5PI4RmrN03JTs5mm0Yp95xkjkDGiu04rNS/LwqPgNwHXcGtGeow+R3wpKN6XizXs3l2QxkQIkmA0DUfJK2jFV1Te5rWkT3YaSQQI17xWdfl6dk+jJaJqCcx7p7s5id6XImDWdfl4f7FEfrP0Qndr0/nihORxX69kpu95rXcJaDHSQlp0mtENAA4AQPIJMfL1Cb2izpvaWU0xxURqDigHmro5HOAVevZWP95gd+YA/NTSiE0nJmVLkoO1o0/8QqtTZizH/RYOmXyK3cKMKujbCsmz9GkSabcJORgnMcDmrNSxSIxP8ytKOiMClkpyYdhuVtEEUpZiMmMpKjr3Ex9UVXZ1GxDjPw6SJg+K3nU0w0QmobUyaszjHkPos69bDWrR32CBHuAn5Le+zhL2ITRtwFm2dtlF2KlWa08WlzSRzSixXmHBxrB8aS/PzLV3/ZBNfTaBP1VRwVp/8UI1mI0dnlpnkh9uvTsyx9OQcsm09PArtH1W/C156CP/ALQoXudyHUyfQIPP3m2wQaVTOdA0DPiQnuNenhLKdXFhhwfJjT3SMjOfou6cHazPIAZ+agNZw+B3+I+qI5l96Wrshg1Ob2lpZBGnenveidXv2qKbQQyfiEEweZnPfmui+0n/AG3eX/KlaZGg6EZqVqOStdtqtdLGdqCM8L4jwI5pxc51MQGsJzIMlwjcThhdJaa9Nnvhg+fkM1To26lU92i53PC2PMnJOzpnWa0VJAe9oByMN7xG8gFogRJWm29yYZTY97QYx1HRGREtA14KR7qLQC+lHAkNjwzzT22yl/AP2T80W7NbAGNbnkAJJkmOJVlluCoC1U/4Cg2unxA6j6qmmh9s5pftPNZ32mn+JqcKzToR4Idr/wBo5+iTt+aqdoOI80+EO0/bJrnA65+CjQEEmNCiSqjXaAlgcAmNcE6VEKkhEpcSBuBGDqnSllAgb/IRB4pZQhoiWeRRhSgIExck3GpQiEEXaJsqfD0TezHBA2UQndkEnZ8/RA0hNLRyTyw8Uxxjh03+SoaaQ4BM+zt4R0KcQ7hA/m6UjWDfiPUFQRmkzSSTwBJPkFG6ySCMwDzz9PqrPacMk0VeY80VlvuCidx80v8A4RAhr3gbszHlK1ZHVBKGow61whxlzsR0kgH5gqE7NjiPJv8A+V0WPkkNQcFF05l+zfAN/wAfoQrFCwVabcLQzDMnumT1OJb2McFG5/JDTkrZc1Z7y45ndlkByWhddj7GnhLXYjm44HZndnC28aMSVNMO8GueGNa1x+8aT3XQAOMjJbAYnSiUUGnyUbqSkJUbkDC1IghIgvh3VPD1A0qZrlWdHSnhMBTsSjWjh4pQUmJGJBIDyRKjxolBJiRjUeIpcRQPxolMQ5wGpAQPlKCog8nQHqch9T5JSwnV3gMh56+qqbOe+NT4b/LVIXk6DxP0SNAGgSygMHE+WQ9EARp6JCUochoSmkpSUigQppTkhCCMtHAJhp8lKU2UDMJ5+ZSYTxPp+4UpTCUUwk8fQJpniPIj907CiM/2QRlx4DzP0SB7uHqn4QlQQ9od7T6fVIKvJw/Sf2T4yQWhBH9oHHzy+aQ1QeB8UrhwMKNwVC4whMy4IQW2mFKHIQgdjT2hIhQOhAQhAsoQhArZTG1pJDRiI13Aef0QhWMnBpOpjk36n/hOYwDQZ8dT56pUIFLkhKEIpMSC5KhFJKJQhQIUgCEKgSYkIUCFyMSRCBC9BchCku1sNSIQtIRIUIQImOhKhBE4KJxQhBDiQhC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5124" name="Picture 4" descr="http://www.mexicoxport.com/mx-content/noticias/2013/01/ups-servicio-wwef.jpg"/>
          <p:cNvPicPr>
            <a:picLocks noChangeAspect="1" noChangeArrowheads="1"/>
          </p:cNvPicPr>
          <p:nvPr/>
        </p:nvPicPr>
        <p:blipFill>
          <a:blip r:embed="rId3" cstate="print"/>
          <a:srcRect/>
          <a:stretch>
            <a:fillRect/>
          </a:stretch>
        </p:blipFill>
        <p:spPr bwMode="auto">
          <a:xfrm>
            <a:off x="5364088" y="3717032"/>
            <a:ext cx="3429000" cy="26460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779</Words>
  <Application>Microsoft Office PowerPoint</Application>
  <PresentationFormat>Presentación en pantalla (4:3)</PresentationFormat>
  <Paragraphs>122</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instalacion office</dc:creator>
  <cp:lastModifiedBy>eLmOsHa</cp:lastModifiedBy>
  <cp:revision>24</cp:revision>
  <dcterms:created xsi:type="dcterms:W3CDTF">2014-01-28T04:39:51Z</dcterms:created>
  <dcterms:modified xsi:type="dcterms:W3CDTF">2014-01-29T16:52:03Z</dcterms:modified>
</cp:coreProperties>
</file>