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sldIdLst>
    <p:sldId id="256" r:id="rId2"/>
    <p:sldId id="257" r:id="rId3"/>
    <p:sldId id="260" r:id="rId4"/>
    <p:sldId id="261" r:id="rId5"/>
    <p:sldId id="262" r:id="rId6"/>
    <p:sldId id="263" r:id="rId7"/>
    <p:sldId id="264" r:id="rId8"/>
    <p:sldId id="265" r:id="rId9"/>
    <p:sldId id="266" r:id="rId10"/>
    <p:sldId id="267" r:id="rId11"/>
    <p:sldId id="268" r:id="rId12"/>
    <p:sldId id="269" r:id="rId13"/>
    <p:sldId id="270" r:id="rId14"/>
    <p:sldId id="271" r:id="rId15"/>
    <p:sldId id="273" r:id="rId16"/>
    <p:sldId id="274" r:id="rId17"/>
    <p:sldId id="275" r:id="rId18"/>
    <p:sldId id="276" r:id="rId19"/>
    <p:sldId id="277" r:id="rId20"/>
    <p:sldId id="272" r:id="rId21"/>
    <p:sldId id="278" r:id="rId22"/>
    <p:sldId id="282" r:id="rId23"/>
    <p:sldId id="283" r:id="rId24"/>
    <p:sldId id="284" r:id="rId25"/>
    <p:sldId id="285" r:id="rId26"/>
    <p:sldId id="286" r:id="rId27"/>
    <p:sldId id="287" r:id="rId28"/>
    <p:sldId id="288"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5" r:id="rId46"/>
    <p:sldId id="306" r:id="rId47"/>
    <p:sldId id="307" r:id="rId48"/>
    <p:sldId id="310" r:id="rId4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52" d="100"/>
          <a:sy n="52" d="100"/>
        </p:scale>
        <p:origin x="-102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671269-7EE7-42C1-BD10-30CD3D35B5B2}" type="datetimeFigureOut">
              <a:rPr lang="es-MX" smtClean="0"/>
              <a:t>29/01/2014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6E0460-BF03-4476-AD07-159EEE549949}" type="slidenum">
              <a:rPr lang="es-MX" smtClean="0"/>
              <a:t>‹Nº›</a:t>
            </a:fld>
            <a:endParaRPr lang="es-MX"/>
          </a:p>
        </p:txBody>
      </p:sp>
    </p:spTree>
    <p:extLst>
      <p:ext uri="{BB962C8B-B14F-4D97-AF65-F5344CB8AC3E}">
        <p14:creationId xmlns:p14="http://schemas.microsoft.com/office/powerpoint/2010/main" val="9217236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MX" dirty="0"/>
          </a:p>
        </p:txBody>
      </p:sp>
      <p:sp>
        <p:nvSpPr>
          <p:cNvPr id="4" name="3 Marcador de número de diapositiva"/>
          <p:cNvSpPr>
            <a:spLocks noGrp="1"/>
          </p:cNvSpPr>
          <p:nvPr>
            <p:ph type="sldNum" sz="quarter" idx="10"/>
          </p:nvPr>
        </p:nvSpPr>
        <p:spPr/>
        <p:txBody>
          <a:bodyPr/>
          <a:lstStyle/>
          <a:p>
            <a:fld id="{EB6E0460-BF03-4476-AD07-159EEE549949}" type="slidenum">
              <a:rPr lang="es-MX" smtClean="0"/>
              <a:t>28</a:t>
            </a:fld>
            <a:endParaRPr lang="es-MX"/>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bg>
      <p:bgRef idx="1002">
        <a:schemeClr val="bg1"/>
      </p:bgRef>
    </p:bg>
    <p:spTree>
      <p:nvGrpSpPr>
        <p:cNvPr id="1" name=""/>
        <p:cNvGrpSpPr/>
        <p:nvPr/>
      </p:nvGrpSpPr>
      <p:grpSpPr>
        <a:xfrm>
          <a:off x="0" y="0"/>
          <a:ext cx="0" cy="0"/>
          <a:chOff x="0" y="0"/>
          <a:chExt cx="0" cy="0"/>
        </a:xfrm>
      </p:grpSpPr>
      <p:sp>
        <p:nvSpPr>
          <p:cNvPr id="8" name="7 Rectángulo"/>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8 Conector recto"/>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11 Título"/>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s-ES" smtClean="0"/>
              <a:t>Haga clic para modificar el estilo de título del patrón</a:t>
            </a:r>
            <a:endParaRPr kumimoji="0" lang="en-US"/>
          </a:p>
        </p:txBody>
      </p:sp>
      <p:sp>
        <p:nvSpPr>
          <p:cNvPr id="25" name="24 Subtítulo"/>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s-ES" smtClean="0"/>
              <a:t>Haga clic para modificar el estilo de subtítulo del patrón</a:t>
            </a:r>
            <a:endParaRPr kumimoji="0" lang="en-US"/>
          </a:p>
        </p:txBody>
      </p:sp>
      <p:sp>
        <p:nvSpPr>
          <p:cNvPr id="31" name="30 Marcador de fecha"/>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95067B7-C747-4391-ABDA-EC81170A6E54}" type="datetimeFigureOut">
              <a:rPr lang="es-MX" smtClean="0"/>
              <a:pPr/>
              <a:t>29/01/2014</a:t>
            </a:fld>
            <a:endParaRPr lang="es-MX"/>
          </a:p>
        </p:txBody>
      </p:sp>
      <p:sp>
        <p:nvSpPr>
          <p:cNvPr id="18" name="17 Marcador de pie de página"/>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s-MX"/>
          </a:p>
        </p:txBody>
      </p:sp>
      <p:sp>
        <p:nvSpPr>
          <p:cNvPr id="29" name="28 Marcador de número de diapositiva"/>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5960A136-41F2-4AE3-91DA-5186F9B2F88A}"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53200" y="274955"/>
            <a:ext cx="1524000" cy="5851525"/>
          </a:xfrm>
        </p:spPr>
        <p:txBody>
          <a:bodyPr vert="eaVert" anchor="t"/>
          <a:lstStyle>
            <a:extLs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42"/>
            <a:ext cx="6019800" cy="5851525"/>
          </a:xfrm>
        </p:spPr>
        <p:txBody>
          <a:bodyPr vert="eaVert"/>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a:xfrm>
            <a:off x="4242816" y="6557946"/>
            <a:ext cx="2002464" cy="226902"/>
          </a:xfrm>
        </p:spPr>
        <p:txBody>
          <a:bodyPr/>
          <a:lstStyle>
            <a:extLst/>
          </a:lstStyle>
          <a:p>
            <a:fld id="{295067B7-C747-4391-ABDA-EC81170A6E54}" type="datetimeFigureOut">
              <a:rPr lang="es-MX" smtClean="0"/>
              <a:pPr/>
              <a:t>29/01/2014</a:t>
            </a:fld>
            <a:endParaRPr lang="es-MX"/>
          </a:p>
        </p:txBody>
      </p:sp>
      <p:sp>
        <p:nvSpPr>
          <p:cNvPr id="5" name="4 Marcador de pie de página"/>
          <p:cNvSpPr>
            <a:spLocks noGrp="1"/>
          </p:cNvSpPr>
          <p:nvPr>
            <p:ph type="ftr" sz="quarter" idx="11"/>
          </p:nvPr>
        </p:nvSpPr>
        <p:spPr>
          <a:xfrm>
            <a:off x="457200" y="6556248"/>
            <a:ext cx="3657600" cy="228600"/>
          </a:xfrm>
        </p:spPr>
        <p:txBody>
          <a:bodyPr/>
          <a:lstStyle>
            <a:extLst/>
          </a:lstStyle>
          <a:p>
            <a:endParaRPr lang="es-MX"/>
          </a:p>
        </p:txBody>
      </p:sp>
      <p:sp>
        <p:nvSpPr>
          <p:cNvPr id="6" name="5 Marcador de número de diapositiva"/>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5960A136-41F2-4AE3-91DA-5186F9B2F88A}"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5" name="4 Marcador de pie de página"/>
          <p:cNvSpPr>
            <a:spLocks noGrp="1"/>
          </p:cNvSpPr>
          <p:nvPr>
            <p:ph type="ftr" sz="quarter" idx="11"/>
          </p:nvPr>
        </p:nvSpPr>
        <p:spPr/>
        <p:txBody>
          <a:bodyPr/>
          <a:lstStyle>
            <a:extLst/>
          </a:lstStyle>
          <a:p>
            <a:endParaRPr lang="es-MX"/>
          </a:p>
        </p:txBody>
      </p:sp>
      <p:sp>
        <p:nvSpPr>
          <p:cNvPr id="6" name="5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1"/>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95067B7-C747-4391-ABDA-EC81170A6E54}" type="datetimeFigureOut">
              <a:rPr lang="es-MX" smtClean="0"/>
              <a:pPr/>
              <a:t>29/01/2014</a:t>
            </a:fld>
            <a:endParaRPr lang="es-MX"/>
          </a:p>
        </p:txBody>
      </p:sp>
      <p:sp>
        <p:nvSpPr>
          <p:cNvPr id="5" name="4 Marcador de pie de página"/>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s-MX"/>
          </a:p>
        </p:txBody>
      </p:sp>
      <p:sp>
        <p:nvSpPr>
          <p:cNvPr id="6" name="5 Marcador de número de diapositiva"/>
          <p:cNvSpPr>
            <a:spLocks noGrp="1"/>
          </p:cNvSpPr>
          <p:nvPr>
            <p:ph type="sldNum" sz="quarter" idx="12"/>
          </p:nvPr>
        </p:nvSpPr>
        <p:spPr>
          <a:xfrm>
            <a:off x="6733952" y="6555112"/>
            <a:ext cx="588336" cy="228600"/>
          </a:xfrm>
        </p:spPr>
        <p:txBody>
          <a:bodyPr/>
          <a:lstStyle>
            <a:extLst/>
          </a:lstStyle>
          <a:p>
            <a:fld id="{5960A136-41F2-4AE3-91DA-5186F9B2F88A}" type="slidenum">
              <a:rPr lang="es-MX" smtClean="0"/>
              <a:pPr/>
              <a:t>‹Nº›</a:t>
            </a:fld>
            <a:endParaRPr lang="es-MX"/>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nchor="b"/>
          <a:lstStyle>
            <a:lvl1pPr>
              <a:defRPr/>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8" name="7 Marcador de pie de página"/>
          <p:cNvSpPr>
            <a:spLocks noGrp="1"/>
          </p:cNvSpPr>
          <p:nvPr>
            <p:ph type="ftr" sz="quarter" idx="11"/>
          </p:nvPr>
        </p:nvSpPr>
        <p:spPr/>
        <p:txBody>
          <a:bodyPr/>
          <a:lstStyle>
            <a:extLst/>
          </a:lstStyle>
          <a:p>
            <a:endParaRPr lang="es-MX"/>
          </a:p>
        </p:txBody>
      </p:sp>
      <p:sp>
        <p:nvSpPr>
          <p:cNvPr id="9" name="8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320040"/>
            <a:ext cx="7242048" cy="1143000"/>
          </a:xfrm>
        </p:spPr>
        <p:txBody>
          <a:bodyPr/>
          <a:lstStyle>
            <a:extLst/>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4" name="3 Marcador de pie de página"/>
          <p:cNvSpPr>
            <a:spLocks noGrp="1"/>
          </p:cNvSpPr>
          <p:nvPr>
            <p:ph type="ftr" sz="quarter" idx="11"/>
          </p:nvPr>
        </p:nvSpPr>
        <p:spPr/>
        <p:txBody>
          <a:bodyPr/>
          <a:lstStyle>
            <a:extLst/>
          </a:lstStyle>
          <a:p>
            <a:endParaRPr lang="es-MX"/>
          </a:p>
        </p:txBody>
      </p:sp>
      <p:sp>
        <p:nvSpPr>
          <p:cNvPr id="5" name="4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solidFill>
                  <a:schemeClr val="tx2"/>
                </a:solidFill>
              </a:defRPr>
            </a:lvl1pPr>
            <a:extLst/>
          </a:lstStyle>
          <a:p>
            <a:fld id="{295067B7-C747-4391-ABDA-EC81170A6E54}" type="datetimeFigureOut">
              <a:rPr lang="es-MX" smtClean="0"/>
              <a:pPr/>
              <a:t>29/01/2014</a:t>
            </a:fld>
            <a:endParaRPr lang="es-MX"/>
          </a:p>
        </p:txBody>
      </p:sp>
      <p:sp>
        <p:nvSpPr>
          <p:cNvPr id="3" name="2 Marcador de pie de página"/>
          <p:cNvSpPr>
            <a:spLocks noGrp="1"/>
          </p:cNvSpPr>
          <p:nvPr>
            <p:ph type="ftr" sz="quarter" idx="11"/>
          </p:nvPr>
        </p:nvSpPr>
        <p:spPr/>
        <p:txBody>
          <a:bodyPr/>
          <a:lstStyle>
            <a:lvl1pPr>
              <a:defRPr>
                <a:solidFill>
                  <a:schemeClr val="tx2"/>
                </a:solidFill>
              </a:defRPr>
            </a:lvl1pPr>
            <a:extLst/>
          </a:lstStyle>
          <a:p>
            <a:endParaRPr lang="es-MX"/>
          </a:p>
        </p:txBody>
      </p:sp>
      <p:sp>
        <p:nvSpPr>
          <p:cNvPr id="4" name="3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2">
        <a:schemeClr val="bg2"/>
      </p:bgRef>
    </p:bg>
    <p:spTree>
      <p:nvGrpSpPr>
        <p:cNvPr id="1" name=""/>
        <p:cNvGrpSpPr/>
        <p:nvPr/>
      </p:nvGrpSpPr>
      <p:grpSpPr>
        <a:xfrm>
          <a:off x="0" y="0"/>
          <a:ext cx="0" cy="0"/>
          <a:chOff x="0" y="0"/>
          <a:chExt cx="0" cy="0"/>
        </a:xfrm>
      </p:grpSpPr>
      <p:sp>
        <p:nvSpPr>
          <p:cNvPr id="8" name="7 Rectángulo"/>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8 Rectángulo"/>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1 Título"/>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s-ES" smtClean="0"/>
              <a:t>Haga clic para modificar el estilo de título del patrón</a:t>
            </a:r>
            <a:endParaRPr kumimoji="0" lang="en-US" dirty="0"/>
          </a:p>
        </p:txBody>
      </p:sp>
      <p:sp>
        <p:nvSpPr>
          <p:cNvPr id="4" name="3 Marcador de texto"/>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s-ES" smtClean="0"/>
              <a:t>Haga clic para modificar el estilo de texto del patrón</a:t>
            </a:r>
          </a:p>
        </p:txBody>
      </p:sp>
      <p:sp>
        <p:nvSpPr>
          <p:cNvPr id="5" name="4 Marcador de fecha"/>
          <p:cNvSpPr>
            <a:spLocks noGrp="1"/>
          </p:cNvSpPr>
          <p:nvPr>
            <p:ph type="dt" sz="half" idx="10"/>
          </p:nvPr>
        </p:nvSpPr>
        <p:spPr/>
        <p:txBody>
          <a:bodyPr/>
          <a:lstStyle>
            <a:extLst/>
          </a:lstStyle>
          <a:p>
            <a:fld id="{295067B7-C747-4391-ABDA-EC81170A6E54}" type="datetimeFigureOut">
              <a:rPr lang="es-MX" smtClean="0"/>
              <a:pPr/>
              <a:t>29/01/2014</a:t>
            </a:fld>
            <a:endParaRPr lang="es-MX"/>
          </a:p>
        </p:txBody>
      </p:sp>
      <p:sp>
        <p:nvSpPr>
          <p:cNvPr id="6" name="5 Marcador de pie de página"/>
          <p:cNvSpPr>
            <a:spLocks noGrp="1"/>
          </p:cNvSpPr>
          <p:nvPr>
            <p:ph type="ftr" sz="quarter" idx="11"/>
          </p:nvPr>
        </p:nvSpPr>
        <p:spPr/>
        <p:txBody>
          <a:bodyPr/>
          <a:lstStyle>
            <a:extLst/>
          </a:lstStyle>
          <a:p>
            <a:endParaRPr lang="es-MX"/>
          </a:p>
        </p:txBody>
      </p:sp>
      <p:sp>
        <p:nvSpPr>
          <p:cNvPr id="7" name="6 Marcador de número de diapositiva"/>
          <p:cNvSpPr>
            <a:spLocks noGrp="1"/>
          </p:cNvSpPr>
          <p:nvPr>
            <p:ph type="sldNum" sz="quarter" idx="12"/>
          </p:nvPr>
        </p:nvSpPr>
        <p:spPr/>
        <p:txBody>
          <a:bodyPr/>
          <a:lstStyle>
            <a:extLst/>
          </a:lstStyle>
          <a:p>
            <a:fld id="{5960A136-41F2-4AE3-91DA-5186F9B2F88A}" type="slidenum">
              <a:rPr lang="es-MX" smtClean="0"/>
              <a:pPr/>
              <a:t>‹Nº›</a:t>
            </a:fld>
            <a:endParaRPr lang="es-MX"/>
          </a:p>
        </p:txBody>
      </p:sp>
      <p:sp>
        <p:nvSpPr>
          <p:cNvPr id="10" name="9 Marcador de posición de imagen"/>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s-ES" smtClean="0"/>
              <a:t>Haga clic en el icono para agregar una imagen</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Rectángulo"/>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2 Marcador de título"/>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s-ES" smtClean="0"/>
              <a:t>Haga clic para modificar el estilo de título del patrón</a:t>
            </a:r>
            <a:endParaRPr kumimoji="0" lang="en-US"/>
          </a:p>
        </p:txBody>
      </p:sp>
      <p:sp>
        <p:nvSpPr>
          <p:cNvPr id="31" name="30 Marcador de texto"/>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27" name="26 Marcador de fecha"/>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95067B7-C747-4391-ABDA-EC81170A6E54}" type="datetimeFigureOut">
              <a:rPr lang="es-MX" smtClean="0"/>
              <a:pPr/>
              <a:t>29/01/2014</a:t>
            </a:fld>
            <a:endParaRPr lang="es-MX"/>
          </a:p>
        </p:txBody>
      </p:sp>
      <p:sp>
        <p:nvSpPr>
          <p:cNvPr id="4" name="3 Marcador de pie de página"/>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s-MX"/>
          </a:p>
        </p:txBody>
      </p:sp>
      <p:sp>
        <p:nvSpPr>
          <p:cNvPr id="16" name="15 Marcador de número de diapositiva"/>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5960A136-41F2-4AE3-91DA-5186F9B2F88A}"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yaccount.mercadolibre.com.mx/listings/" TargetMode="External"/><Relationship Id="rId2" Type="http://schemas.openxmlformats.org/officeDocument/2006/relationships/hyperlink" Target="http://ayuda.mercadolibre.com.mx/articulo/republicar-1337029483998-000001278" TargetMode="Externa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3.xml.rels><?xml version="1.0" encoding="UTF-8" standalone="yes"?>
<Relationships xmlns="http://schemas.openxmlformats.org/package/2006/relationships"><Relationship Id="rId2" Type="http://schemas.openxmlformats.org/officeDocument/2006/relationships/hyperlink" Target="http://ayuda.mercadolibre.com.mx/articulo/republicar-1337029483998-000001278"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ayuda.mercadolibre.com.mx/articulo/programa-de-proteccion-al-vendedor-1337029481855-000001242" TargetMode="External"/><Relationship Id="rId2" Type="http://schemas.openxmlformats.org/officeDocument/2006/relationships/hyperlink" Target="http://ayuda.mercadolibre.com.mx/articulo/que-es-mercadopago-para-vendedores-1337029482314-000001255" TargetMode="External"/><Relationship Id="rId1" Type="http://schemas.openxmlformats.org/officeDocument/2006/relationships/slideLayout" Target="../slideLayouts/slideLayout2.xml"/><Relationship Id="rId4" Type="http://schemas.openxmlformats.org/officeDocument/2006/relationships/image" Target="../media/image9.gif"/></Relationships>
</file>

<file path=ppt/slides/_rels/slide18.xml.rels><?xml version="1.0" encoding="UTF-8" standalone="yes"?>
<Relationships xmlns="http://schemas.openxmlformats.org/package/2006/relationships"><Relationship Id="rId2" Type="http://schemas.openxmlformats.org/officeDocument/2006/relationships/hyperlink" Target="https://myaccount.mercadolibre.com.mx/sales/list"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gif"/><Relationship Id="rId2" Type="http://schemas.openxmlformats.org/officeDocument/2006/relationships/hyperlink" Target="http://ayuda.mercadolibre.com.mx/articulo/cobrar-una-venta-a-traves-de-mercadopago-1337029480167-000001223"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ayuda.mercadolibre.com.mx/articulo/subastas-1337029479544-000001207"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mercadopago.com/mlm/ml.faqs.framework.main.FaqsController?pageId=FAQ&amp;faqId=3007&amp;categId=take&amp;type=FAQ"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hyperlink" Target="https://www.segundamano.mx/prohibidos.htm?ca=11_s" TargetMode="Externa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hyperlink" Target="http://www2.segundamano.mx/ayuda/como-publicar?ca=17_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hyperlink" Target="http://www2.segundamano.mx/ayuda/necesito-registrarme?ca=17_s"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www2.segundamano.mx/ayuda/como-vender-mejor?ca=17_s"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www2.segundamano.mx/ayuda/anuncio-no-esta-en-linea?ca=17_s" TargetMode="External"/><Relationship Id="rId2" Type="http://schemas.openxmlformats.org/officeDocument/2006/relationships/hyperlink" Target="http://www2.segundamano.mx/ayuda/como-subir-fotos?ca=17_s" TargetMode="External"/><Relationship Id="rId1" Type="http://schemas.openxmlformats.org/officeDocument/2006/relationships/slideLayout" Target="../slideLayouts/slideLayout2.xml"/><Relationship Id="rId4" Type="http://schemas.openxmlformats.org/officeDocument/2006/relationships/hyperlink" Target="http://www.segundamano.mx/reglas.htm?ca=17_s" TargetMode="Externa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hyperlink" Target="http://www2.segundamano.mx/ayuda/duracion-de-anuncios?ca=17_s" TargetMode="External"/><Relationship Id="rId2" Type="http://schemas.openxmlformats.org/officeDocument/2006/relationships/hyperlink" Target="http://www2.segundamano.mx/ayuda/cuantos-anuncios-puedo-publicar?ca=17_s" TargetMode="External"/><Relationship Id="rId1" Type="http://schemas.openxmlformats.org/officeDocument/2006/relationships/slideLayout" Target="../slideLayouts/slideLayout2.xml"/><Relationship Id="rId4" Type="http://schemas.openxmlformats.org/officeDocument/2006/relationships/hyperlink" Target="http://www2.segundamano.mx/ayuda/renovacion-de-anuncios?ca=17_s" TargetMode="External"/></Relationships>
</file>

<file path=ppt/slides/_rels/slide45.xml.rels><?xml version="1.0" encoding="UTF-8" standalone="yes"?>
<Relationships xmlns="http://schemas.openxmlformats.org/package/2006/relationships"><Relationship Id="rId3" Type="http://schemas.openxmlformats.org/officeDocument/2006/relationships/hyperlink" Target="https://www2.segundamano.mx/mi_cuenta" TargetMode="External"/><Relationship Id="rId2" Type="http://schemas.openxmlformats.org/officeDocument/2006/relationships/hyperlink" Target="http://www2.segundamano.mx/ayuda/modificar-anuncio?ca=17_s" TargetMode="External"/><Relationship Id="rId1" Type="http://schemas.openxmlformats.org/officeDocument/2006/relationships/slideLayout" Target="../slideLayouts/slideLayout2.xml"/><Relationship Id="rId5" Type="http://schemas.openxmlformats.org/officeDocument/2006/relationships/hyperlink" Target="http://www2.segundamano.mx/ayuda/eliminar-anuncio?ca=17_s" TargetMode="External"/><Relationship Id="rId4" Type="http://schemas.openxmlformats.org/officeDocument/2006/relationships/hyperlink" Target="http://www2.segundamano.mx/ayuda/cuanto-tarda-en-aparecer-la-modificacion?ca=17_s" TargetMode="External"/></Relationships>
</file>

<file path=ppt/slides/_rels/slide46.xml.rels><?xml version="1.0" encoding="UTF-8" standalone="yes"?>
<Relationships xmlns="http://schemas.openxmlformats.org/package/2006/relationships"><Relationship Id="rId3" Type="http://schemas.openxmlformats.org/officeDocument/2006/relationships/hyperlink" Target="https://www2.segundamano.mx/mi_cuenta" TargetMode="External"/><Relationship Id="rId2" Type="http://schemas.openxmlformats.org/officeDocument/2006/relationships/hyperlink" Target="http://www2.segundamano.mx/ayuda/visitas-a-mi-anuncio?ca=17_s" TargetMode="External"/><Relationship Id="rId1" Type="http://schemas.openxmlformats.org/officeDocument/2006/relationships/slideLayout" Target="../slideLayouts/slideLayout2.xml"/><Relationship Id="rId4" Type="http://schemas.openxmlformats.org/officeDocument/2006/relationships/hyperlink" Target="http://www2.segundamano.mx/ayuda/numero-de-contactos-en-anuncios?ca=17_s" TargetMode="External"/></Relationships>
</file>

<file path=ppt/slides/_rels/slide47.xml.rels><?xml version="1.0" encoding="UTF-8" standalone="yes"?>
<Relationships xmlns="http://schemas.openxmlformats.org/package/2006/relationships"><Relationship Id="rId3" Type="http://schemas.openxmlformats.org/officeDocument/2006/relationships/hyperlink" Target="https://www2.segundamano.mx/mi_cuenta" TargetMode="External"/><Relationship Id="rId2" Type="http://schemas.openxmlformats.org/officeDocument/2006/relationships/hyperlink" Target="http://www2.segundamano.mx/ayuda/contrasena-olvidada?ca=17_s" TargetMode="External"/><Relationship Id="rId1" Type="http://schemas.openxmlformats.org/officeDocument/2006/relationships/slideLayout" Target="../slideLayouts/slideLayout2.xml"/><Relationship Id="rId4" Type="http://schemas.openxmlformats.org/officeDocument/2006/relationships/hyperlink" Target="http://www2.segundamano.mx/ayuda/subir-a-las-primeras-posiciones-anuncio?ca=17_s" TargetMode="Externa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ayuda.mercadolibre.com.mx/articulo/modificar-una-publicacion-1337029483993-000001279"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myaccount.mercadolibre.com.mx/listing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771800" y="836712"/>
            <a:ext cx="5832648" cy="3903712"/>
          </a:xfrm>
        </p:spPr>
        <p:txBody>
          <a:bodyPr/>
          <a:lstStyle/>
          <a:p>
            <a:r>
              <a:rPr lang="es-MX" sz="5400" dirty="0" smtClean="0"/>
              <a:t>COMO VENDER EN MERCADO LIBRE Y SEGUNDA MANO</a:t>
            </a:r>
            <a:endParaRPr lang="es-MX" sz="5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16632"/>
            <a:ext cx="7992888" cy="3168352"/>
          </a:xfrm>
        </p:spPr>
        <p:txBody>
          <a:bodyPr>
            <a:normAutofit fontScale="62500" lnSpcReduction="20000"/>
          </a:bodyPr>
          <a:lstStyle/>
          <a:p>
            <a:pPr fontAlgn="base"/>
            <a:r>
              <a:rPr lang="es-MX" b="1" dirty="0" smtClean="0"/>
              <a:t>Hacer cambios en una publicación finalizada</a:t>
            </a:r>
            <a:endParaRPr lang="es-MX" dirty="0" smtClean="0"/>
          </a:p>
          <a:p>
            <a:pPr>
              <a:buFont typeface="Wingdings" pitchFamily="2" charset="2"/>
              <a:buChar char="Ø"/>
            </a:pPr>
            <a:r>
              <a:rPr lang="es-MX" dirty="0" smtClean="0"/>
              <a:t>Si quieres hacer cambios en una publicación que finalizó, podrás hacerlo cuando la republiques.</a:t>
            </a:r>
          </a:p>
          <a:p>
            <a:pPr fontAlgn="base"/>
            <a:r>
              <a:rPr lang="es-MX" b="1" dirty="0" smtClean="0"/>
              <a:t>Pausar una publicación</a:t>
            </a:r>
            <a:endParaRPr lang="es-MX" dirty="0" smtClean="0"/>
          </a:p>
          <a:p>
            <a:pPr fontAlgn="base">
              <a:buFont typeface="Wingdings" pitchFamily="2" charset="2"/>
              <a:buChar char="Ø"/>
            </a:pPr>
            <a:r>
              <a:rPr lang="es-MX" dirty="0" smtClean="0"/>
              <a:t>Desde Mi cuenta &gt; Ventas &gt; </a:t>
            </a:r>
            <a:r>
              <a:rPr lang="es-MX" b="1" dirty="0" smtClean="0"/>
              <a:t>Publicaciones &gt; Activas</a:t>
            </a:r>
            <a:r>
              <a:rPr lang="es-MX" dirty="0" smtClean="0"/>
              <a:t>, podrás pausar tus publicaciones cuando no puedas atenderlas por un breve período de tiempo.</a:t>
            </a:r>
          </a:p>
          <a:p>
            <a:pPr fontAlgn="base">
              <a:buFont typeface="Wingdings" pitchFamily="2" charset="2"/>
              <a:buChar char="Ø"/>
            </a:pPr>
            <a:r>
              <a:rPr lang="es-MX" dirty="0" smtClean="0"/>
              <a:t>Tus publicaciones pausadas:</a:t>
            </a:r>
          </a:p>
          <a:p>
            <a:pPr lvl="0" fontAlgn="base">
              <a:buFont typeface="Wingdings" pitchFamily="2" charset="2"/>
              <a:buChar char="Ø"/>
            </a:pPr>
            <a:r>
              <a:rPr lang="es-MX" b="1" dirty="0" smtClean="0"/>
              <a:t>No aparecerán a la venta</a:t>
            </a:r>
            <a:r>
              <a:rPr lang="es-MX" dirty="0" smtClean="0"/>
              <a:t> para los usuarios.</a:t>
            </a:r>
          </a:p>
          <a:p>
            <a:pPr lvl="0" fontAlgn="base">
              <a:buFont typeface="Wingdings" pitchFamily="2" charset="2"/>
              <a:buChar char="Ø"/>
            </a:pPr>
            <a:r>
              <a:rPr lang="es-MX" b="1" dirty="0" smtClean="0"/>
              <a:t>Finalizarán en la fecha establecida al publicarlos</a:t>
            </a:r>
            <a:r>
              <a:rPr lang="es-MX" dirty="0" smtClean="0"/>
              <a:t> (el tiempo sigue corriendo).</a:t>
            </a:r>
          </a:p>
          <a:p>
            <a:pPr lvl="0" fontAlgn="base">
              <a:buFont typeface="Wingdings" pitchFamily="2" charset="2"/>
              <a:buChar char="Ø"/>
            </a:pPr>
            <a:r>
              <a:rPr lang="es-MX" dirty="0" smtClean="0"/>
              <a:t>Mantendrán las ofertas, visitas, preguntas, respuestas y tipo de publicación.</a:t>
            </a:r>
          </a:p>
          <a:p>
            <a:pPr lvl="0" fontAlgn="base">
              <a:buFont typeface="Wingdings" pitchFamily="2" charset="2"/>
              <a:buChar char="Ø"/>
            </a:pPr>
            <a:r>
              <a:rPr lang="es-MX" dirty="0" smtClean="0"/>
              <a:t>Perderán los destaques en Página Principal y de Categoría.</a:t>
            </a:r>
          </a:p>
          <a:p>
            <a:pPr fontAlgn="base">
              <a:buFont typeface="Wingdings" pitchFamily="2" charset="2"/>
              <a:buChar char="Ø"/>
            </a:pPr>
            <a:r>
              <a:rPr lang="es-MX" dirty="0" smtClean="0"/>
              <a:t>Podrás volver a activar tus artículos desde el mismo lugar.</a:t>
            </a:r>
          </a:p>
          <a:p>
            <a:pPr lvl="0" fontAlgn="base">
              <a:buFont typeface="Wingdings" pitchFamily="2" charset="2"/>
              <a:buChar char="Ø"/>
            </a:pPr>
            <a:endParaRPr lang="es-MX" dirty="0" smtClean="0"/>
          </a:p>
          <a:p>
            <a:pPr>
              <a:buFont typeface="Wingdings" pitchFamily="2" charset="2"/>
              <a:buChar char="Ø"/>
            </a:pPr>
            <a:endParaRPr lang="es-MX" dirty="0"/>
          </a:p>
        </p:txBody>
      </p:sp>
      <p:pic>
        <p:nvPicPr>
          <p:cNvPr id="4" name="3 Imagen" descr="Finalizar o pausar publicación"/>
          <p:cNvPicPr/>
          <p:nvPr/>
        </p:nvPicPr>
        <p:blipFill>
          <a:blip r:embed="rId2" cstate="print"/>
          <a:srcRect/>
          <a:stretch>
            <a:fillRect/>
          </a:stretch>
        </p:blipFill>
        <p:spPr bwMode="auto">
          <a:xfrm>
            <a:off x="2195736" y="3284984"/>
            <a:ext cx="4608512" cy="2592288"/>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7920880" cy="4968552"/>
          </a:xfrm>
        </p:spPr>
        <p:txBody>
          <a:bodyPr/>
          <a:lstStyle/>
          <a:p>
            <a:pPr fontAlgn="base"/>
            <a:r>
              <a:rPr lang="es-MX" b="1" dirty="0" smtClean="0"/>
              <a:t>Finalizar una publicación</a:t>
            </a:r>
            <a:endParaRPr lang="es-MX" dirty="0" smtClean="0"/>
          </a:p>
          <a:p>
            <a:pPr fontAlgn="base">
              <a:buFont typeface="Wingdings" pitchFamily="2" charset="2"/>
              <a:buChar char="Ø"/>
            </a:pPr>
            <a:r>
              <a:rPr lang="es-MX" dirty="0" smtClean="0"/>
              <a:t>Desde Mi cuenta &gt; Ventas &gt; </a:t>
            </a:r>
            <a:r>
              <a:rPr lang="es-MX" b="1" dirty="0" smtClean="0"/>
              <a:t>Publicaciones &gt; Activas</a:t>
            </a:r>
            <a:r>
              <a:rPr lang="es-MX" dirty="0" smtClean="0"/>
              <a:t>, podrás finalizar tus publicaciones tengan o no ofertas.</a:t>
            </a:r>
          </a:p>
          <a:p>
            <a:pPr fontAlgn="base">
              <a:buFont typeface="Wingdings" pitchFamily="2" charset="2"/>
              <a:buChar char="Ø"/>
            </a:pPr>
            <a:r>
              <a:rPr lang="es-MX" dirty="0" smtClean="0"/>
              <a:t>En este caso, se borrarán las preguntas que no hayas contestado.</a:t>
            </a:r>
          </a:p>
          <a:p>
            <a:pPr fontAlgn="base">
              <a:buFont typeface="Wingdings" pitchFamily="2" charset="2"/>
              <a:buChar char="Ø"/>
            </a:pPr>
            <a:r>
              <a:rPr lang="es-MX" dirty="0" smtClean="0"/>
              <a:t>Si es una subasta, resultará ganador el usuario que haya hecho la mejor oferta hasta el momento.</a:t>
            </a:r>
          </a:p>
          <a:p>
            <a:endParaRPr lang="es-MX"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692696"/>
            <a:ext cx="8640960" cy="2016224"/>
          </a:xfrm>
        </p:spPr>
        <p:txBody>
          <a:bodyPr>
            <a:normAutofit/>
          </a:bodyPr>
          <a:lstStyle/>
          <a:p>
            <a:pPr fontAlgn="base"/>
            <a:r>
              <a:rPr lang="es-MX" sz="2400" u="sng" dirty="0" smtClean="0">
                <a:hlinkClick r:id="rId2"/>
              </a:rPr>
              <a:t>Cómo republicar</a:t>
            </a:r>
            <a:endParaRPr lang="es-MX" sz="2400" u="sng" dirty="0" smtClean="0"/>
          </a:p>
          <a:p>
            <a:pPr fontAlgn="base"/>
            <a:endParaRPr lang="es-MX" sz="1050" dirty="0" smtClean="0"/>
          </a:p>
          <a:p>
            <a:pPr>
              <a:buFont typeface="Wingdings" pitchFamily="2" charset="2"/>
              <a:buChar char="Ø"/>
            </a:pPr>
            <a:r>
              <a:rPr lang="es-MX" sz="2400" dirty="0" smtClean="0"/>
              <a:t>Si no lograste vender o te quedaron unidades de tu producto, republícalo desde Mi cuenta &gt; Ventas &gt; </a:t>
            </a:r>
            <a:r>
              <a:rPr lang="es-MX" sz="2400" u="sng" dirty="0" smtClean="0">
                <a:hlinkClick r:id="rId3"/>
              </a:rPr>
              <a:t>Publicaciones &gt; Finalizadas</a:t>
            </a:r>
            <a:r>
              <a:rPr lang="es-MX" sz="2400" dirty="0" smtClean="0"/>
              <a:t>.</a:t>
            </a:r>
            <a:endParaRPr lang="es-MX" sz="2400" dirty="0"/>
          </a:p>
        </p:txBody>
      </p:sp>
      <p:pic>
        <p:nvPicPr>
          <p:cNvPr id="4" name="3 Imagen" descr="repubaut"/>
          <p:cNvPicPr/>
          <p:nvPr/>
        </p:nvPicPr>
        <p:blipFill>
          <a:blip r:embed="rId4" cstate="print"/>
          <a:srcRect/>
          <a:stretch>
            <a:fillRect/>
          </a:stretch>
        </p:blipFill>
        <p:spPr bwMode="auto">
          <a:xfrm>
            <a:off x="1259632" y="3068960"/>
            <a:ext cx="5624201" cy="171450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ChangeArrowheads="1"/>
          </p:cNvSpPr>
          <p:nvPr/>
        </p:nvSpPr>
        <p:spPr bwMode="auto">
          <a:xfrm>
            <a:off x="179512" y="332656"/>
            <a:ext cx="7920880" cy="42319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74320" marR="0" lvl="0" indent="-274320" defTabSz="914400" fontAlgn="base">
              <a:lnSpc>
                <a:spcPct val="100000"/>
              </a:lnSpc>
              <a:spcBef>
                <a:spcPts val="600"/>
              </a:spcBef>
              <a:spcAft>
                <a:spcPct val="0"/>
              </a:spcAft>
              <a:buClr>
                <a:schemeClr val="tx2"/>
              </a:buClr>
              <a:buSzPct val="73000"/>
              <a:buFont typeface="Wingdings 2"/>
              <a:buChar char=""/>
              <a:tabLst>
                <a:tab pos="457200" algn="l"/>
              </a:tabLst>
            </a:pPr>
            <a:r>
              <a:rPr lang="es-MX" sz="2400" u="sng" dirty="0">
                <a:hlinkClick r:id="rId2"/>
              </a:rPr>
              <a:t>Republicar un producto sin modificarlo</a:t>
            </a:r>
          </a:p>
          <a:p>
            <a:pPr marL="274320" marR="0" lvl="0" indent="-274320" defTabSz="914400" fontAlgn="base">
              <a:lnSpc>
                <a:spcPct val="100000"/>
              </a:lnSpc>
              <a:spcBef>
                <a:spcPts val="600"/>
              </a:spcBef>
              <a:spcAft>
                <a:spcPct val="0"/>
              </a:spcAft>
              <a:buClr>
                <a:schemeClr val="tx2"/>
              </a:buClr>
              <a:buSzPct val="73000"/>
              <a:tabLst>
                <a:tab pos="457200" algn="l"/>
              </a:tabLst>
            </a:pPr>
            <a:r>
              <a:rPr lang="es-MX" sz="2000" dirty="0"/>
              <a:t>Si republicas dentro de los 60 días después de finalizada </a:t>
            </a:r>
            <a:r>
              <a:rPr lang="es-MX" sz="2000" dirty="0" smtClean="0"/>
              <a:t>la publicación</a:t>
            </a:r>
            <a:r>
              <a:rPr lang="es-MX" sz="2000" dirty="0"/>
              <a:t>, vendes más rápido porque tienes todos </a:t>
            </a:r>
            <a:r>
              <a:rPr lang="es-MX" sz="2000" dirty="0" smtClean="0"/>
              <a:t>estos beneficios</a:t>
            </a:r>
            <a:r>
              <a:rPr lang="es-MX" sz="2000" dirty="0"/>
              <a:t>:</a:t>
            </a:r>
          </a:p>
          <a:p>
            <a:pPr marL="274320" marR="0" lvl="0" indent="-274320" defTabSz="914400" fontAlgn="base">
              <a:lnSpc>
                <a:spcPct val="100000"/>
              </a:lnSpc>
              <a:spcBef>
                <a:spcPts val="600"/>
              </a:spcBef>
              <a:spcAft>
                <a:spcPct val="0"/>
              </a:spcAft>
              <a:buClr>
                <a:schemeClr val="tx2"/>
              </a:buClr>
              <a:buSzPct val="73000"/>
              <a:buFont typeface="Wingdings" pitchFamily="2" charset="2"/>
              <a:buChar char="Ø"/>
              <a:tabLst>
                <a:tab pos="457200" algn="l"/>
              </a:tabLst>
            </a:pPr>
            <a:r>
              <a:rPr lang="es-MX" sz="2000" dirty="0"/>
              <a:t>Ahorras tiempo, porque no tienes que cargar todos los datos de nuevo.</a:t>
            </a:r>
          </a:p>
          <a:p>
            <a:pPr marL="274320" marR="0" lvl="0" indent="-274320" defTabSz="914400" fontAlgn="base">
              <a:lnSpc>
                <a:spcPct val="100000"/>
              </a:lnSpc>
              <a:spcBef>
                <a:spcPts val="600"/>
              </a:spcBef>
              <a:spcAft>
                <a:spcPct val="0"/>
              </a:spcAft>
              <a:buClr>
                <a:schemeClr val="tx2"/>
              </a:buClr>
              <a:buSzPct val="73000"/>
              <a:buFont typeface="Wingdings" pitchFamily="2" charset="2"/>
              <a:buChar char="Ø"/>
              <a:tabLst>
                <a:tab pos="457200" algn="l"/>
              </a:tabLst>
            </a:pPr>
            <a:r>
              <a:rPr lang="es-MX" sz="2000" dirty="0"/>
              <a:t>Acumulas todas las visitas que recibiste, te posiciona mejor en las búsquedas.</a:t>
            </a:r>
          </a:p>
          <a:p>
            <a:pPr marL="274320" marR="0" lvl="0" indent="-274320" defTabSz="914400" fontAlgn="base">
              <a:lnSpc>
                <a:spcPct val="100000"/>
              </a:lnSpc>
              <a:spcBef>
                <a:spcPts val="600"/>
              </a:spcBef>
              <a:spcAft>
                <a:spcPct val="0"/>
              </a:spcAft>
              <a:buClr>
                <a:schemeClr val="tx2"/>
              </a:buClr>
              <a:buSzPct val="73000"/>
              <a:buFont typeface="Wingdings" pitchFamily="2" charset="2"/>
              <a:buChar char="Ø"/>
              <a:tabLst>
                <a:tab pos="457200" algn="l"/>
              </a:tabLst>
            </a:pPr>
            <a:r>
              <a:rPr lang="es-MX" sz="2000" dirty="0"/>
              <a:t>Mantienes tu trayectoria como vendedor, porque arrastras ventas y preguntas pendientes de la última publicación.</a:t>
            </a:r>
          </a:p>
          <a:p>
            <a:pPr marL="274320" marR="0" lvl="0" indent="-274320" defTabSz="914400" fontAlgn="base">
              <a:lnSpc>
                <a:spcPct val="100000"/>
              </a:lnSpc>
              <a:spcBef>
                <a:spcPts val="600"/>
              </a:spcBef>
              <a:spcAft>
                <a:spcPct val="0"/>
              </a:spcAft>
              <a:buClr>
                <a:schemeClr val="tx2"/>
              </a:buClr>
              <a:buSzPct val="73000"/>
              <a:buFont typeface="Wingdings" pitchFamily="2" charset="2"/>
              <a:buChar char="Ø"/>
              <a:tabLst>
                <a:tab pos="457200" algn="l"/>
              </a:tabLst>
            </a:pPr>
            <a:r>
              <a:rPr lang="es-MX" sz="2000" dirty="0"/>
              <a:t>Ten en cuenta que estos beneficios aplican solo en las publicaciones de Precio fijo.</a:t>
            </a:r>
            <a:endParaRPr lang="es-MX" sz="2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476672"/>
            <a:ext cx="8136904" cy="2448272"/>
          </a:xfrm>
        </p:spPr>
        <p:txBody>
          <a:bodyPr/>
          <a:lstStyle/>
          <a:p>
            <a:pPr fontAlgn="base"/>
            <a:r>
              <a:rPr lang="es-MX" b="1" dirty="0" smtClean="0"/>
              <a:t>Modificar un artículo antes de republicarlo</a:t>
            </a:r>
            <a:endParaRPr lang="es-MX" dirty="0" smtClean="0"/>
          </a:p>
          <a:p>
            <a:pPr fontAlgn="base"/>
            <a:r>
              <a:rPr lang="es-MX" dirty="0" smtClean="0"/>
              <a:t>Si eliges Publicar similar, mantienes los datos o los modificas a tu gusto. En este caso no arrastrarás ventas, visitas o preguntas pendientes de la primera publicación.</a:t>
            </a:r>
          </a:p>
          <a:p>
            <a:endParaRPr lang="es-MX" dirty="0"/>
          </a:p>
        </p:txBody>
      </p:sp>
      <p:pic>
        <p:nvPicPr>
          <p:cNvPr id="4" name="3 Imagen" descr="repubaut"/>
          <p:cNvPicPr/>
          <p:nvPr/>
        </p:nvPicPr>
        <p:blipFill>
          <a:blip r:embed="rId2" cstate="print"/>
          <a:srcRect/>
          <a:stretch>
            <a:fillRect/>
          </a:stretch>
        </p:blipFill>
        <p:spPr bwMode="auto">
          <a:xfrm>
            <a:off x="1763688" y="2708920"/>
            <a:ext cx="5238750" cy="27622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44624"/>
            <a:ext cx="8064896" cy="3816424"/>
          </a:xfrm>
        </p:spPr>
        <p:txBody>
          <a:bodyPr>
            <a:normAutofit fontScale="92500" lnSpcReduction="20000"/>
          </a:bodyPr>
          <a:lstStyle/>
          <a:p>
            <a:pPr fontAlgn="base"/>
            <a:r>
              <a:rPr lang="es-MX" b="1" dirty="0" smtClean="0"/>
              <a:t>Ahorra tiempo, deja que tus artículos se republiquen solos</a:t>
            </a:r>
            <a:endParaRPr lang="es-MX" dirty="0" smtClean="0"/>
          </a:p>
          <a:p>
            <a:pPr fontAlgn="base">
              <a:buFont typeface="Wingdings" pitchFamily="2" charset="2"/>
              <a:buChar char="Ø"/>
            </a:pPr>
            <a:r>
              <a:rPr lang="es-MX" dirty="0" smtClean="0"/>
              <a:t>Si para la próxima quieres ahorrar tiempo, te damos un </a:t>
            </a:r>
            <a:r>
              <a:rPr lang="es-MX" dirty="0" err="1" smtClean="0"/>
              <a:t>tip</a:t>
            </a:r>
            <a:r>
              <a:rPr lang="es-MX" dirty="0" smtClean="0"/>
              <a:t> para evitarte el trabajo de republicar: al elegir el tipo de publicación, elige la opción Republicar al finalizar.</a:t>
            </a:r>
          </a:p>
          <a:p>
            <a:pPr fontAlgn="base">
              <a:buFont typeface="Wingdings" pitchFamily="2" charset="2"/>
              <a:buChar char="Ø"/>
            </a:pPr>
            <a:r>
              <a:rPr lang="es-MX" dirty="0" smtClean="0"/>
              <a:t>Cuando finalice, se republicará automáticamente el stock disponible, con la misma exposición y al costo vigente al momento de republicar.</a:t>
            </a:r>
          </a:p>
          <a:p>
            <a:pPr fontAlgn="base">
              <a:buNone/>
            </a:pPr>
            <a:r>
              <a:rPr lang="es-MX" dirty="0" smtClean="0"/>
              <a:t>Solo puedes elegir esta opción en los tipos de publicación Oro Premium, Oro y Plata.</a:t>
            </a:r>
          </a:p>
          <a:p>
            <a:endParaRPr lang="es-MX" dirty="0"/>
          </a:p>
        </p:txBody>
      </p:sp>
      <p:pic>
        <p:nvPicPr>
          <p:cNvPr id="4" name="3 Imagen" descr="repubaut"/>
          <p:cNvPicPr/>
          <p:nvPr/>
        </p:nvPicPr>
        <p:blipFill>
          <a:blip r:embed="rId2" cstate="print"/>
          <a:srcRect/>
          <a:stretch>
            <a:fillRect/>
          </a:stretch>
        </p:blipFill>
        <p:spPr bwMode="auto">
          <a:xfrm>
            <a:off x="2123728" y="3573016"/>
            <a:ext cx="4536504" cy="2376264"/>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332656"/>
            <a:ext cx="7920880" cy="5688632"/>
          </a:xfrm>
        </p:spPr>
        <p:txBody>
          <a:bodyPr>
            <a:normAutofit fontScale="92500"/>
          </a:bodyPr>
          <a:lstStyle/>
          <a:p>
            <a:pPr fontAlgn="base"/>
            <a:r>
              <a:rPr lang="es-MX" b="1" dirty="0" smtClean="0"/>
              <a:t>Republicar vehículos, inmuebles y servicios</a:t>
            </a:r>
            <a:endParaRPr lang="es-MX" dirty="0" smtClean="0"/>
          </a:p>
          <a:p>
            <a:pPr fontAlgn="base">
              <a:buFont typeface="Wingdings" pitchFamily="2" charset="2"/>
              <a:buChar char="Ø"/>
            </a:pPr>
            <a:r>
              <a:rPr lang="es-MX" dirty="0" smtClean="0"/>
              <a:t>Las republicaciones de Clasificados que hagas antes de los 60 días de finalizada, mantendrán las visitas y tendrán mejor posicionamiento en las búsquedas.</a:t>
            </a:r>
          </a:p>
          <a:p>
            <a:pPr fontAlgn="base">
              <a:buFont typeface="Wingdings" pitchFamily="2" charset="2"/>
              <a:buChar char="Ø"/>
            </a:pPr>
            <a:r>
              <a:rPr lang="es-MX" dirty="0" smtClean="0"/>
              <a:t>Si tu publicación es del tipo Publícalo hasta que lo vendas, la republicación será gratuita si lo haces dentro de los 30 días de finalizada. Si lo haces dentro de esos días, no tendrás exposición en la página principal del sitio y de la categoría.</a:t>
            </a:r>
          </a:p>
          <a:p>
            <a:pPr fontAlgn="base">
              <a:buNone/>
            </a:pPr>
            <a:r>
              <a:rPr lang="es-MX" dirty="0" smtClean="0"/>
              <a:t>En este tipo de publicaciones, solo podrás modificar:</a:t>
            </a:r>
          </a:p>
          <a:p>
            <a:pPr lvl="0" fontAlgn="base">
              <a:buFont typeface="Wingdings" pitchFamily="2" charset="2"/>
              <a:buChar char="Ø"/>
            </a:pPr>
            <a:r>
              <a:rPr lang="es-MX" dirty="0" smtClean="0"/>
              <a:t>En vehículos: precio, teléfono y kilometraje.</a:t>
            </a:r>
          </a:p>
          <a:p>
            <a:pPr lvl="0" fontAlgn="base">
              <a:buFont typeface="Wingdings" pitchFamily="2" charset="2"/>
              <a:buChar char="Ø"/>
            </a:pPr>
            <a:r>
              <a:rPr lang="es-MX" dirty="0" smtClean="0"/>
              <a:t>En inmuebles: precio, teléfono y título de la publicación.</a:t>
            </a:r>
          </a:p>
          <a:p>
            <a:endParaRPr lang="es-MX"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116632"/>
            <a:ext cx="8064896" cy="5904656"/>
          </a:xfrm>
        </p:spPr>
        <p:txBody>
          <a:bodyPr>
            <a:normAutofit fontScale="85000" lnSpcReduction="10000"/>
          </a:bodyPr>
          <a:lstStyle/>
          <a:p>
            <a:pPr fontAlgn="base"/>
            <a:r>
              <a:rPr lang="es-MX" u="sng" dirty="0" smtClean="0">
                <a:hlinkClick r:id="rId2"/>
              </a:rPr>
              <a:t>Qué es </a:t>
            </a:r>
            <a:r>
              <a:rPr lang="es-MX" u="sng" dirty="0" err="1" smtClean="0">
                <a:hlinkClick r:id="rId2"/>
              </a:rPr>
              <a:t>MercadoPago</a:t>
            </a:r>
            <a:r>
              <a:rPr lang="es-MX" u="sng" dirty="0" smtClean="0">
                <a:hlinkClick r:id="rId2"/>
              </a:rPr>
              <a:t> para vendedores</a:t>
            </a:r>
            <a:endParaRPr lang="es-MX" u="sng" dirty="0" smtClean="0"/>
          </a:p>
          <a:p>
            <a:pPr fontAlgn="base"/>
            <a:endParaRPr lang="es-MX" sz="1700" dirty="0" smtClean="0"/>
          </a:p>
          <a:p>
            <a:pPr fontAlgn="base">
              <a:buFont typeface="Wingdings" pitchFamily="2" charset="2"/>
              <a:buChar char="Ø"/>
            </a:pPr>
            <a:r>
              <a:rPr lang="es-MX" dirty="0" smtClean="0"/>
              <a:t>Es la solución de </a:t>
            </a:r>
            <a:r>
              <a:rPr lang="es-MX" dirty="0" err="1" smtClean="0"/>
              <a:t>MercadoLibre</a:t>
            </a:r>
            <a:r>
              <a:rPr lang="es-MX" dirty="0" smtClean="0"/>
              <a:t> para que cobres tus ventas de forma rápida, segura y ¡sin costo adicional!</a:t>
            </a:r>
          </a:p>
          <a:p>
            <a:pPr fontAlgn="base">
              <a:buFont typeface="Wingdings" pitchFamily="2" charset="2"/>
              <a:buChar char="Ø"/>
            </a:pPr>
            <a:r>
              <a:rPr lang="es-MX" dirty="0" smtClean="0"/>
              <a:t>¿Por qué es bueno cobrar a través de </a:t>
            </a:r>
            <a:r>
              <a:rPr lang="es-MX" dirty="0" err="1" smtClean="0"/>
              <a:t>MercadoPago</a:t>
            </a:r>
            <a:r>
              <a:rPr lang="es-MX" dirty="0" smtClean="0"/>
              <a:t>?</a:t>
            </a:r>
          </a:p>
          <a:p>
            <a:pPr lvl="0" fontAlgn="base">
              <a:buFont typeface="Wingdings" pitchFamily="2" charset="2"/>
              <a:buChar char="Ø"/>
            </a:pPr>
            <a:r>
              <a:rPr lang="es-MX" dirty="0" smtClean="0"/>
              <a:t>Ofreces múltiples y confiables medios de pago.</a:t>
            </a:r>
            <a:br>
              <a:rPr lang="es-MX" dirty="0" smtClean="0"/>
            </a:br>
            <a:endParaRPr lang="es-MX" dirty="0" smtClean="0"/>
          </a:p>
          <a:p>
            <a:pPr lvl="0" fontAlgn="base">
              <a:buFont typeface="Wingdings" pitchFamily="2" charset="2"/>
              <a:buChar char="Ø"/>
            </a:pPr>
            <a:endParaRPr lang="es-MX" sz="4300" dirty="0" smtClean="0"/>
          </a:p>
          <a:p>
            <a:pPr lvl="0" fontAlgn="base">
              <a:buFont typeface="Wingdings" pitchFamily="2" charset="2"/>
              <a:buChar char="Ø"/>
            </a:pPr>
            <a:r>
              <a:rPr lang="es-MX" dirty="0" smtClean="0"/>
              <a:t>Vendes en hasta 18 mensualidades y cobras en la primera.</a:t>
            </a:r>
          </a:p>
          <a:p>
            <a:pPr lvl="0" fontAlgn="base">
              <a:buFont typeface="Wingdings" pitchFamily="2" charset="2"/>
              <a:buChar char="Ø"/>
            </a:pPr>
            <a:r>
              <a:rPr lang="es-MX" dirty="0" smtClean="0"/>
              <a:t>Te respaldamos con un exclusivo </a:t>
            </a:r>
            <a:r>
              <a:rPr lang="es-MX" dirty="0" smtClean="0">
                <a:hlinkClick r:id="rId3"/>
              </a:rPr>
              <a:t>Programa de Protección al Vendedor</a:t>
            </a:r>
            <a:r>
              <a:rPr lang="es-MX" dirty="0" smtClean="0"/>
              <a:t>.</a:t>
            </a:r>
          </a:p>
          <a:p>
            <a:pPr lvl="0" fontAlgn="base">
              <a:buFont typeface="Wingdings" pitchFamily="2" charset="2"/>
              <a:buChar char="Ø"/>
            </a:pPr>
            <a:r>
              <a:rPr lang="es-MX" dirty="0" smtClean="0"/>
              <a:t>Tu dinero bajo máxima seguridad: contamos con protección antifraudes.</a:t>
            </a:r>
          </a:p>
          <a:p>
            <a:pPr lvl="0" fontAlgn="base">
              <a:buFont typeface="Wingdings" pitchFamily="2" charset="2"/>
              <a:buChar char="Ø"/>
            </a:pPr>
            <a:r>
              <a:rPr lang="es-MX" dirty="0" smtClean="0"/>
              <a:t>Mediamos ante una disputa y te ayudamos a resolverla.</a:t>
            </a:r>
          </a:p>
          <a:p>
            <a:pPr lvl="0" fontAlgn="base">
              <a:buFont typeface="Wingdings" pitchFamily="2" charset="2"/>
              <a:buChar char="Ø"/>
            </a:pPr>
            <a:r>
              <a:rPr lang="es-MX" dirty="0" smtClean="0"/>
              <a:t>¡Concretas más ventas porque te pagan en el momento!</a:t>
            </a:r>
          </a:p>
          <a:p>
            <a:endParaRPr lang="es-MX" dirty="0"/>
          </a:p>
        </p:txBody>
      </p:sp>
      <p:pic>
        <p:nvPicPr>
          <p:cNvPr id="4" name="3 Imagen" descr="Medios de pago"/>
          <p:cNvPicPr/>
          <p:nvPr/>
        </p:nvPicPr>
        <p:blipFill>
          <a:blip r:embed="rId4" cstate="print"/>
          <a:srcRect/>
          <a:stretch>
            <a:fillRect/>
          </a:stretch>
        </p:blipFill>
        <p:spPr bwMode="auto">
          <a:xfrm>
            <a:off x="2051720" y="2204864"/>
            <a:ext cx="3024336" cy="79208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116632"/>
            <a:ext cx="7920880" cy="5760640"/>
          </a:xfrm>
        </p:spPr>
        <p:txBody>
          <a:bodyPr>
            <a:normAutofit fontScale="92500" lnSpcReduction="10000"/>
          </a:bodyPr>
          <a:lstStyle/>
          <a:p>
            <a:pPr fontAlgn="base"/>
            <a:r>
              <a:rPr lang="es-MX" b="1" dirty="0" smtClean="0"/>
              <a:t>¿Cómo usarlo?</a:t>
            </a:r>
          </a:p>
          <a:p>
            <a:pPr fontAlgn="base"/>
            <a:endParaRPr lang="es-MX" dirty="0" smtClean="0"/>
          </a:p>
          <a:p>
            <a:pPr fontAlgn="base">
              <a:buFont typeface="Wingdings" pitchFamily="2" charset="2"/>
              <a:buChar char="Ø"/>
            </a:pPr>
            <a:r>
              <a:rPr lang="es-MX" dirty="0" smtClean="0"/>
              <a:t>¡Es fácil! No necesitas volver a registrarte ni hacer nada más. </a:t>
            </a:r>
            <a:r>
              <a:rPr lang="es-MX" dirty="0" err="1" smtClean="0"/>
              <a:t>MercadoPago</a:t>
            </a:r>
            <a:r>
              <a:rPr lang="es-MX" dirty="0" smtClean="0"/>
              <a:t> está incluido en tus publicaciones.</a:t>
            </a:r>
          </a:p>
          <a:p>
            <a:pPr lvl="0" fontAlgn="base">
              <a:buFont typeface="Wingdings" pitchFamily="2" charset="2"/>
              <a:buChar char="Ø"/>
            </a:pPr>
            <a:r>
              <a:rPr lang="es-MX" dirty="0" smtClean="0"/>
              <a:t>Te pagan: Tus compradores eligen el medio de pago que prefieren.</a:t>
            </a:r>
          </a:p>
          <a:p>
            <a:pPr lvl="0" fontAlgn="base">
              <a:buFont typeface="Wingdings" pitchFamily="2" charset="2"/>
              <a:buChar char="Ø"/>
            </a:pPr>
            <a:r>
              <a:rPr lang="es-MX" dirty="0" smtClean="0"/>
              <a:t>Acreditamos el dinero en tu cuenta de </a:t>
            </a:r>
            <a:r>
              <a:rPr lang="es-MX" dirty="0" err="1" smtClean="0"/>
              <a:t>MercadoPago</a:t>
            </a:r>
            <a:r>
              <a:rPr lang="es-MX" dirty="0" smtClean="0"/>
              <a:t>: </a:t>
            </a:r>
            <a:br>
              <a:rPr lang="es-MX" dirty="0" smtClean="0"/>
            </a:br>
            <a:r>
              <a:rPr lang="es-MX" dirty="0" smtClean="0"/>
              <a:t>Puedes verlo desde Mi cuenta &gt; Mis ventas &gt; </a:t>
            </a:r>
            <a:r>
              <a:rPr lang="es-MX" dirty="0" smtClean="0">
                <a:hlinkClick r:id="rId2"/>
              </a:rPr>
              <a:t>Ventas</a:t>
            </a:r>
            <a:r>
              <a:rPr lang="es-MX" dirty="0" smtClean="0"/>
              <a:t>.</a:t>
            </a:r>
          </a:p>
          <a:p>
            <a:pPr lvl="0" fontAlgn="base">
              <a:buFont typeface="Wingdings" pitchFamily="2" charset="2"/>
              <a:buChar char="Ø"/>
            </a:pPr>
            <a:r>
              <a:rPr lang="es-MX" dirty="0" smtClean="0"/>
              <a:t>Entregas el producto y califican tu venta: Tendrás tu dinero cuando tu comprador nos avise que recibió el producto.</a:t>
            </a:r>
          </a:p>
          <a:p>
            <a:pPr lvl="0" fontAlgn="base">
              <a:buFont typeface="Wingdings" pitchFamily="2" charset="2"/>
              <a:buChar char="Ø"/>
            </a:pPr>
            <a:r>
              <a:rPr lang="es-MX" dirty="0" smtClean="0"/>
              <a:t>Transfieres el dinero a tu cuenta bancaria: ¡Y listo! Lo retiras en efectivo o lo dejas en tu cuenta de </a:t>
            </a:r>
            <a:r>
              <a:rPr lang="es-MX" dirty="0" err="1" smtClean="0"/>
              <a:t>MercadoPago</a:t>
            </a:r>
            <a:r>
              <a:rPr lang="es-MX" dirty="0" smtClean="0"/>
              <a:t> para comprar algo que necesites.</a:t>
            </a:r>
          </a:p>
          <a:p>
            <a:endParaRPr lang="es-MX"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79512" y="116632"/>
            <a:ext cx="7920880" cy="3456384"/>
          </a:xfrm>
        </p:spPr>
        <p:txBody>
          <a:bodyPr>
            <a:normAutofit lnSpcReduction="10000"/>
          </a:bodyPr>
          <a:lstStyle/>
          <a:p>
            <a:pPr fontAlgn="base"/>
            <a:r>
              <a:rPr lang="es-MX" u="sng" dirty="0" smtClean="0">
                <a:hlinkClick r:id="rId2"/>
              </a:rPr>
              <a:t>Cobrar una venta a través de </a:t>
            </a:r>
            <a:r>
              <a:rPr lang="es-MX" u="sng" dirty="0" err="1" smtClean="0">
                <a:hlinkClick r:id="rId2"/>
              </a:rPr>
              <a:t>MercadoPago</a:t>
            </a:r>
            <a:endParaRPr lang="es-MX" dirty="0" smtClean="0"/>
          </a:p>
          <a:p>
            <a:pPr fontAlgn="base">
              <a:buFont typeface="Wingdings" pitchFamily="2" charset="2"/>
              <a:buChar char="Ø"/>
            </a:pPr>
            <a:r>
              <a:rPr lang="es-MX" dirty="0" smtClean="0"/>
              <a:t>Cómo veo si se acreditó el pago</a:t>
            </a:r>
          </a:p>
          <a:p>
            <a:pPr fontAlgn="base">
              <a:buFont typeface="Wingdings" pitchFamily="2" charset="2"/>
              <a:buChar char="Ø"/>
            </a:pPr>
            <a:r>
              <a:rPr lang="es-MX" dirty="0" smtClean="0"/>
              <a:t>Si te pagan por </a:t>
            </a:r>
            <a:r>
              <a:rPr lang="es-MX" dirty="0" err="1" smtClean="0"/>
              <a:t>MercadoPago</a:t>
            </a:r>
            <a:r>
              <a:rPr lang="es-MX" dirty="0" smtClean="0"/>
              <a:t>, te avisaremos por e-mail cuando se acredite en tu cuenta.</a:t>
            </a:r>
          </a:p>
          <a:p>
            <a:pPr fontAlgn="base">
              <a:buFont typeface="Wingdings" pitchFamily="2" charset="2"/>
              <a:buChar char="Ø"/>
            </a:pPr>
            <a:r>
              <a:rPr lang="es-MX" dirty="0" smtClean="0"/>
              <a:t>Por seguridad, antes de entregar el producto siempre confirma que esté acreditado desde Mi </a:t>
            </a:r>
            <a:r>
              <a:rPr lang="es-MX" dirty="0" err="1" smtClean="0"/>
              <a:t>MercadoLibre</a:t>
            </a:r>
            <a:r>
              <a:rPr lang="es-MX" dirty="0" smtClean="0"/>
              <a:t> &gt; Resumen o desde </a:t>
            </a:r>
            <a:r>
              <a:rPr lang="es-MX" dirty="0" err="1" smtClean="0"/>
              <a:t>MercadoPago</a:t>
            </a:r>
            <a:r>
              <a:rPr lang="es-MX" dirty="0" smtClean="0"/>
              <a:t> &gt; Cobros &gt; Mis Cobros.</a:t>
            </a:r>
          </a:p>
          <a:p>
            <a:endParaRPr lang="es-MX" dirty="0"/>
          </a:p>
        </p:txBody>
      </p:sp>
      <p:pic>
        <p:nvPicPr>
          <p:cNvPr id="4" name="3 Imagen" descr="Pago acreditado"/>
          <p:cNvPicPr/>
          <p:nvPr/>
        </p:nvPicPr>
        <p:blipFill>
          <a:blip r:embed="rId3" cstate="print"/>
          <a:srcRect/>
          <a:stretch>
            <a:fillRect/>
          </a:stretch>
        </p:blipFill>
        <p:spPr bwMode="auto">
          <a:xfrm>
            <a:off x="1259632" y="3356992"/>
            <a:ext cx="5256584" cy="2160240"/>
          </a:xfrm>
          <a:prstGeom prst="rect">
            <a:avLst/>
          </a:prstGeom>
          <a:noFill/>
          <a:ln w="9525">
            <a:noFill/>
            <a:miter lim="800000"/>
            <a:headEnd/>
            <a:tailEnd/>
          </a:ln>
        </p:spPr>
      </p:pic>
      <p:sp>
        <p:nvSpPr>
          <p:cNvPr id="28673" name="Rectangle 1"/>
          <p:cNvSpPr>
            <a:spLocks noChangeArrowheads="1"/>
          </p:cNvSpPr>
          <p:nvPr/>
        </p:nvSpPr>
        <p:spPr bwMode="auto">
          <a:xfrm>
            <a:off x="251520" y="5589240"/>
            <a:ext cx="8064896"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s-MX" sz="2000" dirty="0"/>
              <a:t>Importante Nunca te confirmaremos un pago por teléfono.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4624"/>
            <a:ext cx="7239000" cy="792088"/>
          </a:xfrm>
        </p:spPr>
        <p:txBody>
          <a:bodyPr>
            <a:normAutofit/>
          </a:bodyPr>
          <a:lstStyle/>
          <a:p>
            <a:pPr algn="ctr"/>
            <a:r>
              <a:rPr lang="es-MX" dirty="0" smtClean="0"/>
              <a:t>MERCADO LIBRE</a:t>
            </a:r>
            <a:endParaRPr lang="es-MX" dirty="0"/>
          </a:p>
        </p:txBody>
      </p:sp>
      <p:sp>
        <p:nvSpPr>
          <p:cNvPr id="3" name="2 Marcador de contenido"/>
          <p:cNvSpPr>
            <a:spLocks noGrp="1"/>
          </p:cNvSpPr>
          <p:nvPr>
            <p:ph idx="1"/>
          </p:nvPr>
        </p:nvSpPr>
        <p:spPr>
          <a:xfrm>
            <a:off x="457200" y="1124744"/>
            <a:ext cx="7239000" cy="1872208"/>
          </a:xfrm>
        </p:spPr>
        <p:txBody>
          <a:bodyPr/>
          <a:lstStyle/>
          <a:p>
            <a:pPr fontAlgn="base"/>
            <a:r>
              <a:rPr lang="es-MX" u="sng" dirty="0" smtClean="0">
                <a:hlinkClick r:id="rId2"/>
              </a:rPr>
              <a:t>Subastas</a:t>
            </a:r>
            <a:endParaRPr lang="es-MX" dirty="0" smtClean="0"/>
          </a:p>
          <a:p>
            <a:pPr fontAlgn="base">
              <a:buNone/>
            </a:pPr>
            <a:r>
              <a:rPr lang="es-MX" dirty="0" smtClean="0"/>
              <a:t>Si tienes cierta trayectoria como usuario, podrás elegir </a:t>
            </a:r>
            <a:r>
              <a:rPr lang="es-MX" b="1" dirty="0" smtClean="0"/>
              <a:t>subastar tu producto al Vender</a:t>
            </a:r>
            <a:r>
              <a:rPr lang="es-MX" dirty="0" smtClean="0"/>
              <a:t>.</a:t>
            </a:r>
          </a:p>
          <a:p>
            <a:endParaRPr lang="es-MX" dirty="0"/>
          </a:p>
        </p:txBody>
      </p:sp>
      <p:pic>
        <p:nvPicPr>
          <p:cNvPr id="4" name="3 Imagen" descr="Vender"/>
          <p:cNvPicPr/>
          <p:nvPr/>
        </p:nvPicPr>
        <p:blipFill>
          <a:blip r:embed="rId3" cstate="print"/>
          <a:srcRect/>
          <a:stretch>
            <a:fillRect/>
          </a:stretch>
        </p:blipFill>
        <p:spPr bwMode="auto">
          <a:xfrm>
            <a:off x="1043608" y="3140968"/>
            <a:ext cx="5112568" cy="273630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064896" cy="5472608"/>
          </a:xfrm>
        </p:spPr>
        <p:txBody>
          <a:bodyPr>
            <a:normAutofit/>
          </a:bodyPr>
          <a:lstStyle/>
          <a:p>
            <a:pPr fontAlgn="base"/>
            <a:r>
              <a:rPr lang="es-MX" b="1" dirty="0" smtClean="0"/>
              <a:t>Cuándo tendré mi dinero disponible</a:t>
            </a:r>
          </a:p>
          <a:p>
            <a:pPr fontAlgn="base"/>
            <a:endParaRPr lang="es-MX" sz="1400" dirty="0" smtClean="0"/>
          </a:p>
          <a:p>
            <a:pPr lvl="0" fontAlgn="base">
              <a:buFont typeface="Wingdings" pitchFamily="2" charset="2"/>
              <a:buChar char="Ø"/>
            </a:pPr>
            <a:r>
              <a:rPr lang="es-MX" dirty="0" smtClean="0"/>
              <a:t>Por ventas en </a:t>
            </a:r>
            <a:r>
              <a:rPr lang="es-MX" dirty="0" err="1" smtClean="0"/>
              <a:t>MercadoLibre</a:t>
            </a:r>
            <a:r>
              <a:rPr lang="es-MX" dirty="0" smtClean="0"/>
              <a:t>, tendrás tu dinero disponible cuando tu comprador califique y nos avise que recibió el producto. Si no tienes experiencia como vendedor o no te califica, debes esperar 21 días.</a:t>
            </a:r>
          </a:p>
          <a:p>
            <a:pPr lvl="0" fontAlgn="base">
              <a:buFont typeface="Wingdings" pitchFamily="2" charset="2"/>
              <a:buChar char="Ø"/>
            </a:pPr>
            <a:r>
              <a:rPr lang="es-MX" dirty="0" smtClean="0"/>
              <a:t>Por ventas en otros sitios, tendrás el dinero disponible a los 12 días desde que se acredita el pago.</a:t>
            </a:r>
          </a:p>
          <a:p>
            <a:pPr lvl="0" fontAlgn="base">
              <a:buFont typeface="Wingdings" pitchFamily="2" charset="2"/>
              <a:buChar char="Ø"/>
            </a:pPr>
            <a:r>
              <a:rPr lang="es-MX" dirty="0" smtClean="0"/>
              <a:t>Y si eres </a:t>
            </a:r>
            <a:r>
              <a:rPr lang="es-MX" dirty="0" smtClean="0">
                <a:hlinkClick r:id="rId2"/>
              </a:rPr>
              <a:t>usuario profesional</a:t>
            </a:r>
            <a:r>
              <a:rPr lang="es-MX" dirty="0" smtClean="0"/>
              <a:t>, tu dinero estará disponible a los 2 días después de que se acredite, sin importar el tipo de operación.</a:t>
            </a:r>
          </a:p>
          <a:p>
            <a:endParaRPr lang="es-MX"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07504" y="476672"/>
            <a:ext cx="8136904" cy="3888432"/>
          </a:xfrm>
        </p:spPr>
        <p:txBody>
          <a:bodyPr/>
          <a:lstStyle/>
          <a:p>
            <a:pPr fontAlgn="base"/>
            <a:r>
              <a:rPr lang="es-MX" b="1" dirty="0" smtClean="0"/>
              <a:t>Cómo retiro el dinero de mi cuenta </a:t>
            </a:r>
            <a:r>
              <a:rPr lang="es-MX" b="1" dirty="0" err="1" smtClean="0"/>
              <a:t>MercadoPago</a:t>
            </a:r>
            <a:endParaRPr lang="es-MX" dirty="0" smtClean="0"/>
          </a:p>
          <a:p>
            <a:pPr fontAlgn="base">
              <a:buFont typeface="Wingdings" pitchFamily="2" charset="2"/>
              <a:buChar char="Ø"/>
            </a:pPr>
            <a:r>
              <a:rPr lang="es-MX" dirty="0" smtClean="0"/>
              <a:t>Para retirar tu dinero, tendrás que esperar hasta 21 días desde que recibiste el pago.</a:t>
            </a:r>
          </a:p>
          <a:p>
            <a:pPr lvl="0" fontAlgn="base">
              <a:buFont typeface="Wingdings" pitchFamily="2" charset="2"/>
              <a:buChar char="Ø"/>
            </a:pPr>
            <a:r>
              <a:rPr lang="es-MX" dirty="0" smtClean="0"/>
              <a:t>Ingresa a </a:t>
            </a:r>
            <a:r>
              <a:rPr lang="es-MX" dirty="0" err="1" smtClean="0"/>
              <a:t>MercadoPago</a:t>
            </a:r>
            <a:r>
              <a:rPr lang="es-MX" dirty="0" smtClean="0"/>
              <a:t> &gt; Cobros &gt; Retirar dinero.</a:t>
            </a:r>
          </a:p>
          <a:p>
            <a:pPr lvl="0" fontAlgn="base">
              <a:buFont typeface="Wingdings" pitchFamily="2" charset="2"/>
              <a:buChar char="Ø"/>
            </a:pPr>
            <a:r>
              <a:rPr lang="es-MX" dirty="0" smtClean="0"/>
              <a:t>Indica a qué cuenta bancaria deseas transferir tu dinero (CLABE o tarjeta de débito).</a:t>
            </a:r>
          </a:p>
          <a:p>
            <a:pPr fontAlgn="base">
              <a:buFont typeface="Wingdings" pitchFamily="2" charset="2"/>
              <a:buChar char="Ø"/>
            </a:pPr>
            <a:r>
              <a:rPr lang="es-MX" dirty="0" smtClean="0"/>
              <a:t>El dinero se acreditará en tu cuenta dentro de los 3 días hábiles.</a:t>
            </a:r>
          </a:p>
          <a:p>
            <a:endParaRPr lang="es-MX"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Autofit/>
          </a:bodyPr>
          <a:lstStyle/>
          <a:p>
            <a:pPr algn="ctr"/>
            <a:r>
              <a:rPr lang="es-MX" sz="8000" dirty="0" smtClean="0"/>
              <a:t>COSTO</a:t>
            </a:r>
            <a:endParaRPr lang="es-MX" sz="8000" dirty="0"/>
          </a:p>
        </p:txBody>
      </p:sp>
      <p:graphicFrame>
        <p:nvGraphicFramePr>
          <p:cNvPr id="6" name="5 Tabla"/>
          <p:cNvGraphicFramePr>
            <a:graphicFrameLocks noGrp="1"/>
          </p:cNvGraphicFramePr>
          <p:nvPr>
            <p:extLst>
              <p:ext uri="{D42A27DB-BD31-4B8C-83A1-F6EECF244321}">
                <p14:modId xmlns:p14="http://schemas.microsoft.com/office/powerpoint/2010/main" val="3240077555"/>
              </p:ext>
            </p:extLst>
          </p:nvPr>
        </p:nvGraphicFramePr>
        <p:xfrm>
          <a:off x="611560" y="2492896"/>
          <a:ext cx="7704856" cy="3267825"/>
        </p:xfrm>
        <a:graphic>
          <a:graphicData uri="http://schemas.openxmlformats.org/drawingml/2006/table">
            <a:tbl>
              <a:tblPr/>
              <a:tblGrid>
                <a:gridCol w="3803360"/>
                <a:gridCol w="3901496"/>
              </a:tblGrid>
              <a:tr h="701314">
                <a:tc>
                  <a:txBody>
                    <a:bodyPr/>
                    <a:lstStyle/>
                    <a:p>
                      <a:pPr>
                        <a:lnSpc>
                          <a:spcPts val="1200"/>
                        </a:lnSpc>
                        <a:spcAft>
                          <a:spcPts val="1000"/>
                        </a:spcAft>
                      </a:pPr>
                      <a:r>
                        <a:rPr lang="es-MX" sz="2400" b="1" dirty="0">
                          <a:solidFill>
                            <a:srgbClr val="333333"/>
                          </a:solidFill>
                          <a:latin typeface="Calibri"/>
                          <a:ea typeface="Calibri"/>
                          <a:cs typeface="Times New Roman"/>
                        </a:rPr>
                        <a:t>Precio de tu </a:t>
                      </a:r>
                      <a:r>
                        <a:rPr lang="es-MX" sz="2400" b="1" dirty="0" smtClean="0">
                          <a:solidFill>
                            <a:srgbClr val="333333"/>
                          </a:solidFill>
                          <a:latin typeface="Calibri"/>
                          <a:ea typeface="Calibri"/>
                          <a:cs typeface="Times New Roman"/>
                        </a:rPr>
                        <a:t>producto</a:t>
                      </a:r>
                    </a:p>
                    <a:p>
                      <a:pPr>
                        <a:lnSpc>
                          <a:spcPts val="1200"/>
                        </a:lnSpc>
                        <a:spcAft>
                          <a:spcPts val="1000"/>
                        </a:spcAft>
                      </a:pPr>
                      <a:r>
                        <a:rPr lang="es-MX" sz="2400" b="1" dirty="0" smtClean="0">
                          <a:solidFill>
                            <a:srgbClr val="333333"/>
                          </a:solidFill>
                          <a:latin typeface="Calibri"/>
                          <a:ea typeface="Calibri"/>
                          <a:cs typeface="Times New Roman"/>
                        </a:rPr>
                        <a:t>x </a:t>
                      </a:r>
                      <a:r>
                        <a:rPr lang="es-MX" sz="2400" b="1" dirty="0">
                          <a:solidFill>
                            <a:srgbClr val="333333"/>
                          </a:solidFill>
                          <a:latin typeface="Calibri"/>
                          <a:ea typeface="Calibri"/>
                          <a:cs typeface="Times New Roman"/>
                        </a:rPr>
                        <a:t>unidades publicadas</a:t>
                      </a:r>
                      <a:endParaRPr lang="es-MX" sz="32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ts val="1200"/>
                        </a:lnSpc>
                        <a:spcAft>
                          <a:spcPts val="1000"/>
                        </a:spcAft>
                      </a:pPr>
                      <a:r>
                        <a:rPr lang="es-MX" sz="2400" b="1" dirty="0">
                          <a:solidFill>
                            <a:srgbClr val="333333"/>
                          </a:solidFill>
                          <a:latin typeface="Calibri"/>
                          <a:ea typeface="Calibri"/>
                          <a:cs typeface="Times New Roman"/>
                        </a:rPr>
                        <a:t>Tarifa</a:t>
                      </a:r>
                      <a:endParaRPr lang="es-MX" sz="3200" dirty="0">
                        <a:latin typeface="Calibri"/>
                        <a:ea typeface="Calibri"/>
                        <a:cs typeface="Times New Roman"/>
                      </a:endParaRPr>
                    </a:p>
                  </a:txBody>
                  <a:tcPr marL="95250" marR="95250" marT="47625" marB="47625" anchor="b">
                    <a:lnL>
                      <a:noFill/>
                    </a:lnL>
                    <a:lnR>
                      <a:noFill/>
                    </a:lnR>
                    <a:lnT>
                      <a:noFill/>
                    </a:lnT>
                    <a:lnB>
                      <a:noFill/>
                    </a:lnB>
                  </a:tcPr>
                </a:tc>
              </a:tr>
              <a:tr h="537177">
                <a:tc>
                  <a:txBody>
                    <a:bodyPr/>
                    <a:lstStyle/>
                    <a:p>
                      <a:pPr>
                        <a:lnSpc>
                          <a:spcPts val="1200"/>
                        </a:lnSpc>
                        <a:spcAft>
                          <a:spcPts val="1000"/>
                        </a:spcAft>
                      </a:pPr>
                      <a:r>
                        <a:rPr lang="es-MX" sz="2400" dirty="0">
                          <a:solidFill>
                            <a:srgbClr val="333333"/>
                          </a:solidFill>
                          <a:latin typeface="Calibri"/>
                          <a:ea typeface="Calibri"/>
                          <a:cs typeface="Times New Roman"/>
                        </a:rPr>
                        <a:t>Hasta $ 10,999.99</a:t>
                      </a:r>
                      <a:endParaRPr lang="es-MX" sz="3200" dirty="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ts val="1200"/>
                        </a:lnSpc>
                        <a:spcAft>
                          <a:spcPts val="1000"/>
                        </a:spcAft>
                      </a:pPr>
                      <a:r>
                        <a:rPr lang="es-MX" sz="2400">
                          <a:solidFill>
                            <a:srgbClr val="333333"/>
                          </a:solidFill>
                          <a:latin typeface="Calibri"/>
                          <a:ea typeface="Calibri"/>
                          <a:cs typeface="Times New Roman"/>
                        </a:rPr>
                        <a:t>$ 550</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253412">
                <a:tc>
                  <a:txBody>
                    <a:bodyPr/>
                    <a:lstStyle/>
                    <a:p>
                      <a:pPr>
                        <a:lnSpc>
                          <a:spcPts val="1200"/>
                        </a:lnSpc>
                        <a:spcAft>
                          <a:spcPts val="1000"/>
                        </a:spcAft>
                      </a:pPr>
                      <a:r>
                        <a:rPr lang="es-MX" sz="2400" dirty="0">
                          <a:solidFill>
                            <a:srgbClr val="333333"/>
                          </a:solidFill>
                          <a:latin typeface="Calibri"/>
                          <a:ea typeface="Calibri"/>
                          <a:cs typeface="Times New Roman"/>
                        </a:rPr>
                        <a:t>De $ </a:t>
                      </a:r>
                      <a:r>
                        <a:rPr lang="es-MX" sz="2400" dirty="0" smtClean="0">
                          <a:solidFill>
                            <a:srgbClr val="333333"/>
                          </a:solidFill>
                          <a:latin typeface="Calibri"/>
                          <a:ea typeface="Calibri"/>
                          <a:cs typeface="Times New Roman"/>
                        </a:rPr>
                        <a:t>11,000</a:t>
                      </a:r>
                    </a:p>
                    <a:p>
                      <a:pPr>
                        <a:lnSpc>
                          <a:spcPts val="1200"/>
                        </a:lnSpc>
                        <a:spcAft>
                          <a:spcPts val="1000"/>
                        </a:spcAft>
                      </a:pP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a $ 43,999.99</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ts val="1200"/>
                        </a:lnSpc>
                        <a:spcAft>
                          <a:spcPts val="1000"/>
                        </a:spcAft>
                      </a:pPr>
                      <a:r>
                        <a:rPr lang="es-MX" sz="2400" dirty="0" smtClean="0">
                          <a:solidFill>
                            <a:srgbClr val="333333"/>
                          </a:solidFill>
                          <a:latin typeface="Calibri"/>
                          <a:ea typeface="Calibri"/>
                          <a:cs typeface="Times New Roman"/>
                        </a:rPr>
                        <a:t>5%del </a:t>
                      </a:r>
                      <a:r>
                        <a:rPr lang="es-MX" sz="2400" dirty="0">
                          <a:solidFill>
                            <a:srgbClr val="333333"/>
                          </a:solidFill>
                          <a:latin typeface="Calibri"/>
                          <a:ea typeface="Calibri"/>
                          <a:cs typeface="Times New Roman"/>
                        </a:rPr>
                        <a:t>precio de </a:t>
                      </a:r>
                      <a:r>
                        <a:rPr lang="es-MX" sz="2400" dirty="0" smtClean="0">
                          <a:solidFill>
                            <a:srgbClr val="333333"/>
                          </a:solidFill>
                          <a:latin typeface="Calibri"/>
                          <a:ea typeface="Calibri"/>
                          <a:cs typeface="Times New Roman"/>
                        </a:rPr>
                        <a:t>tu</a:t>
                      </a:r>
                      <a:endParaRPr lang="es-MX" sz="1050" dirty="0">
                        <a:solidFill>
                          <a:srgbClr val="333333"/>
                        </a:solidFill>
                        <a:latin typeface="Calibri"/>
                        <a:ea typeface="Calibri"/>
                        <a:cs typeface="Times New Roman"/>
                      </a:endParaRPr>
                    </a:p>
                    <a:p>
                      <a:pPr>
                        <a:lnSpc>
                          <a:spcPts val="1200"/>
                        </a:lnSpc>
                        <a:spcAft>
                          <a:spcPts val="1000"/>
                        </a:spcAft>
                      </a:pPr>
                      <a:r>
                        <a:rPr lang="es-MX" sz="2400" dirty="0" smtClean="0">
                          <a:solidFill>
                            <a:srgbClr val="333333"/>
                          </a:solidFill>
                          <a:latin typeface="Calibri"/>
                          <a:ea typeface="Calibri"/>
                          <a:cs typeface="Times New Roman"/>
                        </a:rPr>
                        <a:t>producto x</a:t>
                      </a:r>
                    </a:p>
                    <a:p>
                      <a:pPr>
                        <a:lnSpc>
                          <a:spcPts val="1200"/>
                        </a:lnSpc>
                        <a:spcAft>
                          <a:spcPts val="1000"/>
                        </a:spcAft>
                      </a:pP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unidades publicadas</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775922">
                <a:tc>
                  <a:txBody>
                    <a:bodyPr/>
                    <a:lstStyle/>
                    <a:p>
                      <a:pPr>
                        <a:lnSpc>
                          <a:spcPts val="1200"/>
                        </a:lnSpc>
                        <a:spcAft>
                          <a:spcPts val="1000"/>
                        </a:spcAft>
                      </a:pPr>
                      <a:r>
                        <a:rPr lang="es-MX" sz="2400">
                          <a:solidFill>
                            <a:srgbClr val="333333"/>
                          </a:solidFill>
                          <a:latin typeface="Calibri"/>
                          <a:ea typeface="Calibri"/>
                          <a:cs typeface="Times New Roman"/>
                        </a:rPr>
                        <a:t>De $ 44,000</a:t>
                      </a:r>
                      <a:br>
                        <a:rPr lang="es-MX" sz="2400">
                          <a:solidFill>
                            <a:srgbClr val="333333"/>
                          </a:solidFill>
                          <a:latin typeface="Calibri"/>
                          <a:ea typeface="Calibri"/>
                          <a:cs typeface="Times New Roman"/>
                        </a:rPr>
                      </a:br>
                      <a:r>
                        <a:rPr lang="es-MX" sz="2400">
                          <a:solidFill>
                            <a:srgbClr val="333333"/>
                          </a:solidFill>
                          <a:latin typeface="Calibri"/>
                          <a:ea typeface="Calibri"/>
                          <a:cs typeface="Times New Roman"/>
                        </a:rPr>
                        <a:t>en adelante</a:t>
                      </a:r>
                      <a:endParaRPr lang="es-MX" sz="320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ts val="1200"/>
                        </a:lnSpc>
                        <a:spcAft>
                          <a:spcPts val="1000"/>
                        </a:spcAft>
                      </a:pPr>
                      <a:r>
                        <a:rPr lang="es-MX" sz="2400" dirty="0">
                          <a:solidFill>
                            <a:srgbClr val="333333"/>
                          </a:solidFill>
                          <a:latin typeface="Calibri"/>
                          <a:ea typeface="Calibri"/>
                          <a:cs typeface="Times New Roman"/>
                        </a:rPr>
                        <a:t>$ 2,200</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
        <p:nvSpPr>
          <p:cNvPr id="4097" name="Rectangle 1"/>
          <p:cNvSpPr>
            <a:spLocks noChangeArrowheads="1"/>
          </p:cNvSpPr>
          <p:nvPr/>
        </p:nvSpPr>
        <p:spPr bwMode="auto">
          <a:xfrm>
            <a:off x="1907704" y="1479849"/>
            <a:ext cx="4178174" cy="839903"/>
          </a:xfrm>
          <a:prstGeom prst="rect">
            <a:avLst/>
          </a:prstGeom>
          <a:solidFill>
            <a:srgbClr val="FFFFFF"/>
          </a:solidFill>
          <a:ln w="9525">
            <a:noFill/>
            <a:miter lim="800000"/>
            <a:headEnd/>
            <a:tailEnd/>
          </a:ln>
          <a:effectLst/>
        </p:spPr>
        <p:txBody>
          <a:bodyPr vert="horz" wrap="square" lIns="190440" tIns="126960" rIns="95220" bIns="952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Publicación Oro Premium</a:t>
            </a:r>
            <a:endParaRPr kumimoji="0" lang="es-MX" sz="3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MX" sz="16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Costo por </a:t>
            </a:r>
            <a:r>
              <a:rPr kumimoji="0" lang="es-MX" sz="16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publicar</a:t>
            </a:r>
            <a:endParaRPr kumimoji="0" lang="es-MX" sz="20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extLst>
              <p:ext uri="{D42A27DB-BD31-4B8C-83A1-F6EECF244321}">
                <p14:modId xmlns:p14="http://schemas.microsoft.com/office/powerpoint/2010/main" val="1254021070"/>
              </p:ext>
            </p:extLst>
          </p:nvPr>
        </p:nvGraphicFramePr>
        <p:xfrm>
          <a:off x="459516" y="958483"/>
          <a:ext cx="7312326" cy="3401086"/>
        </p:xfrm>
        <a:graphic>
          <a:graphicData uri="http://schemas.openxmlformats.org/drawingml/2006/table">
            <a:tbl>
              <a:tblPr/>
              <a:tblGrid>
                <a:gridCol w="3656163"/>
                <a:gridCol w="3656163"/>
              </a:tblGrid>
              <a:tr h="674584">
                <a:tc>
                  <a:txBody>
                    <a:bodyPr/>
                    <a:lstStyle/>
                    <a:p>
                      <a:pPr>
                        <a:lnSpc>
                          <a:spcPts val="1200"/>
                        </a:lnSpc>
                        <a:spcAft>
                          <a:spcPts val="1000"/>
                        </a:spcAft>
                      </a:pPr>
                      <a:r>
                        <a:rPr lang="es-MX" sz="2400" b="1" dirty="0">
                          <a:solidFill>
                            <a:srgbClr val="333333"/>
                          </a:solidFill>
                          <a:latin typeface="Calibri"/>
                          <a:ea typeface="Calibri"/>
                          <a:cs typeface="Times New Roman"/>
                        </a:rPr>
                        <a:t>Precio de venta por unidad</a:t>
                      </a:r>
                      <a:endParaRPr lang="es-MX" sz="32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ts val="1200"/>
                        </a:lnSpc>
                        <a:spcAft>
                          <a:spcPts val="1000"/>
                        </a:spcAft>
                      </a:pPr>
                      <a:r>
                        <a:rPr lang="es-MX" sz="2400" b="1" dirty="0">
                          <a:solidFill>
                            <a:srgbClr val="333333"/>
                          </a:solidFill>
                          <a:latin typeface="Calibri"/>
                          <a:ea typeface="Calibri"/>
                          <a:cs typeface="Times New Roman"/>
                        </a:rPr>
                        <a:t>Tarifa</a:t>
                      </a:r>
                      <a:endParaRPr lang="es-MX" sz="3200" dirty="0">
                        <a:latin typeface="Calibri"/>
                        <a:ea typeface="Calibri"/>
                        <a:cs typeface="Times New Roman"/>
                      </a:endParaRPr>
                    </a:p>
                  </a:txBody>
                  <a:tcPr marL="95250" marR="95250" marT="47625" marB="47625" anchor="b">
                    <a:lnL>
                      <a:noFill/>
                    </a:lnL>
                    <a:lnR>
                      <a:noFill/>
                    </a:lnR>
                    <a:lnT>
                      <a:noFill/>
                    </a:lnT>
                    <a:lnB>
                      <a:noFill/>
                    </a:lnB>
                  </a:tcPr>
                </a:tc>
              </a:tr>
              <a:tr h="516702">
                <a:tc>
                  <a:txBody>
                    <a:bodyPr/>
                    <a:lstStyle/>
                    <a:p>
                      <a:pPr>
                        <a:lnSpc>
                          <a:spcPts val="1200"/>
                        </a:lnSpc>
                        <a:spcAft>
                          <a:spcPts val="1000"/>
                        </a:spcAft>
                      </a:pPr>
                      <a:r>
                        <a:rPr lang="es-MX" sz="2400">
                          <a:solidFill>
                            <a:srgbClr val="333333"/>
                          </a:solidFill>
                          <a:latin typeface="Calibri"/>
                          <a:ea typeface="Calibri"/>
                          <a:cs typeface="Times New Roman"/>
                        </a:rPr>
                        <a:t>Hasta $ 89.99</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ts val="1200"/>
                        </a:lnSpc>
                        <a:spcAft>
                          <a:spcPts val="1000"/>
                        </a:spcAft>
                      </a:pPr>
                      <a:r>
                        <a:rPr lang="es-MX" sz="2400">
                          <a:solidFill>
                            <a:srgbClr val="333333"/>
                          </a:solidFill>
                          <a:latin typeface="Calibri"/>
                          <a:ea typeface="Calibri"/>
                          <a:cs typeface="Times New Roman"/>
                        </a:rPr>
                        <a:t>$ 6</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205638">
                <a:tc>
                  <a:txBody>
                    <a:bodyPr/>
                    <a:lstStyle/>
                    <a:p>
                      <a:pPr>
                        <a:lnSpc>
                          <a:spcPts val="1200"/>
                        </a:lnSpc>
                        <a:spcAft>
                          <a:spcPts val="1000"/>
                        </a:spcAft>
                      </a:pPr>
                      <a:r>
                        <a:rPr lang="es-MX" sz="2400" dirty="0">
                          <a:solidFill>
                            <a:srgbClr val="333333"/>
                          </a:solidFill>
                          <a:latin typeface="Calibri"/>
                          <a:ea typeface="Calibri"/>
                          <a:cs typeface="Times New Roman"/>
                        </a:rPr>
                        <a:t>De $ </a:t>
                      </a:r>
                      <a:r>
                        <a:rPr lang="es-MX" sz="2400" dirty="0" smtClean="0">
                          <a:solidFill>
                            <a:srgbClr val="333333"/>
                          </a:solidFill>
                          <a:latin typeface="Calibri"/>
                          <a:ea typeface="Calibri"/>
                          <a:cs typeface="Times New Roman"/>
                        </a:rPr>
                        <a:t>90</a:t>
                      </a:r>
                    </a:p>
                    <a:p>
                      <a:pPr>
                        <a:lnSpc>
                          <a:spcPts val="1200"/>
                        </a:lnSpc>
                        <a:spcAft>
                          <a:spcPts val="1000"/>
                        </a:spcAft>
                      </a:pP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a $ 30,699.99</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dirty="0">
                          <a:solidFill>
                            <a:srgbClr val="333333"/>
                          </a:solidFill>
                          <a:latin typeface="Calibri"/>
                          <a:ea typeface="Calibri"/>
                          <a:cs typeface="Times New Roman"/>
                        </a:rPr>
                        <a:t>6,5</a:t>
                      </a:r>
                      <a:r>
                        <a:rPr lang="es-MX" sz="2400" dirty="0" smtClean="0">
                          <a:solidFill>
                            <a:srgbClr val="333333"/>
                          </a:solidFill>
                          <a:latin typeface="Calibri"/>
                          <a:ea typeface="Calibri"/>
                          <a:cs typeface="Times New Roman"/>
                        </a:rPr>
                        <a:t>%</a:t>
                      </a: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del </a:t>
                      </a:r>
                      <a:r>
                        <a:rPr lang="es-MX" sz="2400" dirty="0" smtClean="0">
                          <a:solidFill>
                            <a:srgbClr val="333333"/>
                          </a:solidFill>
                          <a:latin typeface="Calibri"/>
                          <a:ea typeface="Calibri"/>
                          <a:cs typeface="Times New Roman"/>
                        </a:rPr>
                        <a:t>precio,</a:t>
                      </a:r>
                      <a:r>
                        <a:rPr lang="es-MX" sz="2400" baseline="0" dirty="0" smtClean="0">
                          <a:solidFill>
                            <a:srgbClr val="333333"/>
                          </a:solidFill>
                          <a:latin typeface="Calibri"/>
                          <a:ea typeface="Calibri"/>
                          <a:cs typeface="Times New Roman"/>
                        </a:rPr>
                        <a:t> </a:t>
                      </a:r>
                      <a:r>
                        <a:rPr lang="es-MX" sz="2400" dirty="0" smtClean="0">
                          <a:solidFill>
                            <a:srgbClr val="333333"/>
                          </a:solidFill>
                          <a:latin typeface="Calibri"/>
                          <a:ea typeface="Calibri"/>
                          <a:cs typeface="Times New Roman"/>
                        </a:rPr>
                        <a:t>de venta</a:t>
                      </a: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de cada unidad</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746347">
                <a:tc>
                  <a:txBody>
                    <a:bodyPr/>
                    <a:lstStyle/>
                    <a:p>
                      <a:pPr>
                        <a:lnSpc>
                          <a:spcPct val="100000"/>
                        </a:lnSpc>
                        <a:spcAft>
                          <a:spcPts val="1000"/>
                        </a:spcAft>
                      </a:pPr>
                      <a:r>
                        <a:rPr lang="es-MX" sz="2400" dirty="0">
                          <a:solidFill>
                            <a:srgbClr val="333333"/>
                          </a:solidFill>
                          <a:latin typeface="Calibri"/>
                          <a:ea typeface="Calibri"/>
                          <a:cs typeface="Times New Roman"/>
                        </a:rPr>
                        <a:t>De $ </a:t>
                      </a:r>
                      <a:r>
                        <a:rPr lang="es-MX" sz="2400" dirty="0" smtClean="0">
                          <a:solidFill>
                            <a:srgbClr val="333333"/>
                          </a:solidFill>
                          <a:latin typeface="Calibri"/>
                          <a:ea typeface="Calibri"/>
                          <a:cs typeface="Times New Roman"/>
                        </a:rPr>
                        <a:t>30,700</a:t>
                      </a:r>
                      <a:r>
                        <a:rPr lang="es-MX" sz="2400" dirty="0">
                          <a:solidFill>
                            <a:srgbClr val="333333"/>
                          </a:solidFill>
                          <a:latin typeface="Calibri"/>
                          <a:ea typeface="Calibri"/>
                          <a:cs typeface="Times New Roman"/>
                        </a:rPr>
                        <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en adelante</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ts val="1200"/>
                        </a:lnSpc>
                        <a:spcAft>
                          <a:spcPts val="1000"/>
                        </a:spcAft>
                      </a:pPr>
                      <a:r>
                        <a:rPr lang="es-MX" sz="2400" dirty="0">
                          <a:solidFill>
                            <a:srgbClr val="333333"/>
                          </a:solidFill>
                          <a:latin typeface="Calibri"/>
                          <a:ea typeface="Calibri"/>
                          <a:cs typeface="Times New Roman"/>
                        </a:rPr>
                        <a:t>$ 2,000</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
        <p:nvSpPr>
          <p:cNvPr id="8193" name="Rectangle 1"/>
          <p:cNvSpPr>
            <a:spLocks noChangeArrowheads="1"/>
          </p:cNvSpPr>
          <p:nvPr/>
        </p:nvSpPr>
        <p:spPr bwMode="auto">
          <a:xfrm>
            <a:off x="451476" y="292311"/>
            <a:ext cx="5511492" cy="1332345"/>
          </a:xfrm>
          <a:prstGeom prst="rect">
            <a:avLst/>
          </a:prstGeom>
          <a:noFill/>
          <a:ln w="9525">
            <a:noFill/>
            <a:miter lim="800000"/>
            <a:headEnd/>
            <a:tailEnd/>
          </a:ln>
          <a:effectLst/>
        </p:spPr>
        <p:txBody>
          <a:bodyPr vert="horz" wrap="square" lIns="91440" tIns="126960" rIns="91440" bIns="952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MX" sz="2400" b="1" i="0" u="none" strike="noStrike" cap="none" normalizeH="0" baseline="0" dirty="0" smtClean="0">
                <a:ln>
                  <a:noFill/>
                </a:ln>
                <a:solidFill>
                  <a:srgbClr val="333333"/>
                </a:solidFill>
                <a:effectLst/>
                <a:latin typeface="Arial" pitchFamily="34" charset="0"/>
                <a:ea typeface="Times New Roman" pitchFamily="18" charset="0"/>
                <a:cs typeface="Arial" pitchFamily="34" charset="0"/>
              </a:rPr>
              <a:t>Costo por venta</a:t>
            </a:r>
            <a:endParaRPr kumimoji="0" lang="es-MX" sz="3200" b="1" i="0" u="none" strike="noStrike" cap="none" normalizeH="0" baseline="0" dirty="0" smtClean="0">
              <a:ln>
                <a:noFill/>
              </a:ln>
              <a:solidFill>
                <a:srgbClr val="4F81BD"/>
              </a:solidFill>
              <a:effectLst/>
              <a:latin typeface="Cambria" pitchFamily="18" charset="0"/>
              <a:ea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s-MX" sz="4800" b="0" i="0" u="none" strike="noStrike" cap="none" normalizeH="0" baseline="0" dirty="0" smtClean="0">
              <a:ln>
                <a:noFill/>
              </a:ln>
              <a:solidFill>
                <a:schemeClr val="tx1"/>
              </a:solidFill>
              <a:effectLst/>
              <a:latin typeface="Arial" pitchFamily="34" charset="0"/>
              <a:cs typeface="Arial" pitchFamily="34" charset="0"/>
            </a:endParaRPr>
          </a:p>
        </p:txBody>
      </p:sp>
      <p:sp>
        <p:nvSpPr>
          <p:cNvPr id="8194" name="Rectangle 2"/>
          <p:cNvSpPr>
            <a:spLocks noChangeArrowheads="1"/>
          </p:cNvSpPr>
          <p:nvPr/>
        </p:nvSpPr>
        <p:spPr bwMode="auto">
          <a:xfrm>
            <a:off x="428596" y="4643446"/>
            <a:ext cx="6643734"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tab pos="457200" algn="l"/>
              </a:tabLst>
            </a:pP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Ubicaci</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ó</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n en el listado: Superior</a:t>
            </a:r>
            <a:endParaRPr kumimoji="0" lang="es-MX"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P</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á</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gina principal*</a:t>
            </a:r>
            <a:endParaRPr kumimoji="0" lang="es-MX"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P</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á</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gina principal de categor</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í</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a*</a:t>
            </a:r>
            <a:endParaRPr kumimoji="0" lang="es-MX" sz="2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57200" algn="l"/>
              </a:tabLst>
            </a:pP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Tiempo de exposici</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ó</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n: 60 d</a:t>
            </a:r>
            <a:r>
              <a:rPr kumimoji="0" lang="es-MX" sz="2000" b="0" i="0" u="none" strike="noStrike" cap="none" normalizeH="0" baseline="0" dirty="0" smtClean="0">
                <a:ln>
                  <a:noFill/>
                </a:ln>
                <a:solidFill>
                  <a:srgbClr val="333333"/>
                </a:solidFill>
                <a:effectLst/>
                <a:latin typeface="Calibri"/>
                <a:ea typeface="Calibri" pitchFamily="34" charset="0"/>
                <a:cs typeface="Arial" pitchFamily="34" charset="0"/>
              </a:rPr>
              <a:t>í</a:t>
            </a:r>
            <a:r>
              <a:rPr kumimoji="0" lang="es-MX" sz="2000" b="0" i="0" u="none" strike="noStrike" cap="none" normalizeH="0" baseline="0" dirty="0" smtClean="0">
                <a:ln>
                  <a:noFill/>
                </a:ln>
                <a:solidFill>
                  <a:srgbClr val="333333"/>
                </a:solidFill>
                <a:effectLst/>
                <a:latin typeface="Arial" pitchFamily="34" charset="0"/>
                <a:ea typeface="Calibri" pitchFamily="34" charset="0"/>
                <a:cs typeface="Arial" pitchFamily="34" charset="0"/>
              </a:rPr>
              <a:t>as</a:t>
            </a:r>
            <a:endParaRPr kumimoji="0" lang="es-MX" sz="4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3677538" cy="1094940"/>
          </a:xfrm>
        </p:spPr>
        <p:txBody>
          <a:bodyPr/>
          <a:lstStyle/>
          <a:p>
            <a:pPr fontAlgn="base"/>
            <a:r>
              <a:rPr lang="es-MX" b="1" dirty="0" smtClean="0"/>
              <a:t>Publicación Oro</a:t>
            </a:r>
          </a:p>
          <a:p>
            <a:pPr fontAlgn="base"/>
            <a:r>
              <a:rPr lang="es-MX" b="1" dirty="0" smtClean="0"/>
              <a:t>Costo por publicar</a:t>
            </a:r>
          </a:p>
          <a:p>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3436024277"/>
              </p:ext>
            </p:extLst>
          </p:nvPr>
        </p:nvGraphicFramePr>
        <p:xfrm>
          <a:off x="611560" y="1412776"/>
          <a:ext cx="7344818" cy="4012978"/>
        </p:xfrm>
        <a:graphic>
          <a:graphicData uri="http://schemas.openxmlformats.org/drawingml/2006/table">
            <a:tbl>
              <a:tblPr/>
              <a:tblGrid>
                <a:gridCol w="3672409"/>
                <a:gridCol w="3672409"/>
              </a:tblGrid>
              <a:tr h="797235">
                <a:tc>
                  <a:txBody>
                    <a:bodyPr/>
                    <a:lstStyle/>
                    <a:p>
                      <a:pPr>
                        <a:lnSpc>
                          <a:spcPct val="100000"/>
                        </a:lnSpc>
                        <a:spcAft>
                          <a:spcPts val="1000"/>
                        </a:spcAft>
                      </a:pPr>
                      <a:r>
                        <a:rPr lang="es-MX" sz="2400" b="1" dirty="0">
                          <a:solidFill>
                            <a:srgbClr val="333333"/>
                          </a:solidFill>
                          <a:latin typeface="Calibri"/>
                          <a:ea typeface="Calibri"/>
                          <a:cs typeface="Times New Roman"/>
                        </a:rPr>
                        <a:t>Precio de tu producto</a:t>
                      </a:r>
                      <a:br>
                        <a:rPr lang="es-MX" sz="2400" b="1" dirty="0">
                          <a:solidFill>
                            <a:srgbClr val="333333"/>
                          </a:solidFill>
                          <a:latin typeface="Calibri"/>
                          <a:ea typeface="Calibri"/>
                          <a:cs typeface="Times New Roman"/>
                        </a:rPr>
                      </a:br>
                      <a:r>
                        <a:rPr lang="es-MX" sz="2400" b="1" dirty="0">
                          <a:solidFill>
                            <a:srgbClr val="333333"/>
                          </a:solidFill>
                          <a:latin typeface="Calibri"/>
                          <a:ea typeface="Calibri"/>
                          <a:cs typeface="Times New Roman"/>
                        </a:rPr>
                        <a:t>x unidades publicadas</a:t>
                      </a:r>
                      <a:endParaRPr lang="es-MX" sz="32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ct val="100000"/>
                        </a:lnSpc>
                        <a:spcAft>
                          <a:spcPts val="1000"/>
                        </a:spcAft>
                      </a:pPr>
                      <a:r>
                        <a:rPr lang="es-MX" sz="2400" b="1">
                          <a:solidFill>
                            <a:srgbClr val="333333"/>
                          </a:solidFill>
                          <a:latin typeface="Calibri"/>
                          <a:ea typeface="Calibri"/>
                          <a:cs typeface="Times New Roman"/>
                        </a:rPr>
                        <a:t>Tarifa</a:t>
                      </a:r>
                      <a:endParaRPr lang="es-MX" sz="3200">
                        <a:latin typeface="Calibri"/>
                        <a:ea typeface="Calibri"/>
                        <a:cs typeface="Times New Roman"/>
                      </a:endParaRPr>
                    </a:p>
                  </a:txBody>
                  <a:tcPr marL="95250" marR="95250" marT="47625" marB="47625" anchor="b">
                    <a:lnL>
                      <a:noFill/>
                    </a:lnL>
                    <a:lnR>
                      <a:noFill/>
                    </a:lnR>
                    <a:lnT>
                      <a:noFill/>
                    </a:lnT>
                    <a:lnB>
                      <a:noFill/>
                    </a:lnB>
                  </a:tcPr>
                </a:tc>
              </a:tr>
              <a:tr h="610648">
                <a:tc>
                  <a:txBody>
                    <a:bodyPr/>
                    <a:lstStyle/>
                    <a:p>
                      <a:pPr>
                        <a:lnSpc>
                          <a:spcPct val="100000"/>
                        </a:lnSpc>
                        <a:spcAft>
                          <a:spcPts val="1000"/>
                        </a:spcAft>
                      </a:pPr>
                      <a:r>
                        <a:rPr lang="es-MX" sz="2400">
                          <a:solidFill>
                            <a:srgbClr val="333333"/>
                          </a:solidFill>
                          <a:latin typeface="Calibri"/>
                          <a:ea typeface="Calibri"/>
                          <a:cs typeface="Times New Roman"/>
                        </a:rPr>
                        <a:t>Hasta $ 4,799.99</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a:solidFill>
                            <a:srgbClr val="333333"/>
                          </a:solidFill>
                          <a:latin typeface="Calibri"/>
                          <a:ea typeface="Calibri"/>
                          <a:cs typeface="Times New Roman"/>
                        </a:rPr>
                        <a:t>$ 145</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424845">
                <a:tc>
                  <a:txBody>
                    <a:bodyPr/>
                    <a:lstStyle/>
                    <a:p>
                      <a:pPr>
                        <a:lnSpc>
                          <a:spcPct val="100000"/>
                        </a:lnSpc>
                        <a:spcAft>
                          <a:spcPts val="1000"/>
                        </a:spcAft>
                      </a:pPr>
                      <a:r>
                        <a:rPr lang="es-MX" sz="2400">
                          <a:solidFill>
                            <a:srgbClr val="333333"/>
                          </a:solidFill>
                          <a:latin typeface="Calibri"/>
                          <a:ea typeface="Calibri"/>
                          <a:cs typeface="Times New Roman"/>
                        </a:rPr>
                        <a:t>De $ 4,800</a:t>
                      </a:r>
                      <a:br>
                        <a:rPr lang="es-MX" sz="2400">
                          <a:solidFill>
                            <a:srgbClr val="333333"/>
                          </a:solidFill>
                          <a:latin typeface="Calibri"/>
                          <a:ea typeface="Calibri"/>
                          <a:cs typeface="Times New Roman"/>
                        </a:rPr>
                      </a:br>
                      <a:r>
                        <a:rPr lang="es-MX" sz="2400">
                          <a:solidFill>
                            <a:srgbClr val="333333"/>
                          </a:solidFill>
                          <a:latin typeface="Calibri"/>
                          <a:ea typeface="Calibri"/>
                          <a:cs typeface="Times New Roman"/>
                        </a:rPr>
                        <a:t>a $ 39,999.99</a:t>
                      </a:r>
                      <a:endParaRPr lang="es-MX" sz="320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dirty="0">
                          <a:solidFill>
                            <a:srgbClr val="333333"/>
                          </a:solidFill>
                          <a:latin typeface="Calibri"/>
                          <a:ea typeface="Calibri"/>
                          <a:cs typeface="Times New Roman"/>
                        </a:rPr>
                        <a:t>3%</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del precio de tu</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producto x</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unidades publicadas</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882048">
                <a:tc>
                  <a:txBody>
                    <a:bodyPr/>
                    <a:lstStyle/>
                    <a:p>
                      <a:pPr>
                        <a:lnSpc>
                          <a:spcPct val="100000"/>
                        </a:lnSpc>
                        <a:spcAft>
                          <a:spcPts val="1000"/>
                        </a:spcAft>
                      </a:pPr>
                      <a:r>
                        <a:rPr lang="es-MX" sz="2400" dirty="0">
                          <a:solidFill>
                            <a:srgbClr val="333333"/>
                          </a:solidFill>
                          <a:latin typeface="Calibri"/>
                          <a:ea typeface="Calibri"/>
                          <a:cs typeface="Times New Roman"/>
                        </a:rPr>
                        <a:t>De $ 40,000</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en adelante</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dirty="0">
                          <a:solidFill>
                            <a:srgbClr val="333333"/>
                          </a:solidFill>
                          <a:latin typeface="Calibri"/>
                          <a:ea typeface="Calibri"/>
                          <a:cs typeface="Times New Roman"/>
                        </a:rPr>
                        <a:t>$ 1,200</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188640"/>
            <a:ext cx="3820414" cy="666312"/>
          </a:xfrm>
        </p:spPr>
        <p:txBody>
          <a:bodyPr/>
          <a:lstStyle/>
          <a:p>
            <a:r>
              <a:rPr lang="es-MX" b="1" dirty="0" smtClean="0"/>
              <a:t>Costo por venta</a:t>
            </a:r>
          </a:p>
          <a:p>
            <a:pPr>
              <a:buNone/>
            </a:pP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2484111159"/>
              </p:ext>
            </p:extLst>
          </p:nvPr>
        </p:nvGraphicFramePr>
        <p:xfrm>
          <a:off x="569760" y="764704"/>
          <a:ext cx="7386616" cy="3675529"/>
        </p:xfrm>
        <a:graphic>
          <a:graphicData uri="http://schemas.openxmlformats.org/drawingml/2006/table">
            <a:tbl>
              <a:tblPr/>
              <a:tblGrid>
                <a:gridCol w="3693308"/>
                <a:gridCol w="3693308"/>
              </a:tblGrid>
              <a:tr h="736572">
                <a:tc>
                  <a:txBody>
                    <a:bodyPr/>
                    <a:lstStyle/>
                    <a:p>
                      <a:pPr>
                        <a:lnSpc>
                          <a:spcPct val="100000"/>
                        </a:lnSpc>
                        <a:spcAft>
                          <a:spcPts val="1000"/>
                        </a:spcAft>
                      </a:pPr>
                      <a:r>
                        <a:rPr lang="es-MX" sz="2800" b="1" dirty="0">
                          <a:solidFill>
                            <a:srgbClr val="333333"/>
                          </a:solidFill>
                          <a:latin typeface="Calibri"/>
                          <a:ea typeface="Calibri"/>
                          <a:cs typeface="Times New Roman"/>
                        </a:rPr>
                        <a:t>Precio de venta por unidad</a:t>
                      </a:r>
                      <a:endParaRPr lang="es-MX" sz="36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ct val="100000"/>
                        </a:lnSpc>
                        <a:spcAft>
                          <a:spcPts val="1000"/>
                        </a:spcAft>
                      </a:pPr>
                      <a:r>
                        <a:rPr lang="es-MX" sz="2800" b="1">
                          <a:solidFill>
                            <a:srgbClr val="333333"/>
                          </a:solidFill>
                          <a:latin typeface="Calibri"/>
                          <a:ea typeface="Calibri"/>
                          <a:cs typeface="Times New Roman"/>
                        </a:rPr>
                        <a:t>Tarifa</a:t>
                      </a:r>
                      <a:endParaRPr lang="es-MX" sz="3600">
                        <a:latin typeface="Calibri"/>
                        <a:ea typeface="Calibri"/>
                        <a:cs typeface="Times New Roman"/>
                      </a:endParaRPr>
                    </a:p>
                  </a:txBody>
                  <a:tcPr marL="95250" marR="95250" marT="47625" marB="47625" anchor="b">
                    <a:lnL>
                      <a:noFill/>
                    </a:lnL>
                    <a:lnR>
                      <a:noFill/>
                    </a:lnR>
                    <a:lnT>
                      <a:noFill/>
                    </a:lnT>
                    <a:lnB>
                      <a:noFill/>
                    </a:lnB>
                  </a:tcPr>
                </a:tc>
              </a:tr>
              <a:tr h="564183">
                <a:tc>
                  <a:txBody>
                    <a:bodyPr/>
                    <a:lstStyle/>
                    <a:p>
                      <a:pPr>
                        <a:lnSpc>
                          <a:spcPct val="100000"/>
                        </a:lnSpc>
                        <a:spcAft>
                          <a:spcPts val="1000"/>
                        </a:spcAft>
                      </a:pPr>
                      <a:r>
                        <a:rPr lang="es-MX" sz="2800">
                          <a:solidFill>
                            <a:srgbClr val="333333"/>
                          </a:solidFill>
                          <a:latin typeface="Calibri"/>
                          <a:ea typeface="Calibri"/>
                          <a:cs typeface="Times New Roman"/>
                        </a:rPr>
                        <a:t>Hasta $ 89.99</a:t>
                      </a:r>
                      <a:endParaRPr lang="es-MX" sz="36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a:solidFill>
                            <a:srgbClr val="333333"/>
                          </a:solidFill>
                          <a:latin typeface="Calibri"/>
                          <a:ea typeface="Calibri"/>
                          <a:cs typeface="Times New Roman"/>
                        </a:rPr>
                        <a:t>$ 6</a:t>
                      </a:r>
                      <a:endParaRPr lang="es-MX" sz="36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065679">
                <a:tc>
                  <a:txBody>
                    <a:bodyPr/>
                    <a:lstStyle/>
                    <a:p>
                      <a:pPr>
                        <a:lnSpc>
                          <a:spcPct val="100000"/>
                        </a:lnSpc>
                        <a:spcAft>
                          <a:spcPts val="1000"/>
                        </a:spcAft>
                      </a:pPr>
                      <a:r>
                        <a:rPr lang="es-MX" sz="2800" dirty="0">
                          <a:solidFill>
                            <a:srgbClr val="333333"/>
                          </a:solidFill>
                          <a:latin typeface="Calibri"/>
                          <a:ea typeface="Calibri"/>
                          <a:cs typeface="Times New Roman"/>
                        </a:rPr>
                        <a:t>De $ 90</a:t>
                      </a:r>
                      <a:br>
                        <a:rPr lang="es-MX" sz="2800" dirty="0">
                          <a:solidFill>
                            <a:srgbClr val="333333"/>
                          </a:solidFill>
                          <a:latin typeface="Calibri"/>
                          <a:ea typeface="Calibri"/>
                          <a:cs typeface="Times New Roman"/>
                        </a:rPr>
                      </a:br>
                      <a:r>
                        <a:rPr lang="es-MX" sz="2800" dirty="0">
                          <a:solidFill>
                            <a:srgbClr val="333333"/>
                          </a:solidFill>
                          <a:latin typeface="Calibri"/>
                          <a:ea typeface="Calibri"/>
                          <a:cs typeface="Times New Roman"/>
                        </a:rPr>
                        <a:t>a $ 30,699.99</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dirty="0" smtClean="0">
                          <a:solidFill>
                            <a:srgbClr val="333333"/>
                          </a:solidFill>
                          <a:latin typeface="Calibri"/>
                          <a:ea typeface="Calibri"/>
                          <a:cs typeface="Times New Roman"/>
                        </a:rPr>
                        <a:t>6,5%</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del </a:t>
                      </a:r>
                      <a:r>
                        <a:rPr lang="es-MX" sz="2800" dirty="0">
                          <a:solidFill>
                            <a:srgbClr val="333333"/>
                          </a:solidFill>
                          <a:latin typeface="Calibri"/>
                          <a:ea typeface="Calibri"/>
                          <a:cs typeface="Times New Roman"/>
                        </a:rPr>
                        <a:t>precio de </a:t>
                      </a:r>
                      <a:r>
                        <a:rPr lang="es-MX" sz="2800" dirty="0" smtClean="0">
                          <a:solidFill>
                            <a:srgbClr val="333333"/>
                          </a:solidFill>
                          <a:latin typeface="Calibri"/>
                          <a:ea typeface="Calibri"/>
                          <a:cs typeface="Times New Roman"/>
                        </a:rPr>
                        <a:t>venta</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de </a:t>
                      </a:r>
                      <a:r>
                        <a:rPr lang="es-MX" sz="2800" dirty="0">
                          <a:solidFill>
                            <a:srgbClr val="333333"/>
                          </a:solidFill>
                          <a:latin typeface="Calibri"/>
                          <a:ea typeface="Calibri"/>
                          <a:cs typeface="Times New Roman"/>
                        </a:rPr>
                        <a:t>cada unidad</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814931">
                <a:tc>
                  <a:txBody>
                    <a:bodyPr/>
                    <a:lstStyle/>
                    <a:p>
                      <a:pPr>
                        <a:lnSpc>
                          <a:spcPct val="100000"/>
                        </a:lnSpc>
                        <a:spcAft>
                          <a:spcPts val="1000"/>
                        </a:spcAft>
                      </a:pPr>
                      <a:r>
                        <a:rPr lang="es-MX" sz="2800" dirty="0">
                          <a:solidFill>
                            <a:srgbClr val="333333"/>
                          </a:solidFill>
                          <a:latin typeface="Calibri"/>
                          <a:ea typeface="Calibri"/>
                          <a:cs typeface="Times New Roman"/>
                        </a:rPr>
                        <a:t>De $ </a:t>
                      </a:r>
                      <a:r>
                        <a:rPr lang="es-MX" sz="2800" dirty="0" smtClean="0">
                          <a:solidFill>
                            <a:srgbClr val="333333"/>
                          </a:solidFill>
                          <a:latin typeface="Calibri"/>
                          <a:ea typeface="Calibri"/>
                          <a:cs typeface="Times New Roman"/>
                        </a:rPr>
                        <a:t>30,700</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en </a:t>
                      </a:r>
                      <a:r>
                        <a:rPr lang="es-MX" sz="2800" dirty="0">
                          <a:solidFill>
                            <a:srgbClr val="333333"/>
                          </a:solidFill>
                          <a:latin typeface="Calibri"/>
                          <a:ea typeface="Calibri"/>
                          <a:cs typeface="Times New Roman"/>
                        </a:rPr>
                        <a:t>adelante</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dirty="0">
                          <a:solidFill>
                            <a:srgbClr val="333333"/>
                          </a:solidFill>
                          <a:latin typeface="Calibri"/>
                          <a:ea typeface="Calibri"/>
                          <a:cs typeface="Times New Roman"/>
                        </a:rPr>
                        <a:t>$ 2,000</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
        <p:nvSpPr>
          <p:cNvPr id="5" name="2 Marcador de contenido"/>
          <p:cNvSpPr txBox="1">
            <a:spLocks/>
          </p:cNvSpPr>
          <p:nvPr/>
        </p:nvSpPr>
        <p:spPr>
          <a:xfrm>
            <a:off x="441136" y="4437112"/>
            <a:ext cx="5715040" cy="1714512"/>
          </a:xfrm>
          <a:prstGeom prst="rect">
            <a:avLst/>
          </a:prstGeom>
        </p:spPr>
        <p:txBody>
          <a:bodyPr vert="horz">
            <a:normAutofit/>
          </a:bodyPr>
          <a:lstStyle/>
          <a:p>
            <a:pPr lvl="0" fontAlgn="base">
              <a:buFont typeface="Wingdings" pitchFamily="2" charset="2"/>
              <a:buChar char="Ø"/>
            </a:pPr>
            <a:r>
              <a:rPr lang="es-MX" sz="2800" dirty="0" smtClean="0"/>
              <a:t>Ubicación en el listado: Superior</a:t>
            </a:r>
          </a:p>
          <a:p>
            <a:pPr lvl="0" fontAlgn="base">
              <a:buFont typeface="Wingdings" pitchFamily="2" charset="2"/>
              <a:buChar char="Ø"/>
            </a:pPr>
            <a:r>
              <a:rPr lang="es-MX" sz="2800" dirty="0" smtClean="0"/>
              <a:t>Página principal de categoría*</a:t>
            </a:r>
          </a:p>
          <a:p>
            <a:pPr lvl="0" fontAlgn="base">
              <a:buFont typeface="Wingdings" pitchFamily="2" charset="2"/>
              <a:buChar char="Ø"/>
            </a:pPr>
            <a:r>
              <a:rPr lang="es-MX" sz="2800" dirty="0" smtClean="0"/>
              <a:t>Tiempo de exposición: 60 días</a:t>
            </a: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pitchFamily="2" charset="2"/>
              <a:buChar char="Ø"/>
              <a:tabLst/>
              <a:defRPr/>
            </a:pPr>
            <a:endParaRPr kumimoji="0" lang="es-MX"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23528" y="260648"/>
            <a:ext cx="4034728" cy="1023502"/>
          </a:xfrm>
        </p:spPr>
        <p:txBody>
          <a:bodyPr/>
          <a:lstStyle/>
          <a:p>
            <a:pPr fontAlgn="base"/>
            <a:r>
              <a:rPr lang="es-MX" b="1" dirty="0" smtClean="0"/>
              <a:t>Publicación Plata</a:t>
            </a:r>
          </a:p>
          <a:p>
            <a:pPr fontAlgn="base"/>
            <a:r>
              <a:rPr lang="es-MX" b="1" dirty="0" smtClean="0"/>
              <a:t>Costo por publicar</a:t>
            </a:r>
          </a:p>
          <a:p>
            <a:pPr>
              <a:buNone/>
            </a:pP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540462567"/>
              </p:ext>
            </p:extLst>
          </p:nvPr>
        </p:nvGraphicFramePr>
        <p:xfrm>
          <a:off x="395536" y="1412776"/>
          <a:ext cx="7747224" cy="4184700"/>
        </p:xfrm>
        <a:graphic>
          <a:graphicData uri="http://schemas.openxmlformats.org/drawingml/2006/table">
            <a:tbl>
              <a:tblPr/>
              <a:tblGrid>
                <a:gridCol w="3873612"/>
                <a:gridCol w="3873612"/>
              </a:tblGrid>
              <a:tr h="858561">
                <a:tc>
                  <a:txBody>
                    <a:bodyPr/>
                    <a:lstStyle/>
                    <a:p>
                      <a:pPr algn="ctr">
                        <a:lnSpc>
                          <a:spcPct val="100000"/>
                        </a:lnSpc>
                        <a:spcAft>
                          <a:spcPts val="1000"/>
                        </a:spcAft>
                      </a:pPr>
                      <a:r>
                        <a:rPr lang="es-MX" sz="2800" b="1" dirty="0">
                          <a:solidFill>
                            <a:srgbClr val="333333"/>
                          </a:solidFill>
                          <a:latin typeface="Calibri"/>
                          <a:ea typeface="Calibri"/>
                          <a:cs typeface="Times New Roman"/>
                        </a:rPr>
                        <a:t>Precio de tu producto</a:t>
                      </a:r>
                      <a:br>
                        <a:rPr lang="es-MX" sz="2800" b="1" dirty="0">
                          <a:solidFill>
                            <a:srgbClr val="333333"/>
                          </a:solidFill>
                          <a:latin typeface="Calibri"/>
                          <a:ea typeface="Calibri"/>
                          <a:cs typeface="Times New Roman"/>
                        </a:rPr>
                      </a:br>
                      <a:r>
                        <a:rPr lang="es-MX" sz="2800" b="1" dirty="0">
                          <a:solidFill>
                            <a:srgbClr val="333333"/>
                          </a:solidFill>
                          <a:latin typeface="Calibri"/>
                          <a:ea typeface="Calibri"/>
                          <a:cs typeface="Times New Roman"/>
                        </a:rPr>
                        <a:t>x unidades publicadas</a:t>
                      </a:r>
                      <a:endParaRPr lang="es-MX" sz="36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gn="ctr">
                        <a:lnSpc>
                          <a:spcPct val="100000"/>
                        </a:lnSpc>
                        <a:spcAft>
                          <a:spcPts val="1000"/>
                        </a:spcAft>
                      </a:pPr>
                      <a:r>
                        <a:rPr lang="es-MX" sz="2800" b="1">
                          <a:solidFill>
                            <a:srgbClr val="333333"/>
                          </a:solidFill>
                          <a:latin typeface="Calibri"/>
                          <a:ea typeface="Calibri"/>
                          <a:cs typeface="Times New Roman"/>
                        </a:rPr>
                        <a:t>Tarifa</a:t>
                      </a:r>
                      <a:endParaRPr lang="es-MX" sz="3600">
                        <a:latin typeface="Calibri"/>
                        <a:ea typeface="Calibri"/>
                        <a:cs typeface="Times New Roman"/>
                      </a:endParaRPr>
                    </a:p>
                  </a:txBody>
                  <a:tcPr marL="95250" marR="95250" marT="47625" marB="47625" anchor="b">
                    <a:lnL>
                      <a:noFill/>
                    </a:lnL>
                    <a:lnR>
                      <a:noFill/>
                    </a:lnR>
                    <a:lnT>
                      <a:noFill/>
                    </a:lnT>
                    <a:lnB>
                      <a:noFill/>
                    </a:lnB>
                  </a:tcPr>
                </a:tc>
              </a:tr>
              <a:tr h="657621">
                <a:tc>
                  <a:txBody>
                    <a:bodyPr/>
                    <a:lstStyle/>
                    <a:p>
                      <a:pPr algn="ctr">
                        <a:lnSpc>
                          <a:spcPct val="100000"/>
                        </a:lnSpc>
                        <a:spcAft>
                          <a:spcPts val="1000"/>
                        </a:spcAft>
                      </a:pPr>
                      <a:r>
                        <a:rPr lang="es-MX" sz="2800" dirty="0">
                          <a:solidFill>
                            <a:srgbClr val="333333"/>
                          </a:solidFill>
                          <a:latin typeface="Calibri"/>
                          <a:ea typeface="Calibri"/>
                          <a:cs typeface="Times New Roman"/>
                        </a:rPr>
                        <a:t>Hasta $ 699.99</a:t>
                      </a:r>
                      <a:endParaRPr lang="es-MX" sz="3600" dirty="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gn="ctr">
                        <a:lnSpc>
                          <a:spcPct val="100000"/>
                        </a:lnSpc>
                        <a:spcAft>
                          <a:spcPts val="1000"/>
                        </a:spcAft>
                      </a:pPr>
                      <a:r>
                        <a:rPr lang="es-MX" sz="2800" dirty="0">
                          <a:solidFill>
                            <a:srgbClr val="333333"/>
                          </a:solidFill>
                          <a:latin typeface="Calibri"/>
                          <a:ea typeface="Calibri"/>
                          <a:cs typeface="Times New Roman"/>
                        </a:rPr>
                        <a:t>$ 7</a:t>
                      </a:r>
                      <a:endParaRPr lang="es-MX" sz="3600" dirty="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534449">
                <a:tc>
                  <a:txBody>
                    <a:bodyPr/>
                    <a:lstStyle/>
                    <a:p>
                      <a:pPr algn="ctr">
                        <a:lnSpc>
                          <a:spcPct val="100000"/>
                        </a:lnSpc>
                        <a:spcAft>
                          <a:spcPts val="1000"/>
                        </a:spcAft>
                      </a:pPr>
                      <a:r>
                        <a:rPr lang="es-MX" sz="2800" dirty="0">
                          <a:solidFill>
                            <a:srgbClr val="333333"/>
                          </a:solidFill>
                          <a:latin typeface="Calibri"/>
                          <a:ea typeface="Calibri"/>
                          <a:cs typeface="Times New Roman"/>
                        </a:rPr>
                        <a:t>De $ 700</a:t>
                      </a:r>
                      <a:br>
                        <a:rPr lang="es-MX" sz="2800" dirty="0">
                          <a:solidFill>
                            <a:srgbClr val="333333"/>
                          </a:solidFill>
                          <a:latin typeface="Calibri"/>
                          <a:ea typeface="Calibri"/>
                          <a:cs typeface="Times New Roman"/>
                        </a:rPr>
                      </a:br>
                      <a:r>
                        <a:rPr lang="es-MX" sz="2800" dirty="0">
                          <a:solidFill>
                            <a:srgbClr val="333333"/>
                          </a:solidFill>
                          <a:latin typeface="Calibri"/>
                          <a:ea typeface="Calibri"/>
                          <a:cs typeface="Times New Roman"/>
                        </a:rPr>
                        <a:t>a $ 43,999.99</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gn="ctr">
                        <a:lnSpc>
                          <a:spcPct val="100000"/>
                        </a:lnSpc>
                        <a:spcAft>
                          <a:spcPts val="1000"/>
                        </a:spcAft>
                      </a:pPr>
                      <a:r>
                        <a:rPr lang="es-MX" sz="2800" dirty="0" smtClean="0">
                          <a:solidFill>
                            <a:srgbClr val="333333"/>
                          </a:solidFill>
                          <a:latin typeface="Calibri"/>
                          <a:ea typeface="Calibri"/>
                          <a:cs typeface="Times New Roman"/>
                        </a:rPr>
                        <a:t>1%</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del </a:t>
                      </a:r>
                      <a:r>
                        <a:rPr lang="es-MX" sz="2800" dirty="0">
                          <a:solidFill>
                            <a:srgbClr val="333333"/>
                          </a:solidFill>
                          <a:latin typeface="Calibri"/>
                          <a:ea typeface="Calibri"/>
                          <a:cs typeface="Times New Roman"/>
                        </a:rPr>
                        <a:t>precio de </a:t>
                      </a:r>
                      <a:r>
                        <a:rPr lang="es-MX" sz="2800" dirty="0" smtClean="0">
                          <a:solidFill>
                            <a:srgbClr val="333333"/>
                          </a:solidFill>
                          <a:latin typeface="Calibri"/>
                          <a:ea typeface="Calibri"/>
                          <a:cs typeface="Times New Roman"/>
                        </a:rPr>
                        <a:t>Tu</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producto x</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unidades </a:t>
                      </a:r>
                      <a:r>
                        <a:rPr lang="es-MX" sz="2800" dirty="0">
                          <a:solidFill>
                            <a:srgbClr val="333333"/>
                          </a:solidFill>
                          <a:latin typeface="Calibri"/>
                          <a:ea typeface="Calibri"/>
                          <a:cs typeface="Times New Roman"/>
                        </a:rPr>
                        <a:t>publicadas</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949897">
                <a:tc>
                  <a:txBody>
                    <a:bodyPr/>
                    <a:lstStyle/>
                    <a:p>
                      <a:pPr algn="ctr">
                        <a:lnSpc>
                          <a:spcPct val="100000"/>
                        </a:lnSpc>
                        <a:spcAft>
                          <a:spcPts val="1000"/>
                        </a:spcAft>
                      </a:pPr>
                      <a:r>
                        <a:rPr lang="es-MX" sz="2800" dirty="0">
                          <a:solidFill>
                            <a:srgbClr val="333333"/>
                          </a:solidFill>
                          <a:latin typeface="Calibri"/>
                          <a:ea typeface="Calibri"/>
                          <a:cs typeface="Times New Roman"/>
                        </a:rPr>
                        <a:t>De $ 44,000</a:t>
                      </a:r>
                      <a:br>
                        <a:rPr lang="es-MX" sz="2800" dirty="0">
                          <a:solidFill>
                            <a:srgbClr val="333333"/>
                          </a:solidFill>
                          <a:latin typeface="Calibri"/>
                          <a:ea typeface="Calibri"/>
                          <a:cs typeface="Times New Roman"/>
                        </a:rPr>
                      </a:br>
                      <a:r>
                        <a:rPr lang="es-MX" sz="2800" dirty="0">
                          <a:solidFill>
                            <a:srgbClr val="333333"/>
                          </a:solidFill>
                          <a:latin typeface="Calibri"/>
                          <a:ea typeface="Calibri"/>
                          <a:cs typeface="Times New Roman"/>
                        </a:rPr>
                        <a:t>en adelante</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gn="ctr">
                        <a:lnSpc>
                          <a:spcPct val="100000"/>
                        </a:lnSpc>
                        <a:spcAft>
                          <a:spcPts val="1000"/>
                        </a:spcAft>
                      </a:pPr>
                      <a:r>
                        <a:rPr lang="es-MX" sz="2800" dirty="0">
                          <a:solidFill>
                            <a:srgbClr val="333333"/>
                          </a:solidFill>
                          <a:latin typeface="Calibri"/>
                          <a:ea typeface="Calibri"/>
                          <a:cs typeface="Times New Roman"/>
                        </a:rPr>
                        <a:t>$ 440</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89266" y="332656"/>
            <a:ext cx="3534662" cy="1023502"/>
          </a:xfrm>
        </p:spPr>
        <p:txBody>
          <a:bodyPr/>
          <a:lstStyle/>
          <a:p>
            <a:r>
              <a:rPr lang="es-MX" b="1" dirty="0" smtClean="0"/>
              <a:t>Costo por venta</a:t>
            </a:r>
          </a:p>
          <a:p>
            <a:pPr>
              <a:buNone/>
            </a:pP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3755957034"/>
              </p:ext>
            </p:extLst>
          </p:nvPr>
        </p:nvGraphicFramePr>
        <p:xfrm>
          <a:off x="496612" y="1052736"/>
          <a:ext cx="7459764" cy="3504373"/>
        </p:xfrm>
        <a:graphic>
          <a:graphicData uri="http://schemas.openxmlformats.org/drawingml/2006/table">
            <a:tbl>
              <a:tblPr/>
              <a:tblGrid>
                <a:gridCol w="3729882"/>
                <a:gridCol w="3729882"/>
              </a:tblGrid>
              <a:tr h="731977">
                <a:tc>
                  <a:txBody>
                    <a:bodyPr/>
                    <a:lstStyle/>
                    <a:p>
                      <a:pPr>
                        <a:lnSpc>
                          <a:spcPct val="100000"/>
                        </a:lnSpc>
                        <a:spcAft>
                          <a:spcPts val="1000"/>
                        </a:spcAft>
                      </a:pPr>
                      <a:r>
                        <a:rPr lang="es-MX" sz="2800" b="1" dirty="0">
                          <a:solidFill>
                            <a:srgbClr val="333333"/>
                          </a:solidFill>
                          <a:latin typeface="Calibri"/>
                          <a:ea typeface="Calibri"/>
                          <a:cs typeface="Times New Roman"/>
                        </a:rPr>
                        <a:t>Precio de venta por unidad</a:t>
                      </a:r>
                      <a:endParaRPr lang="es-MX" sz="36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ct val="100000"/>
                        </a:lnSpc>
                        <a:spcAft>
                          <a:spcPts val="1000"/>
                        </a:spcAft>
                      </a:pPr>
                      <a:r>
                        <a:rPr lang="es-MX" sz="2800" b="1">
                          <a:solidFill>
                            <a:srgbClr val="333333"/>
                          </a:solidFill>
                          <a:latin typeface="Calibri"/>
                          <a:ea typeface="Calibri"/>
                          <a:cs typeface="Times New Roman"/>
                        </a:rPr>
                        <a:t>Tarifa</a:t>
                      </a:r>
                      <a:endParaRPr lang="es-MX" sz="3600">
                        <a:latin typeface="Calibri"/>
                        <a:ea typeface="Calibri"/>
                        <a:cs typeface="Times New Roman"/>
                      </a:endParaRPr>
                    </a:p>
                  </a:txBody>
                  <a:tcPr marL="95250" marR="95250" marT="47625" marB="47625" anchor="b">
                    <a:lnL>
                      <a:noFill/>
                    </a:lnL>
                    <a:lnR>
                      <a:noFill/>
                    </a:lnR>
                    <a:lnT>
                      <a:noFill/>
                    </a:lnT>
                    <a:lnB>
                      <a:noFill/>
                    </a:lnB>
                  </a:tcPr>
                </a:tc>
              </a:tr>
              <a:tr h="660026">
                <a:tc>
                  <a:txBody>
                    <a:bodyPr/>
                    <a:lstStyle/>
                    <a:p>
                      <a:pPr>
                        <a:lnSpc>
                          <a:spcPct val="100000"/>
                        </a:lnSpc>
                        <a:spcAft>
                          <a:spcPts val="1000"/>
                        </a:spcAft>
                      </a:pPr>
                      <a:r>
                        <a:rPr lang="es-MX" sz="2800">
                          <a:solidFill>
                            <a:srgbClr val="333333"/>
                          </a:solidFill>
                          <a:latin typeface="Calibri"/>
                          <a:ea typeface="Calibri"/>
                          <a:cs typeface="Times New Roman"/>
                        </a:rPr>
                        <a:t>Hasta $ 89.99</a:t>
                      </a:r>
                      <a:endParaRPr lang="es-MX" sz="36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a:solidFill>
                            <a:srgbClr val="333333"/>
                          </a:solidFill>
                          <a:latin typeface="Calibri"/>
                          <a:ea typeface="Calibri"/>
                          <a:cs typeface="Times New Roman"/>
                        </a:rPr>
                        <a:t>$ 6</a:t>
                      </a:r>
                      <a:endParaRPr lang="es-MX" sz="36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235631">
                <a:tc>
                  <a:txBody>
                    <a:bodyPr/>
                    <a:lstStyle/>
                    <a:p>
                      <a:pPr>
                        <a:lnSpc>
                          <a:spcPct val="100000"/>
                        </a:lnSpc>
                        <a:spcAft>
                          <a:spcPts val="1000"/>
                        </a:spcAft>
                      </a:pPr>
                      <a:r>
                        <a:rPr lang="es-MX" sz="2800">
                          <a:solidFill>
                            <a:srgbClr val="333333"/>
                          </a:solidFill>
                          <a:latin typeface="Calibri"/>
                          <a:ea typeface="Calibri"/>
                          <a:cs typeface="Times New Roman"/>
                        </a:rPr>
                        <a:t>De $ 90</a:t>
                      </a:r>
                      <a:br>
                        <a:rPr lang="es-MX" sz="2800">
                          <a:solidFill>
                            <a:srgbClr val="333333"/>
                          </a:solidFill>
                          <a:latin typeface="Calibri"/>
                          <a:ea typeface="Calibri"/>
                          <a:cs typeface="Times New Roman"/>
                        </a:rPr>
                      </a:br>
                      <a:r>
                        <a:rPr lang="es-MX" sz="2800">
                          <a:solidFill>
                            <a:srgbClr val="333333"/>
                          </a:solidFill>
                          <a:latin typeface="Calibri"/>
                          <a:ea typeface="Calibri"/>
                          <a:cs typeface="Times New Roman"/>
                        </a:rPr>
                        <a:t>a $ 30,699.99</a:t>
                      </a:r>
                      <a:endParaRPr lang="es-MX" sz="360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dirty="0" smtClean="0">
                          <a:solidFill>
                            <a:srgbClr val="333333"/>
                          </a:solidFill>
                          <a:latin typeface="Calibri"/>
                          <a:ea typeface="Calibri"/>
                          <a:cs typeface="Times New Roman"/>
                        </a:rPr>
                        <a:t>6,5%</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del </a:t>
                      </a:r>
                      <a:r>
                        <a:rPr lang="es-MX" sz="2800" dirty="0">
                          <a:solidFill>
                            <a:srgbClr val="333333"/>
                          </a:solidFill>
                          <a:latin typeface="Calibri"/>
                          <a:ea typeface="Calibri"/>
                          <a:cs typeface="Times New Roman"/>
                        </a:rPr>
                        <a:t>precio de </a:t>
                      </a:r>
                      <a:r>
                        <a:rPr lang="es-MX" sz="2800" dirty="0" smtClean="0">
                          <a:solidFill>
                            <a:srgbClr val="333333"/>
                          </a:solidFill>
                          <a:latin typeface="Calibri"/>
                          <a:ea typeface="Calibri"/>
                          <a:cs typeface="Times New Roman"/>
                        </a:rPr>
                        <a:t>venta</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de </a:t>
                      </a:r>
                      <a:r>
                        <a:rPr lang="es-MX" sz="2800" dirty="0">
                          <a:solidFill>
                            <a:srgbClr val="333333"/>
                          </a:solidFill>
                          <a:latin typeface="Calibri"/>
                          <a:ea typeface="Calibri"/>
                          <a:cs typeface="Times New Roman"/>
                        </a:rPr>
                        <a:t>cada unidad</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660026">
                <a:tc>
                  <a:txBody>
                    <a:bodyPr/>
                    <a:lstStyle/>
                    <a:p>
                      <a:pPr>
                        <a:lnSpc>
                          <a:spcPct val="100000"/>
                        </a:lnSpc>
                        <a:spcAft>
                          <a:spcPts val="1000"/>
                        </a:spcAft>
                      </a:pPr>
                      <a:r>
                        <a:rPr lang="es-MX" sz="2800" dirty="0">
                          <a:solidFill>
                            <a:srgbClr val="333333"/>
                          </a:solidFill>
                          <a:latin typeface="Calibri"/>
                          <a:ea typeface="Calibri"/>
                          <a:cs typeface="Times New Roman"/>
                        </a:rPr>
                        <a:t>De $ </a:t>
                      </a:r>
                      <a:r>
                        <a:rPr lang="es-MX" sz="2800" dirty="0" smtClean="0">
                          <a:solidFill>
                            <a:srgbClr val="333333"/>
                          </a:solidFill>
                          <a:latin typeface="Calibri"/>
                          <a:ea typeface="Calibri"/>
                          <a:cs typeface="Times New Roman"/>
                        </a:rPr>
                        <a:t>30,700</a:t>
                      </a:r>
                      <a:r>
                        <a:rPr lang="es-MX" sz="2800" baseline="0" dirty="0" smtClean="0">
                          <a:solidFill>
                            <a:srgbClr val="333333"/>
                          </a:solidFill>
                          <a:latin typeface="Calibri"/>
                          <a:ea typeface="Calibri"/>
                          <a:cs typeface="Times New Roman"/>
                        </a:rPr>
                        <a:t> </a:t>
                      </a:r>
                      <a:r>
                        <a:rPr lang="es-MX" sz="2800" dirty="0" smtClean="0">
                          <a:solidFill>
                            <a:srgbClr val="333333"/>
                          </a:solidFill>
                          <a:latin typeface="Calibri"/>
                          <a:ea typeface="Calibri"/>
                          <a:cs typeface="Times New Roman"/>
                        </a:rPr>
                        <a:t>en </a:t>
                      </a:r>
                      <a:r>
                        <a:rPr lang="es-MX" sz="2800" dirty="0">
                          <a:solidFill>
                            <a:srgbClr val="333333"/>
                          </a:solidFill>
                          <a:latin typeface="Calibri"/>
                          <a:ea typeface="Calibri"/>
                          <a:cs typeface="Times New Roman"/>
                        </a:rPr>
                        <a:t>adelante</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800" dirty="0">
                          <a:solidFill>
                            <a:srgbClr val="333333"/>
                          </a:solidFill>
                          <a:latin typeface="Calibri"/>
                          <a:ea typeface="Calibri"/>
                          <a:cs typeface="Times New Roman"/>
                        </a:rPr>
                        <a:t>$ 2,000</a:t>
                      </a:r>
                      <a:endParaRPr lang="es-MX" sz="36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
        <p:nvSpPr>
          <p:cNvPr id="4097" name="Rectangle 1"/>
          <p:cNvSpPr>
            <a:spLocks noChangeArrowheads="1"/>
          </p:cNvSpPr>
          <p:nvPr/>
        </p:nvSpPr>
        <p:spPr bwMode="auto">
          <a:xfrm>
            <a:off x="299464" y="4869160"/>
            <a:ext cx="5147243" cy="969496"/>
          </a:xfrm>
          <a:prstGeom prst="rect">
            <a:avLst/>
          </a:prstGeom>
        </p:spPr>
        <p:txBody>
          <a:bodyPr vert="horz">
            <a:normAutofit/>
          </a:bodyPr>
          <a:lstStyle/>
          <a:p>
            <a:pPr marL="274320" marR="0" lvl="0" indent="-274320" defTabSz="914400" fontAlgn="base">
              <a:lnSpc>
                <a:spcPct val="100000"/>
              </a:lnSpc>
              <a:spcBef>
                <a:spcPts val="600"/>
              </a:spcBef>
              <a:spcAft>
                <a:spcPct val="0"/>
              </a:spcAft>
              <a:buClr>
                <a:schemeClr val="tx2"/>
              </a:buClr>
              <a:buSzPct val="73000"/>
              <a:buFont typeface="Wingdings 2"/>
              <a:buChar char="•"/>
              <a:tabLst>
                <a:tab pos="457200" algn="l"/>
              </a:tabLst>
            </a:pPr>
            <a:r>
              <a:rPr lang="es-MX" sz="2600" b="1" dirty="0" smtClean="0"/>
              <a:t>Ubicación en el listado: Medio</a:t>
            </a:r>
          </a:p>
          <a:p>
            <a:pPr marL="274320" marR="0" lvl="0" indent="-274320" defTabSz="914400" fontAlgn="base">
              <a:lnSpc>
                <a:spcPct val="100000"/>
              </a:lnSpc>
              <a:spcBef>
                <a:spcPts val="600"/>
              </a:spcBef>
              <a:spcAft>
                <a:spcPct val="0"/>
              </a:spcAft>
              <a:buClr>
                <a:schemeClr val="tx2"/>
              </a:buClr>
              <a:buSzPct val="73000"/>
              <a:buFont typeface="Wingdings 2"/>
              <a:buChar char="•"/>
              <a:tabLst>
                <a:tab pos="457200" algn="l"/>
              </a:tabLst>
            </a:pPr>
            <a:r>
              <a:rPr lang="es-MX" sz="2600" b="1" dirty="0" smtClean="0"/>
              <a:t>Tiempo de exposición: 60 días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4966" y="260648"/>
            <a:ext cx="4249042" cy="1309254"/>
          </a:xfrm>
        </p:spPr>
        <p:txBody>
          <a:bodyPr/>
          <a:lstStyle/>
          <a:p>
            <a:pPr fontAlgn="base"/>
            <a:r>
              <a:rPr lang="es-MX" b="1" dirty="0" smtClean="0"/>
              <a:t>Publicación Bronce</a:t>
            </a:r>
          </a:p>
          <a:p>
            <a:pPr fontAlgn="base"/>
            <a:r>
              <a:rPr lang="es-MX" b="1" dirty="0" smtClean="0"/>
              <a:t>Costo por publicar</a:t>
            </a:r>
          </a:p>
          <a:p>
            <a:pPr>
              <a:buNone/>
            </a:pPr>
            <a:endParaRPr lang="es-MX" dirty="0"/>
          </a:p>
        </p:txBody>
      </p:sp>
      <p:graphicFrame>
        <p:nvGraphicFramePr>
          <p:cNvPr id="4" name="3 Tabla"/>
          <p:cNvGraphicFramePr>
            <a:graphicFrameLocks noGrp="1"/>
          </p:cNvGraphicFramePr>
          <p:nvPr>
            <p:extLst>
              <p:ext uri="{D42A27DB-BD31-4B8C-83A1-F6EECF244321}">
                <p14:modId xmlns:p14="http://schemas.microsoft.com/office/powerpoint/2010/main" val="3308416342"/>
              </p:ext>
            </p:extLst>
          </p:nvPr>
        </p:nvGraphicFramePr>
        <p:xfrm>
          <a:off x="1000100" y="1412776"/>
          <a:ext cx="6884268" cy="3436258"/>
        </p:xfrm>
        <a:graphic>
          <a:graphicData uri="http://schemas.openxmlformats.org/drawingml/2006/table">
            <a:tbl>
              <a:tblPr/>
              <a:tblGrid>
                <a:gridCol w="3442134"/>
                <a:gridCol w="3442134"/>
              </a:tblGrid>
              <a:tr h="786192">
                <a:tc>
                  <a:txBody>
                    <a:bodyPr/>
                    <a:lstStyle/>
                    <a:p>
                      <a:pPr>
                        <a:lnSpc>
                          <a:spcPct val="100000"/>
                        </a:lnSpc>
                        <a:spcAft>
                          <a:spcPts val="1000"/>
                        </a:spcAft>
                      </a:pPr>
                      <a:r>
                        <a:rPr lang="es-MX" sz="2400" b="1" dirty="0">
                          <a:solidFill>
                            <a:srgbClr val="333333"/>
                          </a:solidFill>
                          <a:latin typeface="Calibri"/>
                          <a:ea typeface="Calibri"/>
                          <a:cs typeface="Times New Roman"/>
                        </a:rPr>
                        <a:t>Precio de venta por unidad</a:t>
                      </a:r>
                      <a:endParaRPr lang="es-MX" sz="3200" dirty="0">
                        <a:latin typeface="Calibri"/>
                        <a:ea typeface="Calibri"/>
                        <a:cs typeface="Times New Roman"/>
                      </a:endParaRPr>
                    </a:p>
                  </a:txBody>
                  <a:tcPr marL="95250" marR="95250" marT="47625" marB="47625" anchor="b">
                    <a:lnL>
                      <a:noFill/>
                    </a:lnL>
                    <a:lnR>
                      <a:noFill/>
                    </a:lnR>
                    <a:lnT>
                      <a:noFill/>
                    </a:lnT>
                    <a:lnB>
                      <a:noFill/>
                    </a:lnB>
                    <a:solidFill>
                      <a:srgbClr val="E9E9E9"/>
                    </a:solidFill>
                  </a:tcPr>
                </a:tc>
                <a:tc>
                  <a:txBody>
                    <a:bodyPr/>
                    <a:lstStyle/>
                    <a:p>
                      <a:pPr>
                        <a:lnSpc>
                          <a:spcPct val="100000"/>
                        </a:lnSpc>
                        <a:spcAft>
                          <a:spcPts val="1000"/>
                        </a:spcAft>
                      </a:pPr>
                      <a:r>
                        <a:rPr lang="es-MX" sz="2400" b="1">
                          <a:solidFill>
                            <a:srgbClr val="333333"/>
                          </a:solidFill>
                          <a:latin typeface="Calibri"/>
                          <a:ea typeface="Calibri"/>
                          <a:cs typeface="Times New Roman"/>
                        </a:rPr>
                        <a:t>Tarifa</a:t>
                      </a:r>
                      <a:endParaRPr lang="es-MX" sz="3200">
                        <a:latin typeface="Calibri"/>
                        <a:ea typeface="Calibri"/>
                        <a:cs typeface="Times New Roman"/>
                      </a:endParaRPr>
                    </a:p>
                  </a:txBody>
                  <a:tcPr marL="95250" marR="95250" marT="47625" marB="47625" anchor="b">
                    <a:lnL>
                      <a:noFill/>
                    </a:lnL>
                    <a:lnR>
                      <a:noFill/>
                    </a:lnR>
                    <a:lnT>
                      <a:noFill/>
                    </a:lnT>
                    <a:lnB>
                      <a:noFill/>
                    </a:lnB>
                  </a:tcPr>
                </a:tc>
              </a:tr>
              <a:tr h="602190">
                <a:tc>
                  <a:txBody>
                    <a:bodyPr/>
                    <a:lstStyle/>
                    <a:p>
                      <a:pPr>
                        <a:lnSpc>
                          <a:spcPct val="100000"/>
                        </a:lnSpc>
                        <a:spcAft>
                          <a:spcPts val="1000"/>
                        </a:spcAft>
                      </a:pPr>
                      <a:r>
                        <a:rPr lang="es-MX" sz="2400">
                          <a:solidFill>
                            <a:srgbClr val="333333"/>
                          </a:solidFill>
                          <a:latin typeface="Calibri"/>
                          <a:ea typeface="Calibri"/>
                          <a:cs typeface="Times New Roman"/>
                        </a:rPr>
                        <a:t>Hasta $ 59.99</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a:solidFill>
                            <a:srgbClr val="333333"/>
                          </a:solidFill>
                          <a:latin typeface="Calibri"/>
                          <a:ea typeface="Calibri"/>
                          <a:cs typeface="Times New Roman"/>
                        </a:rPr>
                        <a:t>$ 6</a:t>
                      </a:r>
                      <a:endParaRPr lang="es-MX" sz="3200">
                        <a:latin typeface="Calibri"/>
                        <a:ea typeface="Calibri"/>
                        <a:cs typeface="Times New Roman"/>
                      </a:endParaRPr>
                    </a:p>
                  </a:txBody>
                  <a:tcPr marL="95250" marR="95250" marT="95250" marB="95250" anchor="b">
                    <a:lnL>
                      <a:noFill/>
                    </a:lnL>
                    <a:lnR>
                      <a:noFill/>
                    </a:lnR>
                    <a:lnT>
                      <a:noFill/>
                    </a:lnT>
                    <a:lnB w="12700" cap="flat" cmpd="sng" algn="ctr">
                      <a:solidFill>
                        <a:srgbClr val="C2C2C2"/>
                      </a:solidFill>
                      <a:prstDash val="solid"/>
                      <a:round/>
                      <a:headEnd type="none" w="med" len="med"/>
                      <a:tailEnd type="none" w="med" len="med"/>
                    </a:lnB>
                  </a:tcPr>
                </a:tc>
              </a:tr>
              <a:tr h="1137469">
                <a:tc>
                  <a:txBody>
                    <a:bodyPr/>
                    <a:lstStyle/>
                    <a:p>
                      <a:pPr>
                        <a:lnSpc>
                          <a:spcPct val="100000"/>
                        </a:lnSpc>
                        <a:spcAft>
                          <a:spcPts val="1000"/>
                        </a:spcAft>
                      </a:pPr>
                      <a:r>
                        <a:rPr lang="es-MX" sz="2400">
                          <a:solidFill>
                            <a:srgbClr val="333333"/>
                          </a:solidFill>
                          <a:latin typeface="Calibri"/>
                          <a:ea typeface="Calibri"/>
                          <a:cs typeface="Times New Roman"/>
                        </a:rPr>
                        <a:t>De $ 60 a $ 19,999.99</a:t>
                      </a:r>
                      <a:endParaRPr lang="es-MX" sz="320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dirty="0" smtClean="0">
                          <a:solidFill>
                            <a:srgbClr val="333333"/>
                          </a:solidFill>
                          <a:latin typeface="Calibri"/>
                          <a:ea typeface="Calibri"/>
                          <a:cs typeface="Times New Roman"/>
                        </a:rPr>
                        <a:t>10%</a:t>
                      </a:r>
                      <a:r>
                        <a:rPr lang="es-MX" sz="2400" baseline="0" dirty="0" smtClean="0">
                          <a:solidFill>
                            <a:srgbClr val="333333"/>
                          </a:solidFill>
                          <a:latin typeface="Calibri"/>
                          <a:ea typeface="Calibri"/>
                          <a:cs typeface="Times New Roman"/>
                        </a:rPr>
                        <a:t> </a:t>
                      </a:r>
                      <a:r>
                        <a:rPr lang="es-MX" sz="2400" dirty="0" smtClean="0">
                          <a:solidFill>
                            <a:srgbClr val="333333"/>
                          </a:solidFill>
                          <a:latin typeface="Calibri"/>
                          <a:ea typeface="Calibri"/>
                          <a:cs typeface="Times New Roman"/>
                        </a:rPr>
                        <a:t>del </a:t>
                      </a:r>
                      <a:r>
                        <a:rPr lang="es-MX" sz="2400" dirty="0">
                          <a:solidFill>
                            <a:srgbClr val="333333"/>
                          </a:solidFill>
                          <a:latin typeface="Calibri"/>
                          <a:ea typeface="Calibri"/>
                          <a:cs typeface="Times New Roman"/>
                        </a:rPr>
                        <a:t>precio de venta</a:t>
                      </a:r>
                      <a:br>
                        <a:rPr lang="es-MX" sz="2400" dirty="0">
                          <a:solidFill>
                            <a:srgbClr val="333333"/>
                          </a:solidFill>
                          <a:latin typeface="Calibri"/>
                          <a:ea typeface="Calibri"/>
                          <a:cs typeface="Times New Roman"/>
                        </a:rPr>
                      </a:br>
                      <a:r>
                        <a:rPr lang="es-MX" sz="2400" dirty="0">
                          <a:solidFill>
                            <a:srgbClr val="333333"/>
                          </a:solidFill>
                          <a:latin typeface="Calibri"/>
                          <a:ea typeface="Calibri"/>
                          <a:cs typeface="Times New Roman"/>
                        </a:rPr>
                        <a:t>de cada unidad</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r h="869829">
                <a:tc>
                  <a:txBody>
                    <a:bodyPr/>
                    <a:lstStyle/>
                    <a:p>
                      <a:pPr>
                        <a:lnSpc>
                          <a:spcPct val="100000"/>
                        </a:lnSpc>
                        <a:spcAft>
                          <a:spcPts val="1000"/>
                        </a:spcAft>
                      </a:pPr>
                      <a:r>
                        <a:rPr lang="es-MX" sz="2400" dirty="0">
                          <a:solidFill>
                            <a:srgbClr val="333333"/>
                          </a:solidFill>
                          <a:latin typeface="Calibri"/>
                          <a:ea typeface="Calibri"/>
                          <a:cs typeface="Times New Roman"/>
                        </a:rPr>
                        <a:t>De $ </a:t>
                      </a:r>
                      <a:r>
                        <a:rPr lang="es-MX" sz="2400" dirty="0" smtClean="0">
                          <a:solidFill>
                            <a:srgbClr val="333333"/>
                          </a:solidFill>
                          <a:latin typeface="Calibri"/>
                          <a:ea typeface="Calibri"/>
                          <a:cs typeface="Times New Roman"/>
                        </a:rPr>
                        <a:t>20,000</a:t>
                      </a:r>
                      <a:r>
                        <a:rPr lang="es-MX" sz="2400" baseline="0" dirty="0" smtClean="0">
                          <a:solidFill>
                            <a:srgbClr val="333333"/>
                          </a:solidFill>
                          <a:latin typeface="Calibri"/>
                          <a:ea typeface="Calibri"/>
                          <a:cs typeface="Times New Roman"/>
                        </a:rPr>
                        <a:t> </a:t>
                      </a:r>
                      <a:r>
                        <a:rPr lang="es-MX" sz="2400" dirty="0" smtClean="0">
                          <a:solidFill>
                            <a:srgbClr val="333333"/>
                          </a:solidFill>
                          <a:latin typeface="Calibri"/>
                          <a:ea typeface="Calibri"/>
                          <a:cs typeface="Times New Roman"/>
                        </a:rPr>
                        <a:t>en </a:t>
                      </a:r>
                      <a:r>
                        <a:rPr lang="es-MX" sz="2400" dirty="0">
                          <a:solidFill>
                            <a:srgbClr val="333333"/>
                          </a:solidFill>
                          <a:latin typeface="Calibri"/>
                          <a:ea typeface="Calibri"/>
                          <a:cs typeface="Times New Roman"/>
                        </a:rPr>
                        <a:t>adelante</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c>
                  <a:txBody>
                    <a:bodyPr/>
                    <a:lstStyle/>
                    <a:p>
                      <a:pPr>
                        <a:lnSpc>
                          <a:spcPct val="100000"/>
                        </a:lnSpc>
                        <a:spcAft>
                          <a:spcPts val="1000"/>
                        </a:spcAft>
                      </a:pPr>
                      <a:r>
                        <a:rPr lang="es-MX" sz="2400" dirty="0">
                          <a:solidFill>
                            <a:srgbClr val="333333"/>
                          </a:solidFill>
                          <a:latin typeface="Calibri"/>
                          <a:ea typeface="Calibri"/>
                          <a:cs typeface="Times New Roman"/>
                        </a:rPr>
                        <a:t>$ 2,000</a:t>
                      </a:r>
                      <a:endParaRPr lang="es-MX" sz="3200" dirty="0">
                        <a:latin typeface="Calibri"/>
                        <a:ea typeface="Calibri"/>
                        <a:cs typeface="Times New Roman"/>
                      </a:endParaRPr>
                    </a:p>
                  </a:txBody>
                  <a:tcPr marL="95250" marR="95250" marT="95250" marB="95250" anchor="b">
                    <a:lnL>
                      <a:noFill/>
                    </a:lnL>
                    <a:lnR>
                      <a:noFill/>
                    </a:lnR>
                    <a:lnT w="12700" cap="flat" cmpd="sng" algn="ctr">
                      <a:solidFill>
                        <a:srgbClr val="C2C2C2"/>
                      </a:solidFill>
                      <a:prstDash val="solid"/>
                      <a:round/>
                      <a:headEnd type="none" w="med" len="med"/>
                      <a:tailEnd type="none" w="med" len="med"/>
                    </a:lnT>
                    <a:lnB w="12700" cap="flat" cmpd="sng" algn="ctr">
                      <a:solidFill>
                        <a:srgbClr val="C2C2C2"/>
                      </a:solidFill>
                      <a:prstDash val="solid"/>
                      <a:round/>
                      <a:headEnd type="none" w="med" len="med"/>
                      <a:tailEnd type="none" w="med" len="med"/>
                    </a:lnB>
                  </a:tcPr>
                </a:tc>
              </a:tr>
            </a:tbl>
          </a:graphicData>
        </a:graphic>
      </p:graphicFrame>
      <p:sp>
        <p:nvSpPr>
          <p:cNvPr id="3073" name="Rectangle 1"/>
          <p:cNvSpPr>
            <a:spLocks noChangeArrowheads="1"/>
          </p:cNvSpPr>
          <p:nvPr/>
        </p:nvSpPr>
        <p:spPr bwMode="auto">
          <a:xfrm>
            <a:off x="714348" y="5013176"/>
            <a:ext cx="5403723" cy="969496"/>
          </a:xfrm>
          <a:prstGeom prst="rect">
            <a:avLst/>
          </a:prstGeom>
        </p:spPr>
        <p:txBody>
          <a:bodyPr vert="horz">
            <a:normAutofit/>
          </a:bodyPr>
          <a:lstStyle/>
          <a:p>
            <a:pPr marL="274320" marR="0" lvl="0" indent="-274320" defTabSz="914400" fontAlgn="base">
              <a:lnSpc>
                <a:spcPct val="100000"/>
              </a:lnSpc>
              <a:spcBef>
                <a:spcPts val="600"/>
              </a:spcBef>
              <a:spcAft>
                <a:spcPct val="0"/>
              </a:spcAft>
              <a:buClr>
                <a:schemeClr val="tx2"/>
              </a:buClr>
              <a:buSzPct val="73000"/>
              <a:buFont typeface="Wingdings 2"/>
              <a:buChar char="•"/>
              <a:tabLst>
                <a:tab pos="457200" algn="l"/>
              </a:tabLst>
            </a:pPr>
            <a:r>
              <a:rPr lang="es-MX" sz="2600" b="1" dirty="0" smtClean="0"/>
              <a:t>Ubicación en el listado: Inferior</a:t>
            </a:r>
          </a:p>
          <a:p>
            <a:pPr marL="274320" marR="0" lvl="0" indent="-274320" defTabSz="914400" fontAlgn="base">
              <a:lnSpc>
                <a:spcPct val="100000"/>
              </a:lnSpc>
              <a:spcBef>
                <a:spcPts val="600"/>
              </a:spcBef>
              <a:spcAft>
                <a:spcPct val="0"/>
              </a:spcAft>
              <a:buClr>
                <a:schemeClr val="tx2"/>
              </a:buClr>
              <a:buSzPct val="73000"/>
              <a:buFont typeface="Wingdings 2"/>
              <a:buChar char="•"/>
              <a:tabLst>
                <a:tab pos="457200" algn="l"/>
              </a:tabLst>
            </a:pPr>
            <a:r>
              <a:rPr lang="es-MX" sz="2600" b="1" dirty="0" smtClean="0"/>
              <a:t>Tiempo de exposición: 60 días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7920880" cy="4968552"/>
          </a:xfrm>
        </p:spPr>
        <p:txBody>
          <a:bodyPr>
            <a:normAutofit lnSpcReduction="10000"/>
          </a:bodyPr>
          <a:lstStyle/>
          <a:p>
            <a:pPr fontAlgn="base"/>
            <a:r>
              <a:rPr lang="es-MX" b="1" dirty="0" smtClean="0"/>
              <a:t>Publicación Gratuita</a:t>
            </a:r>
          </a:p>
          <a:p>
            <a:pPr fontAlgn="base">
              <a:buFont typeface="Wingdings" pitchFamily="2" charset="2"/>
              <a:buChar char="Ø"/>
            </a:pPr>
            <a:r>
              <a:rPr lang="es-MX" dirty="0" smtClean="0"/>
              <a:t>Podrás publicar gratis hasta que concretes 5 ventas por año.</a:t>
            </a:r>
          </a:p>
          <a:p>
            <a:pPr fontAlgn="base"/>
            <a:r>
              <a:rPr lang="es-MX" b="1" dirty="0" smtClean="0"/>
              <a:t>Condiciones:</a:t>
            </a:r>
            <a:endParaRPr lang="es-MX" dirty="0" smtClean="0"/>
          </a:p>
          <a:p>
            <a:pPr lvl="0" fontAlgn="base">
              <a:buFont typeface="Wingdings" pitchFamily="2" charset="2"/>
              <a:buChar char="Ø"/>
            </a:pPr>
            <a:r>
              <a:rPr lang="es-MX" dirty="0" smtClean="0"/>
              <a:t>Solo podrás tener 5 publicaciones gratuitas a la vez con 1 unidad de stock disponible para cada una.</a:t>
            </a:r>
          </a:p>
          <a:p>
            <a:pPr lvl="0" fontAlgn="base">
              <a:buFont typeface="Wingdings" pitchFamily="2" charset="2"/>
              <a:buChar char="Ø"/>
            </a:pPr>
            <a:r>
              <a:rPr lang="es-MX" dirty="0" smtClean="0"/>
              <a:t>Aportará a tu reputación como vendedor.</a:t>
            </a:r>
          </a:p>
          <a:p>
            <a:pPr lvl="0" fontAlgn="base">
              <a:buFont typeface="Wingdings" pitchFamily="2" charset="2"/>
              <a:buChar char="Ø"/>
            </a:pPr>
            <a:r>
              <a:rPr lang="es-MX" dirty="0" smtClean="0"/>
              <a:t>No tendrás costos por publicar y vender.</a:t>
            </a:r>
          </a:p>
          <a:p>
            <a:pPr lvl="0" fontAlgn="base">
              <a:buFont typeface="Wingdings" pitchFamily="2" charset="2"/>
              <a:buChar char="Ø"/>
            </a:pPr>
            <a:r>
              <a:rPr lang="es-MX" dirty="0" smtClean="0"/>
              <a:t>No podrás ofrecer </a:t>
            </a:r>
            <a:r>
              <a:rPr lang="es-MX" dirty="0" err="1" smtClean="0"/>
              <a:t>MercadoPago</a:t>
            </a:r>
            <a:r>
              <a:rPr lang="es-MX" dirty="0" smtClean="0"/>
              <a:t>.</a:t>
            </a:r>
          </a:p>
          <a:p>
            <a:pPr lvl="0" fontAlgn="base">
              <a:buFont typeface="Wingdings" pitchFamily="2" charset="2"/>
              <a:buChar char="Ø"/>
            </a:pPr>
            <a:r>
              <a:rPr lang="es-MX" dirty="0" smtClean="0"/>
              <a:t>No podrás cambiar tu publicación gratuita por bronce.</a:t>
            </a:r>
          </a:p>
          <a:p>
            <a:endParaRPr lang="es-MX"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7239000" cy="5979064"/>
          </a:xfrm>
        </p:spPr>
        <p:txBody>
          <a:bodyPr/>
          <a:lstStyle/>
          <a:p>
            <a:pPr fontAlgn="base"/>
            <a:r>
              <a:rPr lang="es-MX" b="1" dirty="0" smtClean="0"/>
              <a:t>¿Qué productos subastar?</a:t>
            </a:r>
          </a:p>
          <a:p>
            <a:pPr fontAlgn="base"/>
            <a:endParaRPr lang="es-MX" dirty="0" smtClean="0"/>
          </a:p>
          <a:p>
            <a:pPr lvl="0" fontAlgn="base">
              <a:buFont typeface="Wingdings" pitchFamily="2" charset="2"/>
              <a:buChar char="Ø"/>
            </a:pPr>
            <a:r>
              <a:rPr lang="es-MX" dirty="0" smtClean="0"/>
              <a:t>Stock remanente.</a:t>
            </a:r>
          </a:p>
          <a:p>
            <a:pPr lvl="0" fontAlgn="base">
              <a:buFont typeface="Wingdings" pitchFamily="2" charset="2"/>
              <a:buChar char="Ø"/>
            </a:pPr>
            <a:r>
              <a:rPr lang="es-MX" dirty="0" smtClean="0"/>
              <a:t>Productos con algún desperfecto.</a:t>
            </a:r>
          </a:p>
          <a:p>
            <a:pPr lvl="0" fontAlgn="base">
              <a:buFont typeface="Wingdings" pitchFamily="2" charset="2"/>
              <a:buChar char="Ø"/>
            </a:pPr>
            <a:r>
              <a:rPr lang="es-MX" dirty="0" smtClean="0"/>
              <a:t>Cosas que necesites vender rápido.</a:t>
            </a:r>
          </a:p>
          <a:p>
            <a:pPr lvl="0" fontAlgn="base">
              <a:buFont typeface="Wingdings" pitchFamily="2" charset="2"/>
              <a:buChar char="Ø"/>
            </a:pPr>
            <a:r>
              <a:rPr lang="es-MX" dirty="0" smtClean="0"/>
              <a:t>Productos que no sabes el precio y quieres venderlos al que más te ofrezca.</a:t>
            </a:r>
          </a:p>
          <a:p>
            <a:endParaRPr lang="es-MX"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7920880" cy="4968552"/>
          </a:xfrm>
        </p:spPr>
        <p:txBody>
          <a:bodyPr/>
          <a:lstStyle/>
          <a:p>
            <a:pPr fontAlgn="base"/>
            <a:r>
              <a:rPr lang="es-MX" b="1" dirty="0" smtClean="0"/>
              <a:t>Características</a:t>
            </a:r>
            <a:endParaRPr lang="es-MX" dirty="0" smtClean="0"/>
          </a:p>
          <a:p>
            <a:pPr lvl="0" fontAlgn="base">
              <a:buFont typeface="Wingdings" pitchFamily="2" charset="2"/>
              <a:buChar char="Ø"/>
            </a:pPr>
            <a:r>
              <a:rPr lang="es-MX" dirty="0" smtClean="0"/>
              <a:t>Tu publicación tendrá publicidades y aparecerá última en el listado.</a:t>
            </a:r>
          </a:p>
          <a:p>
            <a:pPr lvl="0" fontAlgn="base">
              <a:buFont typeface="Wingdings" pitchFamily="2" charset="2"/>
              <a:buChar char="Ø"/>
            </a:pPr>
            <a:r>
              <a:rPr lang="es-MX" dirty="0" smtClean="0"/>
              <a:t>Tiempo de exposición en los listados: 7 días.</a:t>
            </a:r>
          </a:p>
          <a:p>
            <a:pPr lvl="0" fontAlgn="base">
              <a:buFont typeface="Wingdings" pitchFamily="2" charset="2"/>
              <a:buChar char="Ø"/>
            </a:pPr>
            <a:endParaRPr lang="es-MX" dirty="0" smtClean="0"/>
          </a:p>
          <a:p>
            <a:pPr fontAlgn="base"/>
            <a:r>
              <a:rPr lang="es-MX" b="1" dirty="0" smtClean="0"/>
              <a:t>Descuentos para </a:t>
            </a:r>
            <a:r>
              <a:rPr lang="es-MX" b="1" dirty="0" err="1" smtClean="0"/>
              <a:t>MercadoLíderes</a:t>
            </a:r>
            <a:endParaRPr lang="es-MX" b="1" dirty="0" smtClean="0"/>
          </a:p>
          <a:p>
            <a:pPr lvl="0" fontAlgn="base">
              <a:buFont typeface="Wingdings" pitchFamily="2" charset="2"/>
              <a:buChar char="Ø"/>
            </a:pPr>
            <a:r>
              <a:rPr lang="es-MX" dirty="0" err="1" smtClean="0"/>
              <a:t>MercadoLíderes</a:t>
            </a:r>
            <a:r>
              <a:rPr lang="es-MX" dirty="0" smtClean="0"/>
              <a:t> </a:t>
            </a:r>
            <a:r>
              <a:rPr lang="es-MX" dirty="0" err="1" smtClean="0"/>
              <a:t>Platinum</a:t>
            </a:r>
            <a:r>
              <a:rPr lang="es-MX" dirty="0" smtClean="0"/>
              <a:t>: 10% sobre la comisión por venta.</a:t>
            </a:r>
          </a:p>
          <a:p>
            <a:pPr lvl="0" fontAlgn="base">
              <a:buFont typeface="Wingdings" pitchFamily="2" charset="2"/>
              <a:buChar char="Ø"/>
            </a:pPr>
            <a:r>
              <a:rPr lang="es-MX" dirty="0" err="1" smtClean="0"/>
              <a:t>MercadoLíderes</a:t>
            </a:r>
            <a:r>
              <a:rPr lang="es-MX" dirty="0" smtClean="0"/>
              <a:t> </a:t>
            </a:r>
            <a:r>
              <a:rPr lang="es-MX" dirty="0" err="1" smtClean="0"/>
              <a:t>Gold</a:t>
            </a:r>
            <a:r>
              <a:rPr lang="es-MX" dirty="0" smtClean="0"/>
              <a:t>: 5% sobre la comisión por venta.</a:t>
            </a:r>
          </a:p>
          <a:p>
            <a:endParaRPr lang="es-MX"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071678"/>
            <a:ext cx="7329510" cy="2714644"/>
          </a:xfrm>
        </p:spPr>
        <p:txBody>
          <a:bodyPr>
            <a:noAutofit/>
          </a:bodyPr>
          <a:lstStyle/>
          <a:p>
            <a:pPr algn="ctr"/>
            <a:r>
              <a:rPr lang="es-MX" sz="8800" dirty="0" smtClean="0"/>
              <a:t>SEGUNDA MANO</a:t>
            </a:r>
            <a:endParaRPr lang="es-MX" sz="88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357166"/>
            <a:ext cx="7929618" cy="6098570"/>
          </a:xfrm>
        </p:spPr>
        <p:txBody>
          <a:bodyPr>
            <a:normAutofit fontScale="92500" lnSpcReduction="20000"/>
          </a:bodyPr>
          <a:lstStyle/>
          <a:p>
            <a:r>
              <a:rPr lang="es-MX" b="1" dirty="0" smtClean="0"/>
              <a:t>Categoría:</a:t>
            </a:r>
            <a:endParaRPr lang="es-MX" dirty="0" smtClean="0"/>
          </a:p>
          <a:p>
            <a:pPr marL="514350" lvl="0" indent="-514350">
              <a:buFont typeface="Wingdings" pitchFamily="2" charset="2"/>
              <a:buChar char="Ø"/>
            </a:pPr>
            <a:r>
              <a:rPr lang="es-MX" dirty="0" smtClean="0"/>
              <a:t>Selecciona correctamente la categoría a la cual corresponda el producto o servicio que quieres </a:t>
            </a:r>
            <a:r>
              <a:rPr lang="es-MX" dirty="0" err="1" smtClean="0"/>
              <a:t>anunciar.Si</a:t>
            </a:r>
            <a:r>
              <a:rPr lang="es-MX" dirty="0" smtClean="0"/>
              <a:t> tienes dudas busca otros productos similares al tuyo para revisar en que categoría se encuentran.</a:t>
            </a:r>
          </a:p>
          <a:p>
            <a:r>
              <a:rPr lang="es-MX" b="1" dirty="0" smtClean="0"/>
              <a:t>Título:</a:t>
            </a:r>
            <a:endParaRPr lang="es-MX" dirty="0" smtClean="0"/>
          </a:p>
          <a:p>
            <a:pPr lvl="0">
              <a:buFont typeface="Wingdings" pitchFamily="2" charset="2"/>
              <a:buChar char="Ø"/>
            </a:pPr>
            <a:r>
              <a:rPr lang="es-MX" dirty="0" smtClean="0"/>
              <a:t>Describe brevemente el producto o servicio que quieres anunciar.</a:t>
            </a:r>
          </a:p>
          <a:p>
            <a:pPr lvl="0">
              <a:buFont typeface="Wingdings" pitchFamily="2" charset="2"/>
              <a:buChar char="Ø"/>
            </a:pPr>
            <a:r>
              <a:rPr lang="es-MX" dirty="0" smtClean="0"/>
              <a:t>Evita magnificar usando palabras o signos que destaquen el título. No utilices superlativos.</a:t>
            </a:r>
          </a:p>
          <a:p>
            <a:pPr lvl="0">
              <a:buFont typeface="Wingdings" pitchFamily="2" charset="2"/>
              <a:buChar char="Ø"/>
            </a:pPr>
            <a:r>
              <a:rPr lang="es-MX" dirty="0" smtClean="0"/>
              <a:t>Datos de contacto, como nombre, mail, página web, teléfono o dirección, están prohibidos dentro de la descripción de tu anuncio, existe un campo correspondiente para cada uno de ellos.</a:t>
            </a:r>
          </a:p>
          <a:p>
            <a:pPr lvl="0">
              <a:buFont typeface="Wingdings" pitchFamily="2" charset="2"/>
              <a:buChar char="Ø"/>
            </a:pPr>
            <a:r>
              <a:rPr lang="es-MX" dirty="0" smtClean="0"/>
              <a:t>El título de tu anuncio no puede indicar el precio del producto o servicio.</a:t>
            </a:r>
          </a:p>
          <a:p>
            <a:endParaRPr lang="es-MX"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57158" y="428604"/>
            <a:ext cx="7572428" cy="6027132"/>
          </a:xfrm>
        </p:spPr>
        <p:txBody>
          <a:bodyPr>
            <a:normAutofit fontScale="70000" lnSpcReduction="20000"/>
          </a:bodyPr>
          <a:lstStyle/>
          <a:p>
            <a:r>
              <a:rPr lang="es-MX" b="1" dirty="0" smtClean="0"/>
              <a:t>Descripción del anuncio:</a:t>
            </a:r>
            <a:endParaRPr lang="es-MX" dirty="0" smtClean="0"/>
          </a:p>
          <a:p>
            <a:pPr lvl="0">
              <a:buFont typeface="Wingdings" pitchFamily="2" charset="2"/>
              <a:buChar char="Ø"/>
            </a:pPr>
            <a:r>
              <a:rPr lang="es-MX" dirty="0" smtClean="0"/>
              <a:t>Debes describir claramente y con la mayor información posible el producto o servicio que quieres anunciar.</a:t>
            </a:r>
          </a:p>
          <a:p>
            <a:pPr lvl="0">
              <a:buFont typeface="Wingdings" pitchFamily="2" charset="2"/>
              <a:buChar char="Ø"/>
            </a:pPr>
            <a:r>
              <a:rPr lang="es-MX" dirty="0" smtClean="0"/>
              <a:t>Describe sólo un producto o servicio en el anuncio con su respectivo precio. No insertes varios productos o servicios en un mismo anuncio.</a:t>
            </a:r>
          </a:p>
          <a:p>
            <a:pPr lvl="0">
              <a:buFont typeface="Wingdings" pitchFamily="2" charset="2"/>
              <a:buChar char="Ø"/>
            </a:pPr>
            <a:r>
              <a:rPr lang="es-MX" dirty="0" smtClean="0"/>
              <a:t>Si deseas vender un lote de artículos con un único precio, entonces si puedes publicar todo en un mismo </a:t>
            </a:r>
            <a:r>
              <a:rPr lang="es-MX" dirty="0" err="1" smtClean="0"/>
              <a:t>anunc</a:t>
            </a:r>
            <a:r>
              <a:rPr lang="es-MX" dirty="0" smtClean="0"/>
              <a:t>.</a:t>
            </a:r>
          </a:p>
          <a:p>
            <a:pPr lvl="0">
              <a:buFont typeface="Wingdings" pitchFamily="2" charset="2"/>
              <a:buChar char="Ø"/>
            </a:pPr>
            <a:r>
              <a:rPr lang="es-MX" dirty="0" smtClean="0"/>
              <a:t>Evita insertar mails, páginas webs, </a:t>
            </a:r>
            <a:r>
              <a:rPr lang="es-MX" dirty="0" err="1" smtClean="0"/>
              <a:t>URL´s</a:t>
            </a:r>
            <a:r>
              <a:rPr lang="es-MX" dirty="0" smtClean="0"/>
              <a:t> o algún otro tipo de liga a otra página web </a:t>
            </a:r>
            <a:r>
              <a:rPr lang="es-MX" i="1" dirty="0" smtClean="0"/>
              <a:t>(excepto en la categoría Empleo que se permite colocar e-mail en el texto para que los candidatos manden su </a:t>
            </a:r>
            <a:r>
              <a:rPr lang="es-MX" i="1" dirty="0" err="1" smtClean="0"/>
              <a:t>cv</a:t>
            </a:r>
            <a:r>
              <a:rPr lang="es-MX" i="1" dirty="0" smtClean="0"/>
              <a:t> solicitando la vacante ofertada)</a:t>
            </a:r>
            <a:r>
              <a:rPr lang="es-MX" dirty="0" smtClean="0"/>
              <a:t>.</a:t>
            </a:r>
          </a:p>
          <a:p>
            <a:pPr lvl="0">
              <a:buFont typeface="Wingdings" pitchFamily="2" charset="2"/>
              <a:buChar char="Ø"/>
            </a:pPr>
            <a:r>
              <a:rPr lang="es-MX" dirty="0" smtClean="0"/>
              <a:t>El uso de palabras claves o códigos no están permitidos, si deseas mejorar tu anuncio hazlo usando un contenido relevante.</a:t>
            </a:r>
          </a:p>
          <a:p>
            <a:pPr lvl="0">
              <a:buFont typeface="Wingdings" pitchFamily="2" charset="2"/>
              <a:buChar char="Ø"/>
            </a:pPr>
            <a:r>
              <a:rPr lang="es-MX" dirty="0" smtClean="0"/>
              <a:t>Información irrelevante con tintes dramáticos y en general cualquier información que no corresponda al producto o servicio que deseas anunciar, no está permitida en el anuncio que deseas publicar. Por ejemplo: </a:t>
            </a:r>
            <a:r>
              <a:rPr lang="es-MX" i="1" dirty="0" smtClean="0"/>
              <a:t>Dios te bendiga, gracias por leer mi anuncio, no puedo subir más fotos, me urge vender por enfermedad, necesito el dinero para medicamentos, entre otros.</a:t>
            </a:r>
            <a:endParaRPr lang="es-MX" dirty="0" smtClean="0"/>
          </a:p>
          <a:p>
            <a:pPr lvl="0">
              <a:buFont typeface="Wingdings" pitchFamily="2" charset="2"/>
              <a:buChar char="Ø"/>
            </a:pPr>
            <a:r>
              <a:rPr lang="es-MX" dirty="0" smtClean="0"/>
              <a:t>Evita insertar información discriminatoria o excluyente en raza, género, edad, inclinación sexual, nacionalidad, religión, sexo o cualquier otro concepto.</a:t>
            </a:r>
          </a:p>
          <a:p>
            <a:endParaRPr lang="es-MX"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6170008"/>
          </a:xfrm>
        </p:spPr>
        <p:txBody>
          <a:bodyPr/>
          <a:lstStyle/>
          <a:p>
            <a:r>
              <a:rPr lang="es-MX" b="1" dirty="0" smtClean="0"/>
              <a:t>Precio:</a:t>
            </a:r>
            <a:endParaRPr lang="es-MX" dirty="0" smtClean="0"/>
          </a:p>
          <a:p>
            <a:pPr lvl="0">
              <a:buFont typeface="Wingdings" pitchFamily="2" charset="2"/>
              <a:buChar char="Ø"/>
            </a:pPr>
            <a:r>
              <a:rPr lang="es-MX" dirty="0" smtClean="0"/>
              <a:t>Inserta el precio total correspondiente al producto o servicio que deseas anunciar. No insertes precios de enganche o fraccionados ni costos condicionados a una compra mínima de x unidades. Tampoco insertes precios de $1 MXN o de $1 USD.</a:t>
            </a:r>
          </a:p>
          <a:p>
            <a:pPr lvl="0">
              <a:buFont typeface="Wingdings" pitchFamily="2" charset="2"/>
              <a:buChar char="Ø"/>
            </a:pPr>
            <a:r>
              <a:rPr lang="es-MX" dirty="0" smtClean="0"/>
              <a:t>Las subastas no están permitidas en nuestro sitio, tampoco precios tipo subasta.</a:t>
            </a:r>
          </a:p>
          <a:p>
            <a:pPr lvl="0">
              <a:buFont typeface="Wingdings" pitchFamily="2" charset="2"/>
              <a:buChar char="Ø"/>
            </a:pPr>
            <a:r>
              <a:rPr lang="es-MX" dirty="0" smtClean="0"/>
              <a:t>Solicitar el pago de la mercancía por adelantado en el anuncio que deseas insertar, bien sea parcial o completo, no está permitido.</a:t>
            </a:r>
          </a:p>
          <a:p>
            <a:endParaRPr lang="es-MX"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786742" cy="6095600"/>
          </a:xfrm>
        </p:spPr>
        <p:txBody>
          <a:bodyPr>
            <a:normAutofit fontScale="62500" lnSpcReduction="20000"/>
          </a:bodyPr>
          <a:lstStyle/>
          <a:p>
            <a:r>
              <a:rPr lang="es-MX" b="1" dirty="0" smtClean="0"/>
              <a:t>Fotos:</a:t>
            </a:r>
            <a:endParaRPr lang="es-MX" dirty="0" smtClean="0"/>
          </a:p>
          <a:p>
            <a:pPr lvl="0">
              <a:buFont typeface="Wingdings" pitchFamily="2" charset="2"/>
              <a:buChar char="Ø"/>
            </a:pPr>
            <a:r>
              <a:rPr lang="es-MX" dirty="0" smtClean="0"/>
              <a:t>Las imágenes que insertes en el anuncio deben corresponder al producto o servicio que ofreces.</a:t>
            </a:r>
          </a:p>
          <a:p>
            <a:pPr lvl="0">
              <a:buFont typeface="Wingdings" pitchFamily="2" charset="2"/>
              <a:buChar char="Ø"/>
            </a:pPr>
            <a:r>
              <a:rPr lang="es-MX" dirty="0" smtClean="0"/>
              <a:t>Las fotos debes tomarlas directamente del producto o servicio que quieres publicar. No las edites.</a:t>
            </a:r>
          </a:p>
          <a:p>
            <a:pPr lvl="0">
              <a:buFont typeface="Wingdings" pitchFamily="2" charset="2"/>
              <a:buChar char="Ø"/>
            </a:pPr>
            <a:r>
              <a:rPr lang="es-MX" dirty="0" smtClean="0"/>
              <a:t>Las fotos bajadas de internet, editadas, escaneadas o de satélite no están permitidas.</a:t>
            </a:r>
          </a:p>
          <a:p>
            <a:pPr lvl="0">
              <a:buFont typeface="Wingdings" pitchFamily="2" charset="2"/>
              <a:buChar char="Ø"/>
            </a:pPr>
            <a:r>
              <a:rPr lang="es-MX" dirty="0" smtClean="0"/>
              <a:t>Las fotos que deseas insertar en tu anuncio no deben tener marcas de agua. Al momento que tu anuncio sea publicado, sólo debe mostrar la marca de agua que segundamano.mx le haya insertado.</a:t>
            </a:r>
          </a:p>
          <a:p>
            <a:pPr lvl="0">
              <a:buFont typeface="Wingdings" pitchFamily="2" charset="2"/>
              <a:buChar char="Ø"/>
            </a:pPr>
            <a:r>
              <a:rPr lang="es-MX" dirty="0" smtClean="0"/>
              <a:t>Las fotos plagiadas de otros anuncios no son permitidas.</a:t>
            </a:r>
          </a:p>
          <a:p>
            <a:pPr lvl="0">
              <a:buFont typeface="Wingdings" pitchFamily="2" charset="2"/>
              <a:buChar char="Ø"/>
            </a:pPr>
            <a:r>
              <a:rPr lang="es-MX" dirty="0" smtClean="0"/>
              <a:t>Evita insertar textos informativos, datos de contacto o marcos de color en tus imágenes, ya que estas no están permitidas.</a:t>
            </a:r>
          </a:p>
          <a:p>
            <a:pPr lvl="0">
              <a:buFont typeface="Wingdings" pitchFamily="2" charset="2"/>
              <a:buChar char="Ø"/>
            </a:pPr>
            <a:r>
              <a:rPr lang="es-MX" dirty="0" smtClean="0"/>
              <a:t>Las fotos donde se muestra únicamente el logo de una marca o el nombre de la marca no están permitidas.</a:t>
            </a:r>
          </a:p>
          <a:p>
            <a:pPr lvl="0">
              <a:buFont typeface="Wingdings" pitchFamily="2" charset="2"/>
              <a:buChar char="Ø"/>
            </a:pPr>
            <a:r>
              <a:rPr lang="es-MX" dirty="0" smtClean="0"/>
              <a:t>Aceptamos fotos donde se vea el producto con su marca y/o logo, siempre y cuando, el producto sea original, en el texto del anuncio debes especificar claramente que el producto es original y que en la misma foto muestres el producto y su logo y cualquier otro indicador que respalde su originalidad (hologramas, números de serie, </a:t>
            </a:r>
            <a:r>
              <a:rPr lang="es-MX" dirty="0" err="1" smtClean="0"/>
              <a:t>etc</a:t>
            </a:r>
            <a:r>
              <a:rPr lang="es-MX" dirty="0" smtClean="0"/>
              <a:t>).</a:t>
            </a:r>
          </a:p>
          <a:p>
            <a:pPr lvl="0">
              <a:buFont typeface="Wingdings" pitchFamily="2" charset="2"/>
              <a:buChar char="Ø"/>
            </a:pPr>
            <a:r>
              <a:rPr lang="es-MX" dirty="0" smtClean="0"/>
              <a:t>Fotos sugerentes, de cuerpo desnudo o semidesnudo no son permitidas.</a:t>
            </a:r>
          </a:p>
          <a:p>
            <a:pPr lvl="0">
              <a:buFont typeface="Wingdings" pitchFamily="2" charset="2"/>
              <a:buChar char="Ø"/>
            </a:pPr>
            <a:r>
              <a:rPr lang="es-MX" dirty="0" smtClean="0"/>
              <a:t>Evita insertar fotos de menores, estas no están permitidas.</a:t>
            </a:r>
          </a:p>
          <a:p>
            <a:pPr>
              <a:buFont typeface="Wingdings" pitchFamily="2" charset="2"/>
              <a:buChar char="Ø"/>
            </a:pPr>
            <a:r>
              <a:rPr lang="es-MX" dirty="0" smtClean="0"/>
              <a:t>Sólo para inmuebles que están en desarrollo y aún no se han construido puedes insertar fotos de maquetas y planos.</a:t>
            </a:r>
            <a:endParaRPr lang="es-MX"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5879576"/>
          </a:xfrm>
        </p:spPr>
        <p:txBody>
          <a:bodyPr>
            <a:normAutofit fontScale="92500"/>
          </a:bodyPr>
          <a:lstStyle/>
          <a:p>
            <a:r>
              <a:rPr lang="es-MX" b="1" dirty="0" smtClean="0"/>
              <a:t>Ubicación del anuncio:</a:t>
            </a:r>
            <a:endParaRPr lang="es-MX" dirty="0" smtClean="0"/>
          </a:p>
          <a:p>
            <a:pPr lvl="0">
              <a:buFont typeface="Wingdings" pitchFamily="2" charset="2"/>
              <a:buChar char="Ø"/>
            </a:pPr>
            <a:r>
              <a:rPr lang="es-MX" dirty="0" smtClean="0"/>
              <a:t>Inserta solamente anuncios de productos o servicios dentro del territorio mexicano.</a:t>
            </a:r>
          </a:p>
          <a:p>
            <a:pPr lvl="0">
              <a:buFont typeface="Wingdings" pitchFamily="2" charset="2"/>
              <a:buChar char="Ø"/>
            </a:pPr>
            <a:r>
              <a:rPr lang="es-MX" dirty="0" smtClean="0"/>
              <a:t>Cuando insertes tu anuncio, tú también deberás estar en territorio mexicano.</a:t>
            </a:r>
          </a:p>
          <a:p>
            <a:pPr lvl="0">
              <a:buFont typeface="Wingdings" pitchFamily="2" charset="2"/>
              <a:buChar char="Ø"/>
            </a:pPr>
            <a:r>
              <a:rPr lang="es-MX" dirty="0" smtClean="0"/>
              <a:t>Inserta tu anuncio en el Estado correspondiente, no insertes el mismo anuncio en varios Estados.</a:t>
            </a:r>
          </a:p>
          <a:p>
            <a:r>
              <a:rPr lang="es-MX" b="1" dirty="0" smtClean="0"/>
              <a:t>Datos de contacto:</a:t>
            </a:r>
            <a:endParaRPr lang="es-MX" dirty="0" smtClean="0"/>
          </a:p>
          <a:p>
            <a:pPr lvl="0">
              <a:buFont typeface="Wingdings" pitchFamily="2" charset="2"/>
              <a:buChar char="Ø"/>
            </a:pPr>
            <a:r>
              <a:rPr lang="es-MX" dirty="0" smtClean="0"/>
              <a:t>El teléfono que insertes en tu anuncio debe coincidir con la numeración de los teléfonos, fijos o celulares, de la República Mexicana.</a:t>
            </a:r>
          </a:p>
          <a:p>
            <a:pPr lvl="0">
              <a:buFont typeface="Wingdings" pitchFamily="2" charset="2"/>
              <a:buChar char="Ø"/>
            </a:pPr>
            <a:r>
              <a:rPr lang="es-MX" dirty="0" smtClean="0"/>
              <a:t>Inserta un e-mail real y en el cual puedas consultar los correos que te </a:t>
            </a:r>
            <a:r>
              <a:rPr lang="es-MX" dirty="0" err="1" smtClean="0"/>
              <a:t>envien</a:t>
            </a:r>
            <a:r>
              <a:rPr lang="es-MX" dirty="0" smtClean="0"/>
              <a:t> los usuarios que te contacten.</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5879576"/>
          </a:xfrm>
        </p:spPr>
        <p:txBody>
          <a:bodyPr>
            <a:normAutofit fontScale="85000" lnSpcReduction="10000"/>
          </a:bodyPr>
          <a:lstStyle/>
          <a:p>
            <a:r>
              <a:rPr lang="es-MX" b="1" dirty="0" smtClean="0"/>
              <a:t>Idioma del anuncio:</a:t>
            </a:r>
            <a:endParaRPr lang="es-MX" dirty="0" smtClean="0"/>
          </a:p>
          <a:p>
            <a:pPr lvl="0">
              <a:buFont typeface="Wingdings" pitchFamily="2" charset="2"/>
              <a:buChar char="Ø"/>
            </a:pPr>
            <a:r>
              <a:rPr lang="es-MX" dirty="0" smtClean="0"/>
              <a:t>Escribe tu anuncio en español. No utilices otro idioma.</a:t>
            </a:r>
          </a:p>
          <a:p>
            <a:r>
              <a:rPr lang="es-MX" b="1" dirty="0" smtClean="0"/>
              <a:t>Productos originales:</a:t>
            </a:r>
            <a:endParaRPr lang="es-MX" dirty="0" smtClean="0"/>
          </a:p>
          <a:p>
            <a:pPr lvl="0">
              <a:buFont typeface="Wingdings" pitchFamily="2" charset="2"/>
              <a:buChar char="Ø"/>
            </a:pPr>
            <a:r>
              <a:rPr lang="es-MX" dirty="0" smtClean="0"/>
              <a:t>Si quieres mencionar la marca de tu producto en el anuncio que deseas publicar, debes especificar que se trata de un producto original.</a:t>
            </a:r>
          </a:p>
          <a:p>
            <a:pPr lvl="0">
              <a:buFont typeface="Wingdings" pitchFamily="2" charset="2"/>
              <a:buChar char="Ø"/>
            </a:pPr>
            <a:r>
              <a:rPr lang="es-MX" dirty="0" smtClean="0"/>
              <a:t>Evita publicar productos que son copias de marcas, réplicas o piratería.</a:t>
            </a:r>
          </a:p>
          <a:p>
            <a:r>
              <a:rPr lang="es-MX" b="1" dirty="0" smtClean="0"/>
              <a:t>Anuncios duplicados:</a:t>
            </a:r>
            <a:endParaRPr lang="es-MX" dirty="0" smtClean="0"/>
          </a:p>
          <a:p>
            <a:pPr lvl="0">
              <a:buFont typeface="Wingdings" pitchFamily="2" charset="2"/>
              <a:buChar char="Ø"/>
            </a:pPr>
            <a:r>
              <a:rPr lang="es-MX" dirty="0" smtClean="0"/>
              <a:t>Evita insertar el mismo anuncio más de una vez.</a:t>
            </a:r>
          </a:p>
          <a:p>
            <a:pPr lvl="0">
              <a:buFont typeface="Wingdings" pitchFamily="2" charset="2"/>
              <a:buChar char="Ø"/>
            </a:pPr>
            <a:r>
              <a:rPr lang="es-MX" dirty="0" smtClean="0"/>
              <a:t>Inserta tu anuncio en una sola categoría y en un solo Estado. No insertes el mismo anuncio en más de una categoría o en más de un Estado.</a:t>
            </a:r>
          </a:p>
          <a:p>
            <a:pPr lvl="0">
              <a:buFont typeface="Wingdings" pitchFamily="2" charset="2"/>
              <a:buChar char="Ø"/>
            </a:pPr>
            <a:r>
              <a:rPr lang="es-MX" dirty="0" smtClean="0"/>
              <a:t>Foto, título y/o descripción igual o similar en más de un anuncio causan que uno de los anuncios lo consideremos anuncio duplicado y no podamos publicarlo.</a:t>
            </a:r>
          </a:p>
          <a:p>
            <a:endParaRPr lang="es-MX"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5663552"/>
          </a:xfrm>
        </p:spPr>
        <p:txBody>
          <a:bodyPr>
            <a:normAutofit fontScale="92500" lnSpcReduction="20000"/>
          </a:bodyPr>
          <a:lstStyle/>
          <a:p>
            <a:r>
              <a:rPr lang="es-MX" b="1" dirty="0" smtClean="0"/>
              <a:t>Publicidad:</a:t>
            </a:r>
            <a:endParaRPr lang="es-MX" dirty="0" smtClean="0"/>
          </a:p>
          <a:p>
            <a:pPr lvl="0">
              <a:buFont typeface="Wingdings" pitchFamily="2" charset="2"/>
              <a:buChar char="Ø"/>
            </a:pPr>
            <a:r>
              <a:rPr lang="es-MX" dirty="0" smtClean="0"/>
              <a:t>El anuncio que deseas publicar debe describir un producto o servicio en concreto, no está permitida la publicación de publicidad.</a:t>
            </a:r>
          </a:p>
          <a:p>
            <a:pPr lvl="0">
              <a:buFont typeface="Wingdings" pitchFamily="2" charset="2"/>
              <a:buChar char="Ø"/>
            </a:pPr>
            <a:r>
              <a:rPr lang="es-MX" dirty="0" smtClean="0"/>
              <a:t>Detalla en tu anuncio lo que ofreces. No insertes anuncios que mencionen en forma general lo ofrecido.</a:t>
            </a:r>
          </a:p>
          <a:p>
            <a:pPr lvl="0">
              <a:buFont typeface="Wingdings" pitchFamily="2" charset="2"/>
              <a:buChar char="Ø"/>
            </a:pPr>
            <a:r>
              <a:rPr lang="es-MX" dirty="0" smtClean="0"/>
              <a:t>Evita insertar textos publicitarios copiados de folletos o sitios de internet.</a:t>
            </a:r>
          </a:p>
          <a:p>
            <a:r>
              <a:rPr lang="es-MX" b="1" dirty="0" smtClean="0"/>
              <a:t>Productos y servicios prohibidos:</a:t>
            </a:r>
          </a:p>
          <a:p>
            <a:pPr lvl="0">
              <a:buFont typeface="Wingdings" pitchFamily="2" charset="2"/>
              <a:buChar char="Ø"/>
            </a:pPr>
            <a:r>
              <a:rPr lang="es-MX" dirty="0" smtClean="0"/>
              <a:t>La publicación de anuncios o fotos de los productos y servicios en </a:t>
            </a:r>
            <a:r>
              <a:rPr lang="es-MX" dirty="0" smtClean="0">
                <a:hlinkClick r:id="rId2"/>
              </a:rPr>
              <a:t>esta lista</a:t>
            </a:r>
            <a:r>
              <a:rPr lang="es-MX" dirty="0" smtClean="0"/>
              <a:t>, o cualquier otro anuncio o foto que atente contra la legislación vigente, la normativa de publicación de Segundamano.mx, la moral y las buenas costumbres, no están permitidos.</a:t>
            </a:r>
          </a:p>
          <a:p>
            <a:endParaRPr lang="es-MX"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5879576"/>
          </a:xfrm>
        </p:spPr>
        <p:txBody>
          <a:bodyPr>
            <a:normAutofit fontScale="85000" lnSpcReduction="20000"/>
          </a:bodyPr>
          <a:lstStyle/>
          <a:p>
            <a:pPr lvl="0"/>
            <a:r>
              <a:rPr lang="es-MX" u="sng" dirty="0" smtClean="0">
                <a:hlinkClick r:id="rId2"/>
              </a:rPr>
              <a:t>¿Cómo publicar un anuncio?</a:t>
            </a:r>
            <a:endParaRPr lang="es-MX" dirty="0" smtClean="0"/>
          </a:p>
          <a:p>
            <a:pPr>
              <a:buNone/>
            </a:pPr>
            <a:r>
              <a:rPr lang="es-MX" dirty="0" smtClean="0"/>
              <a:t>Publicar un anuncio es muy simple, tienes tres formas de hacerlo:</a:t>
            </a:r>
          </a:p>
          <a:p>
            <a:pPr lvl="0">
              <a:buFont typeface="Wingdings" pitchFamily="2" charset="2"/>
              <a:buChar char="Ø"/>
            </a:pPr>
            <a:r>
              <a:rPr lang="es-MX" dirty="0" smtClean="0"/>
              <a:t>Elige el estado de la República en donde te encuentras en el mapa de nuestra página de inicio. Después da </a:t>
            </a:r>
            <a:r>
              <a:rPr lang="es-MX" dirty="0" err="1" smtClean="0"/>
              <a:t>click</a:t>
            </a:r>
            <a:r>
              <a:rPr lang="es-MX" dirty="0" smtClean="0"/>
              <a:t> en el botón </a:t>
            </a:r>
            <a:r>
              <a:rPr lang="es-MX" b="1" dirty="0" smtClean="0"/>
              <a:t>Anuncia gratis</a:t>
            </a:r>
            <a:r>
              <a:rPr lang="es-MX" dirty="0" smtClean="0"/>
              <a:t>.</a:t>
            </a:r>
          </a:p>
          <a:p>
            <a:pPr lvl="0">
              <a:buFont typeface="Wingdings" pitchFamily="2" charset="2"/>
              <a:buChar char="Ø"/>
            </a:pPr>
            <a:r>
              <a:rPr lang="es-MX" dirty="0" smtClean="0"/>
              <a:t>También puedes hacer </a:t>
            </a:r>
            <a:r>
              <a:rPr lang="es-MX" dirty="0" err="1" smtClean="0"/>
              <a:t>click</a:t>
            </a:r>
            <a:r>
              <a:rPr lang="es-MX" dirty="0" smtClean="0"/>
              <a:t> en la pestaña que dice </a:t>
            </a:r>
            <a:r>
              <a:rPr lang="es-MX" b="1" dirty="0" smtClean="0"/>
              <a:t>Anuncia GRATIS</a:t>
            </a:r>
            <a:r>
              <a:rPr lang="es-MX" dirty="0" smtClean="0"/>
              <a:t>, en el marco superior derecho en todas las páginas del sitio.</a:t>
            </a:r>
          </a:p>
          <a:p>
            <a:pPr lvl="0">
              <a:buFont typeface="Wingdings" pitchFamily="2" charset="2"/>
              <a:buChar char="Ø"/>
            </a:pPr>
            <a:r>
              <a:rPr lang="es-MX" dirty="0" smtClean="0"/>
              <a:t>Si ya has publicado un anuncio con nosotros, ya estás registrado, así que puedes publicar un anuncio desde </a:t>
            </a:r>
            <a:r>
              <a:rPr lang="es-MX" b="1" dirty="0" smtClean="0"/>
              <a:t>Mi Cuenta</a:t>
            </a:r>
            <a:r>
              <a:rPr lang="es-MX" dirty="0" smtClean="0"/>
              <a:t>.</a:t>
            </a:r>
          </a:p>
          <a:p>
            <a:pPr>
              <a:buFont typeface="Wingdings" pitchFamily="2" charset="2"/>
              <a:buChar char="Ø"/>
            </a:pPr>
            <a:r>
              <a:rPr lang="es-MX" dirty="0" smtClean="0"/>
              <a:t>Después, elige la categoría y la sección en la que quieres cargar el anuncio. Rellena el formulario, agrega fotos y demás datos de interés.</a:t>
            </a:r>
          </a:p>
          <a:p>
            <a:pPr>
              <a:buFont typeface="Wingdings" pitchFamily="2" charset="2"/>
              <a:buChar char="Ø"/>
            </a:pPr>
            <a:r>
              <a:rPr lang="es-MX" dirty="0" smtClean="0"/>
              <a:t>Si ya estás registrado, la inserción de un anuncio será más fácil a través de </a:t>
            </a:r>
            <a:r>
              <a:rPr lang="es-MX" b="1" dirty="0" smtClean="0"/>
              <a:t>Mi Cuenta</a:t>
            </a:r>
            <a:r>
              <a:rPr lang="es-MX" dirty="0" smtClean="0"/>
              <a:t>, pues no tendrás que agregar nuevamente tu información personal.</a:t>
            </a:r>
          </a:p>
          <a:p>
            <a:endParaRPr lang="es-MX"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7239000" cy="5979064"/>
          </a:xfrm>
        </p:spPr>
        <p:txBody>
          <a:bodyPr/>
          <a:lstStyle/>
          <a:p>
            <a:pPr fontAlgn="base"/>
            <a:r>
              <a:rPr lang="es-MX" b="1" dirty="0" smtClean="0"/>
              <a:t>Características</a:t>
            </a:r>
          </a:p>
          <a:p>
            <a:pPr fontAlgn="base"/>
            <a:endParaRPr lang="es-MX" dirty="0" smtClean="0"/>
          </a:p>
          <a:p>
            <a:pPr lvl="0" fontAlgn="base">
              <a:buFont typeface="Wingdings" pitchFamily="2" charset="2"/>
              <a:buChar char="Ø"/>
            </a:pPr>
            <a:r>
              <a:rPr lang="es-MX" dirty="0" smtClean="0"/>
              <a:t>Eliges la duración de tu publicación: de 3 a 7 días.</a:t>
            </a:r>
          </a:p>
          <a:p>
            <a:pPr lvl="0" fontAlgn="base">
              <a:buFont typeface="Wingdings" pitchFamily="2" charset="2"/>
              <a:buChar char="Ø"/>
            </a:pPr>
            <a:r>
              <a:rPr lang="es-MX" dirty="0" smtClean="0"/>
              <a:t>Te avisaremos por e-mail cuando alguien te oferte.</a:t>
            </a:r>
          </a:p>
          <a:p>
            <a:pPr lvl="0" fontAlgn="base">
              <a:buFont typeface="Wingdings" pitchFamily="2" charset="2"/>
              <a:buChar char="Ø"/>
            </a:pPr>
            <a:r>
              <a:rPr lang="es-MX" dirty="0" smtClean="0"/>
              <a:t>Al final, ganará el mejor postor.</a:t>
            </a:r>
          </a:p>
          <a:p>
            <a:pPr lvl="0" fontAlgn="base">
              <a:buFont typeface="Wingdings" pitchFamily="2" charset="2"/>
              <a:buChar char="Ø"/>
            </a:pPr>
            <a:r>
              <a:rPr lang="es-MX" dirty="0" smtClean="0"/>
              <a:t>No aplica para Clasificados.</a:t>
            </a:r>
          </a:p>
          <a:p>
            <a:endParaRPr lang="es-MX"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6170008"/>
          </a:xfrm>
        </p:spPr>
        <p:txBody>
          <a:bodyPr/>
          <a:lstStyle/>
          <a:p>
            <a:pPr lvl="0"/>
            <a:r>
              <a:rPr lang="es-MX" u="sng" dirty="0" smtClean="0">
                <a:hlinkClick r:id="rId2"/>
              </a:rPr>
              <a:t>¿Necesito registrarme para publicar?</a:t>
            </a:r>
            <a:endParaRPr lang="es-MX" dirty="0" smtClean="0"/>
          </a:p>
          <a:p>
            <a:pPr>
              <a:buFont typeface="Wingdings" pitchFamily="2" charset="2"/>
              <a:buChar char="Ø"/>
            </a:pPr>
            <a:r>
              <a:rPr lang="es-MX" dirty="0" smtClean="0"/>
              <a:t>El registro se hace de forma automática cuando subes tu primer anuncio, de una forma fácil y rápida. Un e-mail se te enviará con los datos para acceder a la sección </a:t>
            </a:r>
            <a:r>
              <a:rPr lang="es-MX" b="1" dirty="0" smtClean="0"/>
              <a:t>Mi Cuenta</a:t>
            </a:r>
            <a:r>
              <a:rPr lang="es-MX" dirty="0" smtClean="0"/>
              <a:t> con la contraseña que hayas elegido para tu anuncio. Desde ahí podrás administrar tus anuncios y consultar las estadísticas de cuántas personas los han visto.</a:t>
            </a:r>
          </a:p>
          <a:p>
            <a:endParaRPr lang="es-MX"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4624"/>
            <a:ext cx="7572428" cy="6170008"/>
          </a:xfrm>
        </p:spPr>
        <p:txBody>
          <a:bodyPr>
            <a:normAutofit fontScale="62500" lnSpcReduction="20000"/>
          </a:bodyPr>
          <a:lstStyle/>
          <a:p>
            <a:pPr lvl="0"/>
            <a:r>
              <a:rPr lang="es-MX" u="sng" dirty="0" smtClean="0">
                <a:hlinkClick r:id="rId2"/>
              </a:rPr>
              <a:t>¿Cómo puedo vender mejor?</a:t>
            </a:r>
            <a:endParaRPr lang="es-MX" dirty="0" smtClean="0"/>
          </a:p>
          <a:p>
            <a:pPr lvl="0">
              <a:buFont typeface="Wingdings" pitchFamily="2" charset="2"/>
              <a:buChar char="Ø"/>
            </a:pPr>
            <a:r>
              <a:rPr lang="es-MX" dirty="0" smtClean="0"/>
              <a:t>Establece un precio justo</a:t>
            </a:r>
            <a:br>
              <a:rPr lang="es-MX" dirty="0" smtClean="0"/>
            </a:br>
            <a:r>
              <a:rPr lang="es-MX" dirty="0" smtClean="0"/>
              <a:t>Antes de publicar un anuncio infórmate sobre los precios del mercado. Busca en segundamano.mx otros productos o servicios similares a lo que vendes y saca el precio medio de venta.</a:t>
            </a:r>
          </a:p>
          <a:p>
            <a:pPr lvl="0">
              <a:buFont typeface="Wingdings" pitchFamily="2" charset="2"/>
              <a:buChar char="Ø"/>
            </a:pPr>
            <a:r>
              <a:rPr lang="es-MX" dirty="0" smtClean="0"/>
              <a:t>Elige una categoría correcta</a:t>
            </a:r>
            <a:br>
              <a:rPr lang="es-MX" dirty="0" smtClean="0"/>
            </a:br>
            <a:r>
              <a:rPr lang="es-MX" dirty="0" smtClean="0"/>
              <a:t>Observa en qué categorías están clasificados productos y servicios similares para saber dónde tienes que publicar el tuyo.</a:t>
            </a:r>
          </a:p>
          <a:p>
            <a:pPr lvl="0">
              <a:buFont typeface="Wingdings" pitchFamily="2" charset="2"/>
              <a:buChar char="Ø"/>
            </a:pPr>
            <a:r>
              <a:rPr lang="es-MX" dirty="0" smtClean="0"/>
              <a:t>Sube fotos</a:t>
            </a:r>
            <a:br>
              <a:rPr lang="es-MX" dirty="0" smtClean="0"/>
            </a:br>
            <a:r>
              <a:rPr lang="es-MX" dirty="0" smtClean="0"/>
              <a:t>Un anuncio con fotos recibe siete veces más visitas que uno sin fotos. Las fotos deben ser del producto o servicio original que ofreces.</a:t>
            </a:r>
          </a:p>
          <a:p>
            <a:pPr lvl="0">
              <a:buFont typeface="Wingdings" pitchFamily="2" charset="2"/>
              <a:buChar char="Ø"/>
            </a:pPr>
            <a:r>
              <a:rPr lang="es-MX" dirty="0" smtClean="0"/>
              <a:t>Titula correctamente</a:t>
            </a:r>
            <a:br>
              <a:rPr lang="es-MX" dirty="0" smtClean="0"/>
            </a:br>
            <a:r>
              <a:rPr lang="es-MX" dirty="0" smtClean="0"/>
              <a:t>Un título corto y descriptivo te asegura más visitas.</a:t>
            </a:r>
          </a:p>
          <a:p>
            <a:pPr lvl="0">
              <a:buFont typeface="Wingdings" pitchFamily="2" charset="2"/>
              <a:buChar char="Ø"/>
            </a:pPr>
            <a:r>
              <a:rPr lang="es-MX" dirty="0" smtClean="0"/>
              <a:t>Da detalles </a:t>
            </a:r>
            <a:br>
              <a:rPr lang="es-MX" dirty="0" smtClean="0"/>
            </a:br>
            <a:r>
              <a:rPr lang="es-MX" dirty="0" smtClean="0"/>
              <a:t>Describe las características y cualidades del producto o servicio que deseas vender. Una descripción clara y honesta te ayudará a encontrar un comprador rápido.</a:t>
            </a:r>
          </a:p>
          <a:p>
            <a:pPr lvl="0">
              <a:buFont typeface="Wingdings" pitchFamily="2" charset="2"/>
              <a:buChar char="Ø"/>
            </a:pPr>
            <a:r>
              <a:rPr lang="es-MX" dirty="0" smtClean="0"/>
              <a:t>Responde pronto </a:t>
            </a:r>
            <a:br>
              <a:rPr lang="es-MX" dirty="0" smtClean="0"/>
            </a:br>
            <a:r>
              <a:rPr lang="es-MX" dirty="0" smtClean="0"/>
              <a:t>Responde rápidamente a las preguntas de tus posibles compradores. Si tardas en responder, cuando lo hagas, es posible que los compradores ya hayan perdido el interés en tu producto o servicio.</a:t>
            </a:r>
          </a:p>
          <a:p>
            <a:pPr lvl="0">
              <a:buFont typeface="Wingdings" pitchFamily="2" charset="2"/>
              <a:buChar char="Ø"/>
            </a:pPr>
            <a:r>
              <a:rPr lang="es-MX" dirty="0" smtClean="0"/>
              <a:t>Borra tu anuncio </a:t>
            </a:r>
            <a:br>
              <a:rPr lang="es-MX" dirty="0" smtClean="0"/>
            </a:br>
            <a:r>
              <a:rPr lang="es-MX" dirty="0" smtClean="0"/>
              <a:t>Después de haber realizado la venta elimina el anuncio para no seguir recibiendo preguntas sobre tu producto o servicio.</a:t>
            </a:r>
          </a:p>
          <a:p>
            <a:pPr lvl="0">
              <a:buFont typeface="Wingdings" pitchFamily="2" charset="2"/>
              <a:buChar char="Ø"/>
            </a:pPr>
            <a:r>
              <a:rPr lang="es-MX" dirty="0" smtClean="0"/>
              <a:t>Renueva tu anuncio </a:t>
            </a:r>
            <a:br>
              <a:rPr lang="es-MX" dirty="0" smtClean="0"/>
            </a:br>
            <a:r>
              <a:rPr lang="es-MX" dirty="0" smtClean="0"/>
              <a:t>Cuando tu anuncio esté por expirar, te enviaremos un e-mail a través del cual podrás renovar tu anuncio para que quede publicado 90 días más. La renovación regresa al anuncio a las primeras posiciones de la lista.</a:t>
            </a:r>
          </a:p>
          <a:p>
            <a:endParaRPr lang="es-MX"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85728"/>
            <a:ext cx="7572428" cy="6170008"/>
          </a:xfrm>
        </p:spPr>
        <p:txBody>
          <a:bodyPr/>
          <a:lstStyle/>
          <a:p>
            <a:pPr lvl="0"/>
            <a:r>
              <a:rPr lang="es-MX" u="sng" dirty="0" smtClean="0">
                <a:hlinkClick r:id="rId2"/>
              </a:rPr>
              <a:t>¿Cómo puedo subir fotos a mis anuncios?</a:t>
            </a:r>
            <a:endParaRPr lang="es-MX" dirty="0" smtClean="0"/>
          </a:p>
          <a:p>
            <a:pPr>
              <a:buFont typeface="Wingdings" pitchFamily="2" charset="2"/>
              <a:buChar char="Ø"/>
            </a:pPr>
            <a:r>
              <a:rPr lang="es-MX" dirty="0" smtClean="0"/>
              <a:t>En el formulario de inserción, puedes seleccionar las fotos dando </a:t>
            </a:r>
            <a:r>
              <a:rPr lang="es-MX" dirty="0" err="1" smtClean="0"/>
              <a:t>click</a:t>
            </a:r>
            <a:r>
              <a:rPr lang="es-MX" dirty="0" smtClean="0"/>
              <a:t> en el botón "Agrega". Deben estar en formato JPG, GIF o PNG. Si no puedes subir alguna fotografía, reduce su tamaño e intenta de nuevo.</a:t>
            </a:r>
          </a:p>
          <a:p>
            <a:pPr lvl="0"/>
            <a:r>
              <a:rPr lang="es-MX" u="sng" dirty="0" smtClean="0">
                <a:hlinkClick r:id="rId3"/>
              </a:rPr>
              <a:t>¿Por qué mi anuncio no está en línea?</a:t>
            </a:r>
            <a:endParaRPr lang="es-MX" dirty="0" smtClean="0"/>
          </a:p>
          <a:p>
            <a:pPr>
              <a:buFont typeface="Wingdings" pitchFamily="2" charset="2"/>
              <a:buChar char="Ø"/>
            </a:pPr>
            <a:r>
              <a:rPr lang="es-MX" dirty="0" smtClean="0"/>
              <a:t>Puede deberse a que tu anuncio está en proceso de verificación, te enviaremos un correo para avisarte cuando esté publicado.</a:t>
            </a:r>
          </a:p>
          <a:p>
            <a:pPr>
              <a:buFont typeface="Wingdings" pitchFamily="2" charset="2"/>
              <a:buChar char="Ø"/>
            </a:pPr>
            <a:r>
              <a:rPr lang="es-MX" dirty="0" smtClean="0"/>
              <a:t>También puede ser que tu anuncio haya sido rechazado por no seguir las </a:t>
            </a:r>
            <a:r>
              <a:rPr lang="es-MX" dirty="0" smtClean="0">
                <a:hlinkClick r:id="rId4"/>
              </a:rPr>
              <a:t>reglas de publicación</a:t>
            </a:r>
            <a:r>
              <a:rPr lang="es-MX" dirty="0" smtClean="0"/>
              <a:t>.</a:t>
            </a:r>
          </a:p>
          <a:p>
            <a:endParaRPr lang="es-MX"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4624"/>
            <a:ext cx="7715304" cy="6286544"/>
          </a:xfrm>
        </p:spPr>
        <p:txBody>
          <a:bodyPr>
            <a:normAutofit fontScale="85000" lnSpcReduction="20000"/>
          </a:bodyPr>
          <a:lstStyle/>
          <a:p>
            <a:r>
              <a:rPr lang="es-MX" dirty="0" smtClean="0"/>
              <a:t>Los principales motivos de rechazo son:</a:t>
            </a:r>
          </a:p>
          <a:p>
            <a:pPr lvl="0">
              <a:buFont typeface="Wingdings" pitchFamily="2" charset="2"/>
              <a:buChar char="Ø"/>
            </a:pPr>
            <a:r>
              <a:rPr lang="es-MX" dirty="0" smtClean="0"/>
              <a:t>Caracteres especiales en el título.</a:t>
            </a:r>
          </a:p>
          <a:p>
            <a:pPr lvl="0">
              <a:buFont typeface="Wingdings" pitchFamily="2" charset="2"/>
              <a:buChar char="Ø"/>
            </a:pPr>
            <a:r>
              <a:rPr lang="es-MX" dirty="0" smtClean="0"/>
              <a:t>Datos de contacto como teléfono, correo electrónico, sitio web en las fotografías de los anuncios.</a:t>
            </a:r>
          </a:p>
          <a:p>
            <a:pPr lvl="0">
              <a:buFont typeface="Wingdings" pitchFamily="2" charset="2"/>
              <a:buChar char="Ø"/>
            </a:pPr>
            <a:r>
              <a:rPr lang="es-MX" dirty="0" smtClean="0"/>
              <a:t>Anuncios duplicados. Anuncios con la misma fotografía son detectados como duplicados.</a:t>
            </a:r>
          </a:p>
          <a:p>
            <a:pPr lvl="0">
              <a:buFont typeface="Wingdings" pitchFamily="2" charset="2"/>
              <a:buChar char="Ø"/>
            </a:pPr>
            <a:r>
              <a:rPr lang="es-MX" dirty="0" smtClean="0"/>
              <a:t>Si las fotos no son del producto o servicio original que ofreces.</a:t>
            </a:r>
          </a:p>
          <a:p>
            <a:pPr lvl="0">
              <a:buFont typeface="Wingdings" pitchFamily="2" charset="2"/>
              <a:buChar char="Ø"/>
            </a:pPr>
            <a:r>
              <a:rPr lang="es-MX" dirty="0" smtClean="0"/>
              <a:t>Anuncios de tabaco o productos relacionados con el tabaco, incluidos cigarros, puros, pipas, papel de fumar, tabaco masticable, goma de mascar de nicotina.</a:t>
            </a:r>
          </a:p>
          <a:p>
            <a:pPr lvl="0">
              <a:buFont typeface="Wingdings" pitchFamily="2" charset="2"/>
              <a:buChar char="Ø"/>
            </a:pPr>
            <a:r>
              <a:rPr lang="es-MX" dirty="0" smtClean="0"/>
              <a:t>Los anuncios de bebidas alcohólicas o medicamentos.</a:t>
            </a:r>
          </a:p>
          <a:p>
            <a:pPr lvl="0">
              <a:buFont typeface="Wingdings" pitchFamily="2" charset="2"/>
              <a:buChar char="Ø"/>
            </a:pPr>
            <a:r>
              <a:rPr lang="es-MX" dirty="0" smtClean="0"/>
              <a:t>Los anuncios de señales de internet o satelitales de televisión, sin el pago a la compañía proveedora del servicio no están permitidos, pues esa práctica es ilegal.</a:t>
            </a:r>
          </a:p>
          <a:p>
            <a:pPr lvl="0">
              <a:buFont typeface="Wingdings" pitchFamily="2" charset="2"/>
              <a:buChar char="Ø"/>
            </a:pPr>
            <a:r>
              <a:rPr lang="es-MX" dirty="0" smtClean="0"/>
              <a:t>Las copias digitales sin permiso de </a:t>
            </a:r>
            <a:r>
              <a:rPr lang="es-MX" dirty="0" err="1" smtClean="0"/>
              <a:t>CDs</a:t>
            </a:r>
            <a:r>
              <a:rPr lang="es-MX" dirty="0" smtClean="0"/>
              <a:t> y </a:t>
            </a:r>
            <a:r>
              <a:rPr lang="es-MX" dirty="0" err="1" smtClean="0"/>
              <a:t>DVDs</a:t>
            </a:r>
            <a:r>
              <a:rPr lang="es-MX" dirty="0" smtClean="0"/>
              <a:t>, memorias o descargas.</a:t>
            </a:r>
          </a:p>
          <a:p>
            <a:pPr lvl="0">
              <a:buFont typeface="Wingdings" pitchFamily="2" charset="2"/>
              <a:buChar char="Ø"/>
            </a:pPr>
            <a:r>
              <a:rPr lang="es-MX" dirty="0" smtClean="0"/>
              <a:t>La reventa de entradas a eventos deportivos, conciertos, obras de teatro o cualquier otro evento.</a:t>
            </a:r>
          </a:p>
          <a:p>
            <a:endParaRPr lang="es-MX"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27384"/>
            <a:ext cx="7572428" cy="6170008"/>
          </a:xfrm>
        </p:spPr>
        <p:txBody>
          <a:bodyPr>
            <a:normAutofit fontScale="92500"/>
          </a:bodyPr>
          <a:lstStyle/>
          <a:p>
            <a:pPr lvl="0"/>
            <a:r>
              <a:rPr lang="es-MX" u="sng" dirty="0" smtClean="0">
                <a:hlinkClick r:id="rId2"/>
              </a:rPr>
              <a:t>¿Cuántos anuncios puedo publicar?</a:t>
            </a:r>
            <a:endParaRPr lang="es-MX" dirty="0" smtClean="0"/>
          </a:p>
          <a:p>
            <a:pPr>
              <a:buFont typeface="Wingdings" pitchFamily="2" charset="2"/>
              <a:buChar char="Ø"/>
            </a:pPr>
            <a:r>
              <a:rPr lang="es-MX" dirty="0" smtClean="0"/>
              <a:t>Puedes publicar gratuitamente todos los anuncios que quieras en la categoría que quieras.</a:t>
            </a:r>
          </a:p>
          <a:p>
            <a:pPr lvl="0"/>
            <a:r>
              <a:rPr lang="es-MX" u="sng" dirty="0" smtClean="0">
                <a:hlinkClick r:id="rId3"/>
              </a:rPr>
              <a:t>¿Cuánto permanecerá mi anuncio en línea?</a:t>
            </a:r>
            <a:endParaRPr lang="es-MX" dirty="0" smtClean="0"/>
          </a:p>
          <a:p>
            <a:pPr>
              <a:buFont typeface="Wingdings" pitchFamily="2" charset="2"/>
              <a:buChar char="Ø"/>
            </a:pPr>
            <a:r>
              <a:rPr lang="es-MX" dirty="0" smtClean="0"/>
              <a:t>90 días desde su publicación. Cuando tu anuncio esté por expirar, te enviaremos un e-mail a través del cual podrás renovar tu anuncio para que quede publicado 90 días más. La renovación regresa al anuncio a las primeras posiciones de la lista.</a:t>
            </a:r>
          </a:p>
          <a:p>
            <a:pPr lvl="0"/>
            <a:r>
              <a:rPr lang="es-MX" u="sng" dirty="0" smtClean="0">
                <a:hlinkClick r:id="rId4"/>
              </a:rPr>
              <a:t>¿Puedo renovar mis anuncios publicados?</a:t>
            </a:r>
            <a:endParaRPr lang="es-MX" dirty="0" smtClean="0"/>
          </a:p>
          <a:p>
            <a:pPr>
              <a:buFont typeface="Wingdings" pitchFamily="2" charset="2"/>
              <a:buChar char="Ø"/>
            </a:pPr>
            <a:r>
              <a:rPr lang="es-MX" dirty="0" smtClean="0"/>
              <a:t>Cuando tu anuncio esté por expirar, te enviaremos un e-mail a través del cual podrás renovar tu anuncio para que quede publicado 90 días más. La renovación regresa al anuncio a las primeras posiciones de la lista.</a:t>
            </a:r>
          </a:p>
          <a:p>
            <a:endParaRPr lang="es-MX"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4624"/>
            <a:ext cx="7572428" cy="6170008"/>
          </a:xfrm>
        </p:spPr>
        <p:txBody>
          <a:bodyPr>
            <a:normAutofit fontScale="85000" lnSpcReduction="20000"/>
          </a:bodyPr>
          <a:lstStyle/>
          <a:p>
            <a:pPr lvl="0"/>
            <a:r>
              <a:rPr lang="es-MX" u="sng" dirty="0" smtClean="0">
                <a:hlinkClick r:id="rId2"/>
              </a:rPr>
              <a:t>¿Cómo puedo modificar mi anuncio?</a:t>
            </a:r>
            <a:endParaRPr lang="es-MX" dirty="0" smtClean="0"/>
          </a:p>
          <a:p>
            <a:pPr>
              <a:buFont typeface="Wingdings" pitchFamily="2" charset="2"/>
              <a:buChar char="Ø"/>
            </a:pPr>
            <a:r>
              <a:rPr lang="es-MX" dirty="0" smtClean="0"/>
              <a:t>Para modificar tus anuncios ingresa a </a:t>
            </a:r>
            <a:r>
              <a:rPr lang="es-MX" u="sng" dirty="0" smtClean="0">
                <a:hlinkClick r:id="rId3"/>
              </a:rPr>
              <a:t>Mi Cuenta</a:t>
            </a:r>
            <a:r>
              <a:rPr lang="es-MX" dirty="0" smtClean="0"/>
              <a:t>. Desde ahí podrás ver todos los anuncios que tienes activos. Para modificar cualquiera de ellos haz </a:t>
            </a:r>
            <a:r>
              <a:rPr lang="es-MX" dirty="0" err="1" smtClean="0"/>
              <a:t>click</a:t>
            </a:r>
            <a:r>
              <a:rPr lang="es-MX" dirty="0" smtClean="0"/>
              <a:t> en </a:t>
            </a:r>
            <a:r>
              <a:rPr lang="es-MX" b="1" dirty="0" smtClean="0"/>
              <a:t>Modificar</a:t>
            </a:r>
            <a:r>
              <a:rPr lang="es-MX" dirty="0" smtClean="0"/>
              <a:t> y se te abrirá una ventana nueva con los datos de tu anuncio. Después de hacer los cambios, haz </a:t>
            </a:r>
            <a:r>
              <a:rPr lang="es-MX" dirty="0" err="1" smtClean="0"/>
              <a:t>click</a:t>
            </a:r>
            <a:r>
              <a:rPr lang="es-MX" dirty="0" smtClean="0"/>
              <a:t> en </a:t>
            </a:r>
            <a:r>
              <a:rPr lang="es-MX" b="1" dirty="0" smtClean="0"/>
              <a:t>Publica</a:t>
            </a:r>
            <a:r>
              <a:rPr lang="es-MX" dirty="0" smtClean="0"/>
              <a:t>. En tu correo recibirás un e-mail confirmándote que ha sido publicado.</a:t>
            </a:r>
          </a:p>
          <a:p>
            <a:pPr lvl="0"/>
            <a:r>
              <a:rPr lang="es-MX" u="sng" dirty="0" smtClean="0">
                <a:hlinkClick r:id="rId4"/>
              </a:rPr>
              <a:t>¿Cuánto tiempo después de modificar mi anuncio podré ver el cambio en segundamano.mx?</a:t>
            </a:r>
            <a:endParaRPr lang="es-MX" dirty="0" smtClean="0"/>
          </a:p>
          <a:p>
            <a:pPr>
              <a:buFont typeface="Wingdings" pitchFamily="2" charset="2"/>
              <a:buChar char="Ø"/>
            </a:pPr>
            <a:r>
              <a:rPr lang="es-MX" dirty="0" smtClean="0"/>
              <a:t>Podrás ver los cambios en tu anuncio una vez se haya revisado el cambio por nuestro equipo de moderación, en tu correo recibirás un e-mail confirmándote que ha sido publicado.</a:t>
            </a:r>
          </a:p>
          <a:p>
            <a:pPr lvl="0"/>
            <a:r>
              <a:rPr lang="es-MX" u="sng" dirty="0" smtClean="0">
                <a:hlinkClick r:id="rId5"/>
              </a:rPr>
              <a:t>¿Cómo elimino un anuncio?</a:t>
            </a:r>
            <a:endParaRPr lang="es-MX" dirty="0" smtClean="0"/>
          </a:p>
          <a:p>
            <a:pPr>
              <a:buFont typeface="Wingdings" pitchFamily="2" charset="2"/>
              <a:buChar char="Ø"/>
            </a:pPr>
            <a:r>
              <a:rPr lang="es-MX" dirty="0" smtClean="0"/>
              <a:t>Para eliminar tus anuncios debes ingresar a </a:t>
            </a:r>
            <a:r>
              <a:rPr lang="es-MX" u="sng" dirty="0" smtClean="0">
                <a:hlinkClick r:id="rId3"/>
              </a:rPr>
              <a:t>Mi Cuenta</a:t>
            </a:r>
            <a:r>
              <a:rPr lang="es-MX" dirty="0" smtClean="0"/>
              <a:t>. Desde ahí podrás modificar todos los anuncios que tienes activos. Para eliminar cualquiera de ellos haz </a:t>
            </a:r>
            <a:r>
              <a:rPr lang="es-MX" dirty="0" err="1" smtClean="0"/>
              <a:t>click</a:t>
            </a:r>
            <a:r>
              <a:rPr lang="es-MX" dirty="0" smtClean="0"/>
              <a:t> en </a:t>
            </a:r>
            <a:r>
              <a:rPr lang="es-MX" b="1" dirty="0" smtClean="0"/>
              <a:t>Eliminar</a:t>
            </a:r>
            <a:r>
              <a:rPr lang="es-MX" dirty="0" smtClean="0"/>
              <a:t>. Te preguntará si estás seguro de querer realizar esta acción, si respondes que sí será eliminado.</a:t>
            </a:r>
          </a:p>
          <a:p>
            <a:endParaRPr lang="es-MX"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4624"/>
            <a:ext cx="7572428" cy="6170008"/>
          </a:xfrm>
        </p:spPr>
        <p:txBody>
          <a:bodyPr>
            <a:normAutofit fontScale="77500" lnSpcReduction="20000"/>
          </a:bodyPr>
          <a:lstStyle/>
          <a:p>
            <a:pPr lvl="0"/>
            <a:r>
              <a:rPr lang="es-MX" u="sng" dirty="0" smtClean="0">
                <a:hlinkClick r:id="rId2"/>
              </a:rPr>
              <a:t>¿Cómo puedo saber cuánta gente ha visto mi anuncio?</a:t>
            </a:r>
            <a:endParaRPr lang="es-MX" dirty="0" smtClean="0"/>
          </a:p>
          <a:p>
            <a:pPr>
              <a:buFont typeface="Wingdings" pitchFamily="2" charset="2"/>
              <a:buChar char="Ø"/>
            </a:pPr>
            <a:r>
              <a:rPr lang="es-MX" dirty="0" smtClean="0"/>
              <a:t>Para consultar las estadísticas de tus anuncios debes ingresar a </a:t>
            </a:r>
            <a:r>
              <a:rPr lang="es-MX" u="sng" dirty="0" smtClean="0">
                <a:hlinkClick r:id="rId3"/>
              </a:rPr>
              <a:t>Mi Cuenta</a:t>
            </a:r>
            <a:r>
              <a:rPr lang="es-MX" dirty="0" smtClean="0"/>
              <a:t>. Desde ahí podrás administrar todos los anuncios que tienes activos. Busca tu anuncio en la página </a:t>
            </a:r>
            <a:r>
              <a:rPr lang="es-MX" b="1" dirty="0" smtClean="0"/>
              <a:t>Mis Anuncios</a:t>
            </a:r>
            <a:r>
              <a:rPr lang="es-MX" dirty="0" smtClean="0"/>
              <a:t>. En la información del anuncio podrás ver el número de personas que han visto tu anuncio, en la columna de </a:t>
            </a:r>
            <a:r>
              <a:rPr lang="es-MX" b="1" dirty="0" smtClean="0"/>
              <a:t>Visitas</a:t>
            </a:r>
            <a:r>
              <a:rPr lang="es-MX" dirty="0" smtClean="0"/>
              <a:t>. Si quieres conocer la evolución de visitas y de mensajes recibidos durante los últimos días, da </a:t>
            </a:r>
            <a:r>
              <a:rPr lang="es-MX" dirty="0" err="1" smtClean="0"/>
              <a:t>click</a:t>
            </a:r>
            <a:r>
              <a:rPr lang="es-MX" dirty="0" smtClean="0"/>
              <a:t> al botón que </a:t>
            </a:r>
            <a:r>
              <a:rPr lang="es-MX" dirty="0" err="1" smtClean="0"/>
              <a:t>dice</a:t>
            </a:r>
            <a:r>
              <a:rPr lang="es-MX" b="1" dirty="0" err="1" smtClean="0"/>
              <a:t>Estadísticas</a:t>
            </a:r>
            <a:r>
              <a:rPr lang="es-MX" dirty="0" smtClean="0"/>
              <a:t>.</a:t>
            </a:r>
          </a:p>
          <a:p>
            <a:pPr lvl="0"/>
            <a:r>
              <a:rPr lang="es-MX" u="sng" dirty="0" smtClean="0">
                <a:hlinkClick r:id="rId4"/>
              </a:rPr>
              <a:t>¿Cómo puedo saber cuántas personas me han contactado acerca de un anuncio?</a:t>
            </a:r>
            <a:endParaRPr lang="es-MX" dirty="0" smtClean="0"/>
          </a:p>
          <a:p>
            <a:pPr>
              <a:buFont typeface="Wingdings" pitchFamily="2" charset="2"/>
              <a:buChar char="Ø"/>
            </a:pPr>
            <a:r>
              <a:rPr lang="es-MX" dirty="0" smtClean="0"/>
              <a:t>Para consultar las estadísticas de tus anuncios debes ingresar a </a:t>
            </a:r>
            <a:r>
              <a:rPr lang="es-MX" u="sng" dirty="0" smtClean="0">
                <a:hlinkClick r:id="rId3"/>
              </a:rPr>
              <a:t>Mi Cuenta</a:t>
            </a:r>
            <a:r>
              <a:rPr lang="es-MX" dirty="0" smtClean="0"/>
              <a:t>. Desde ahí podrás administrar todos los anuncios que tienes activos. Busca tu anuncio en la página </a:t>
            </a:r>
            <a:r>
              <a:rPr lang="es-MX" b="1" dirty="0" smtClean="0"/>
              <a:t>Mis Anuncios</a:t>
            </a:r>
            <a:r>
              <a:rPr lang="es-MX" dirty="0" smtClean="0"/>
              <a:t>. En la información del anuncio podrás ver el número de personas que te han contactado a través de un mensaje, en la columna </a:t>
            </a:r>
            <a:r>
              <a:rPr lang="es-MX" dirty="0" err="1" smtClean="0"/>
              <a:t>de</a:t>
            </a:r>
            <a:r>
              <a:rPr lang="es-MX" b="1" dirty="0" err="1" smtClean="0"/>
              <a:t>Mensajes</a:t>
            </a:r>
            <a:r>
              <a:rPr lang="es-MX" dirty="0" smtClean="0"/>
              <a:t>. Si quieres conocer la evolución de mensajes y visitas recibidos durante los últimos días, da </a:t>
            </a:r>
            <a:r>
              <a:rPr lang="es-MX" dirty="0" err="1" smtClean="0"/>
              <a:t>click</a:t>
            </a:r>
            <a:r>
              <a:rPr lang="es-MX" dirty="0" smtClean="0"/>
              <a:t> al botón que dice </a:t>
            </a:r>
            <a:r>
              <a:rPr lang="es-MX" b="1" dirty="0" smtClean="0"/>
              <a:t>Estadísticas</a:t>
            </a:r>
            <a:endParaRPr lang="es-MX" dirty="0" smtClean="0"/>
          </a:p>
          <a:p>
            <a:pPr>
              <a:buFont typeface="Wingdings" pitchFamily="2" charset="2"/>
              <a:buChar char="Ø"/>
            </a:pPr>
            <a:r>
              <a:rPr lang="es-MX" dirty="0" smtClean="0"/>
              <a:t>Si hay una diferencia entre los e-mails que recibiste y el número de mensajes que aparece en la </a:t>
            </a:r>
            <a:r>
              <a:rPr lang="es-MX" dirty="0" err="1" smtClean="0"/>
              <a:t>columna</a:t>
            </a:r>
            <a:r>
              <a:rPr lang="es-MX" b="1" dirty="0" err="1" smtClean="0"/>
              <a:t>Mensajes</a:t>
            </a:r>
            <a:r>
              <a:rPr lang="es-MX" dirty="0" smtClean="0"/>
              <a:t> revisa tu cuenta de correo, quizás estén en la carpeta de </a:t>
            </a:r>
            <a:r>
              <a:rPr lang="es-MX" i="1" dirty="0" err="1" smtClean="0"/>
              <a:t>spam</a:t>
            </a:r>
            <a:r>
              <a:rPr lang="es-MX" dirty="0" smtClean="0"/>
              <a:t>.</a:t>
            </a:r>
          </a:p>
          <a:p>
            <a:endParaRPr lang="es-MX"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85720" y="44624"/>
            <a:ext cx="7572428" cy="6170008"/>
          </a:xfrm>
        </p:spPr>
        <p:txBody>
          <a:bodyPr/>
          <a:lstStyle/>
          <a:p>
            <a:pPr lvl="0"/>
            <a:r>
              <a:rPr lang="es-MX" u="sng" dirty="0" smtClean="0">
                <a:hlinkClick r:id="rId2"/>
              </a:rPr>
              <a:t>¿Qué hago si no me acuerdo de mi contraseña?</a:t>
            </a:r>
            <a:endParaRPr lang="es-MX" dirty="0" smtClean="0"/>
          </a:p>
          <a:p>
            <a:pPr>
              <a:buFont typeface="Wingdings" pitchFamily="2" charset="2"/>
              <a:buChar char="Ø"/>
            </a:pPr>
            <a:r>
              <a:rPr lang="es-MX" dirty="0" smtClean="0"/>
              <a:t>Da </a:t>
            </a:r>
            <a:r>
              <a:rPr lang="es-MX" dirty="0" err="1" smtClean="0"/>
              <a:t>click</a:t>
            </a:r>
            <a:r>
              <a:rPr lang="es-MX" dirty="0" smtClean="0"/>
              <a:t> en el enlace que dice </a:t>
            </a:r>
            <a:r>
              <a:rPr lang="es-MX" b="1" dirty="0" smtClean="0"/>
              <a:t>Olvidé mi contraseña</a:t>
            </a:r>
            <a:r>
              <a:rPr lang="es-MX" dirty="0" smtClean="0"/>
              <a:t> en la página de </a:t>
            </a:r>
            <a:r>
              <a:rPr lang="es-MX" u="sng" dirty="0" smtClean="0">
                <a:hlinkClick r:id="rId3"/>
              </a:rPr>
              <a:t>Mi Cuenta</a:t>
            </a:r>
            <a:r>
              <a:rPr lang="es-MX" dirty="0" smtClean="0"/>
              <a:t> o al insertar un anuncio. Te enviaremos un e-mail para que puedas crear una nueva.</a:t>
            </a:r>
          </a:p>
          <a:p>
            <a:pPr lvl="0"/>
            <a:r>
              <a:rPr lang="es-MX" u="sng" dirty="0" smtClean="0">
                <a:hlinkClick r:id="rId4"/>
              </a:rPr>
              <a:t>¿Cómo puedo subir a las primeras posiciones mi anuncio?</a:t>
            </a:r>
            <a:endParaRPr lang="es-MX" dirty="0" smtClean="0"/>
          </a:p>
          <a:p>
            <a:pPr>
              <a:buFont typeface="Wingdings" pitchFamily="2" charset="2"/>
              <a:buChar char="Ø"/>
            </a:pPr>
            <a:r>
              <a:rPr lang="es-MX" dirty="0" smtClean="0"/>
              <a:t>Coloca tu anuncio entre los primeros resultados con un mensaje desde tu celular. Envía un SMS* al número 25000 con el código SMSUBIR, seguida de un espacio y el número identificador de tu anuncio. El mensaje tiene un costo de $13.00 pesos más IVA. Consigue tantos contactos como en el primer día.</a:t>
            </a:r>
          </a:p>
          <a:p>
            <a:endParaRPr lang="es-MX"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a:xfrm>
            <a:off x="457200" y="1714488"/>
            <a:ext cx="7329510" cy="2643206"/>
          </a:xfrm>
        </p:spPr>
        <p:txBody>
          <a:bodyPr>
            <a:noAutofit/>
          </a:bodyPr>
          <a:lstStyle/>
          <a:p>
            <a:pPr algn="ctr"/>
            <a:r>
              <a:rPr lang="es-MX" sz="7200" dirty="0" smtClean="0"/>
              <a:t>GRACIAS POR SU ATENCIÓN</a:t>
            </a:r>
            <a:endParaRPr lang="es-MX" sz="7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1249288" y="404664"/>
            <a:ext cx="6491064" cy="3600400"/>
          </a:xfrm>
        </p:spPr>
        <p:txBody>
          <a:bodyPr/>
          <a:lstStyle/>
          <a:p>
            <a:pPr fontAlgn="base"/>
            <a:r>
              <a:rPr lang="es-MX" b="1" dirty="0" smtClean="0"/>
              <a:t>¿Qué opciones de subastas hay?</a:t>
            </a:r>
          </a:p>
          <a:p>
            <a:pPr fontAlgn="base"/>
            <a:endParaRPr lang="es-MX" sz="1400" dirty="0" smtClean="0"/>
          </a:p>
          <a:p>
            <a:pPr fontAlgn="base">
              <a:buFont typeface="Wingdings" pitchFamily="2" charset="2"/>
              <a:buChar char="Ø"/>
            </a:pPr>
            <a:r>
              <a:rPr lang="es-MX" b="1" dirty="0" smtClean="0"/>
              <a:t>Subastas</a:t>
            </a:r>
            <a:endParaRPr lang="es-MX" dirty="0" smtClean="0"/>
          </a:p>
          <a:p>
            <a:pPr lvl="0" fontAlgn="base">
              <a:buFont typeface="Wingdings" pitchFamily="2" charset="2"/>
              <a:buChar char="Ø"/>
            </a:pPr>
            <a:r>
              <a:rPr lang="es-MX" dirty="0" smtClean="0"/>
              <a:t>Defines el precio base de tu producto.</a:t>
            </a:r>
          </a:p>
          <a:p>
            <a:pPr lvl="0" fontAlgn="base">
              <a:buFont typeface="Wingdings" pitchFamily="2" charset="2"/>
              <a:buChar char="Ø"/>
            </a:pPr>
            <a:endParaRPr lang="es-MX" sz="1200" dirty="0" smtClean="0"/>
          </a:p>
          <a:p>
            <a:pPr fontAlgn="base">
              <a:buFont typeface="Wingdings" pitchFamily="2" charset="2"/>
              <a:buChar char="Ø"/>
            </a:pPr>
            <a:r>
              <a:rPr lang="es-MX" b="1" dirty="0" smtClean="0"/>
              <a:t>Subastas desde $ 1</a:t>
            </a:r>
            <a:endParaRPr lang="es-MX" dirty="0" smtClean="0"/>
          </a:p>
          <a:p>
            <a:pPr lvl="0" fontAlgn="base">
              <a:buFont typeface="Wingdings" pitchFamily="2" charset="2"/>
              <a:buChar char="Ø"/>
            </a:pPr>
            <a:r>
              <a:rPr lang="es-MX" dirty="0" smtClean="0"/>
              <a:t>Tu producto arranca a $ 1</a:t>
            </a:r>
          </a:p>
          <a:p>
            <a:endParaRPr lang="es-MX" dirty="0"/>
          </a:p>
        </p:txBody>
      </p:sp>
      <p:pic>
        <p:nvPicPr>
          <p:cNvPr id="4" name="3 Imagen" descr="Subastas 1 peso"/>
          <p:cNvPicPr/>
          <p:nvPr/>
        </p:nvPicPr>
        <p:blipFill>
          <a:blip r:embed="rId2" cstate="print"/>
          <a:srcRect/>
          <a:stretch>
            <a:fillRect/>
          </a:stretch>
        </p:blipFill>
        <p:spPr bwMode="auto">
          <a:xfrm>
            <a:off x="2771800" y="3645024"/>
            <a:ext cx="3024336" cy="2088232"/>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7239000" cy="5979064"/>
          </a:xfrm>
        </p:spPr>
        <p:txBody>
          <a:bodyPr/>
          <a:lstStyle/>
          <a:p>
            <a:pPr fontAlgn="base"/>
            <a:r>
              <a:rPr lang="es-MX" u="sng" dirty="0" smtClean="0">
                <a:hlinkClick r:id="rId2"/>
              </a:rPr>
              <a:t>Modificar una publicación</a:t>
            </a:r>
            <a:endParaRPr lang="es-MX" u="sng" dirty="0" smtClean="0"/>
          </a:p>
          <a:p>
            <a:pPr fontAlgn="base">
              <a:buNone/>
            </a:pPr>
            <a:endParaRPr lang="es-MX" sz="1100" dirty="0" smtClean="0"/>
          </a:p>
          <a:p>
            <a:pPr fontAlgn="base">
              <a:buFont typeface="Wingdings" pitchFamily="2" charset="2"/>
              <a:buChar char="Ø"/>
            </a:pPr>
            <a:r>
              <a:rPr lang="es-MX" dirty="0" smtClean="0"/>
              <a:t>Consigue más visitas y vende más rápido. ¡Haz publicaciones más completas!</a:t>
            </a:r>
          </a:p>
          <a:p>
            <a:pPr fontAlgn="base">
              <a:buFont typeface="Wingdings" pitchFamily="2" charset="2"/>
              <a:buChar char="Ø"/>
            </a:pPr>
            <a:endParaRPr lang="es-MX" dirty="0" smtClean="0"/>
          </a:p>
          <a:p>
            <a:pPr fontAlgn="base">
              <a:buFont typeface="Wingdings" pitchFamily="2" charset="2"/>
              <a:buChar char="Ø"/>
            </a:pPr>
            <a:r>
              <a:rPr lang="es-MX" dirty="0" smtClean="0"/>
              <a:t>Si quieres mejorar tu publicación, lo más importante es que tengas en claro los datos que puedes modificar en tus publicaciones activas y finalizadas.</a:t>
            </a:r>
          </a:p>
          <a:p>
            <a:pPr fontAlgn="base">
              <a:buNone/>
            </a:pPr>
            <a:endParaRPr lang="es-MX"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640960" cy="2016224"/>
          </a:xfrm>
        </p:spPr>
        <p:txBody>
          <a:bodyPr/>
          <a:lstStyle/>
          <a:p>
            <a:pPr fontAlgn="base"/>
            <a:r>
              <a:rPr lang="es-MX" b="1" dirty="0" smtClean="0"/>
              <a:t>Hacer cambios en una publicación activa</a:t>
            </a:r>
          </a:p>
          <a:p>
            <a:pPr fontAlgn="base"/>
            <a:endParaRPr lang="es-MX" dirty="0" smtClean="0"/>
          </a:p>
          <a:p>
            <a:pPr fontAlgn="base">
              <a:buFont typeface="Wingdings" pitchFamily="2" charset="2"/>
              <a:buChar char="Ø"/>
            </a:pPr>
            <a:r>
              <a:rPr lang="es-MX" dirty="0" smtClean="0"/>
              <a:t>Ingresa a  Mi cuenta &gt; Ventas &gt; Publicaciones&gt; </a:t>
            </a:r>
            <a:r>
              <a:rPr lang="es-MX" dirty="0" smtClean="0">
                <a:solidFill>
                  <a:srgbClr val="0070C0"/>
                </a:solidFill>
                <a:hlinkClick r:id="rId2"/>
              </a:rPr>
              <a:t>Activas</a:t>
            </a:r>
            <a:r>
              <a:rPr lang="es-MX" dirty="0" smtClean="0"/>
              <a:t>.</a:t>
            </a:r>
          </a:p>
          <a:p>
            <a:endParaRPr lang="es-MX" dirty="0"/>
          </a:p>
        </p:txBody>
      </p:sp>
      <p:pic>
        <p:nvPicPr>
          <p:cNvPr id="4" name="3 Imagen" descr="repubaut"/>
          <p:cNvPicPr/>
          <p:nvPr/>
        </p:nvPicPr>
        <p:blipFill>
          <a:blip r:embed="rId3" cstate="print"/>
          <a:srcRect/>
          <a:stretch>
            <a:fillRect/>
          </a:stretch>
        </p:blipFill>
        <p:spPr bwMode="auto">
          <a:xfrm>
            <a:off x="971600" y="2060848"/>
            <a:ext cx="6576020" cy="319732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640960" cy="4968552"/>
          </a:xfrm>
        </p:spPr>
        <p:txBody>
          <a:bodyPr/>
          <a:lstStyle/>
          <a:p>
            <a:pPr fontAlgn="base"/>
            <a:r>
              <a:rPr lang="es-MX" b="1" dirty="0" smtClean="0"/>
              <a:t>En publicaciones de productos</a:t>
            </a:r>
            <a:endParaRPr lang="es-MX" dirty="0" smtClean="0"/>
          </a:p>
          <a:p>
            <a:pPr lvl="0" fontAlgn="base">
              <a:buFont typeface="Wingdings" pitchFamily="2" charset="2"/>
              <a:buChar char="Ø"/>
            </a:pPr>
            <a:r>
              <a:rPr lang="es-MX" b="1" dirty="0" smtClean="0"/>
              <a:t>Si todavía no vendiste</a:t>
            </a:r>
            <a:r>
              <a:rPr lang="es-MX" dirty="0" smtClean="0"/>
              <a:t>, podrás modificar lo que quieras.</a:t>
            </a:r>
          </a:p>
          <a:p>
            <a:pPr lvl="0" fontAlgn="base">
              <a:buFont typeface="Wingdings" pitchFamily="2" charset="2"/>
              <a:buChar char="Ø"/>
            </a:pPr>
            <a:r>
              <a:rPr lang="es-MX" b="1" dirty="0" smtClean="0"/>
              <a:t>Si ya vendiste alguna unidad</a:t>
            </a:r>
            <a:r>
              <a:rPr lang="es-MX" dirty="0" smtClean="0"/>
              <a:t>, podrás modificar todo menos el título y las fotos. Solo puedes modificarlas si eres </a:t>
            </a:r>
            <a:r>
              <a:rPr lang="es-MX" dirty="0" err="1" smtClean="0"/>
              <a:t>MercadoLíder</a:t>
            </a:r>
            <a:r>
              <a:rPr lang="es-MX" dirty="0" smtClean="0"/>
              <a:t>.</a:t>
            </a:r>
          </a:p>
          <a:p>
            <a:pPr>
              <a:buNone/>
            </a:pPr>
            <a:r>
              <a:rPr lang="es-MX" dirty="0" smtClean="0"/>
              <a:t>Ten en cuenta que en ambos casos, si aumentas el precio de la publicación, aparecerá más abajo en los listados. Y si cambias el tipo de publicación, puedes hacerlo por única vez, a una de mayor exposición.</a:t>
            </a:r>
            <a:endParaRPr lang="es-MX"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251520" y="476672"/>
            <a:ext cx="8640960" cy="4968552"/>
          </a:xfrm>
        </p:spPr>
        <p:txBody>
          <a:bodyPr/>
          <a:lstStyle/>
          <a:p>
            <a:pPr fontAlgn="base"/>
            <a:r>
              <a:rPr lang="es-MX" b="1" dirty="0" smtClean="0"/>
              <a:t>En Clasificados</a:t>
            </a:r>
          </a:p>
          <a:p>
            <a:pPr fontAlgn="base"/>
            <a:endParaRPr lang="es-MX" dirty="0" smtClean="0"/>
          </a:p>
          <a:p>
            <a:pPr fontAlgn="base">
              <a:buFont typeface="Wingdings" pitchFamily="2" charset="2"/>
              <a:buChar char="Ø"/>
            </a:pPr>
            <a:r>
              <a:rPr lang="es-MX" b="1" dirty="0" smtClean="0"/>
              <a:t>Podrás modificar todos los datos que quieras</a:t>
            </a:r>
            <a:r>
              <a:rPr lang="es-MX" dirty="0" smtClean="0"/>
              <a:t>, excepto si es del tipo Publícalo hasta que lo vendas. En este último caso, solo podrás cambiar:</a:t>
            </a:r>
          </a:p>
          <a:p>
            <a:pPr lvl="0" fontAlgn="base">
              <a:buFont typeface="Wingdings" pitchFamily="2" charset="2"/>
              <a:buChar char="Ø"/>
            </a:pPr>
            <a:r>
              <a:rPr lang="es-MX" dirty="0" smtClean="0"/>
              <a:t>En Inmuebles: precio y teléfono.</a:t>
            </a:r>
          </a:p>
          <a:p>
            <a:pPr lvl="0" fontAlgn="base">
              <a:buFont typeface="Wingdings" pitchFamily="2" charset="2"/>
              <a:buChar char="Ø"/>
            </a:pPr>
            <a:r>
              <a:rPr lang="es-MX" dirty="0" smtClean="0"/>
              <a:t>En Autos, Motos y otros: precio, teléfono y características generales.</a:t>
            </a:r>
          </a:p>
          <a:p>
            <a:endParaRPr lang="es-MX"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o">
  <a:themeElements>
    <a:clrScheme name="Intermedi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pulento">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o">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153</TotalTime>
  <Words>2358</Words>
  <Application>Microsoft Office PowerPoint</Application>
  <PresentationFormat>Presentación en pantalla (4:3)</PresentationFormat>
  <Paragraphs>317</Paragraphs>
  <Slides>48</Slides>
  <Notes>1</Notes>
  <HiddenSlides>0</HiddenSlides>
  <MMClips>0</MMClips>
  <ScaleCrop>false</ScaleCrop>
  <HeadingPairs>
    <vt:vector size="4" baseType="variant">
      <vt:variant>
        <vt:lpstr>Tema</vt:lpstr>
      </vt:variant>
      <vt:variant>
        <vt:i4>1</vt:i4>
      </vt:variant>
      <vt:variant>
        <vt:lpstr>Títulos de diapositiva</vt:lpstr>
      </vt:variant>
      <vt:variant>
        <vt:i4>48</vt:i4>
      </vt:variant>
    </vt:vector>
  </HeadingPairs>
  <TitlesOfParts>
    <vt:vector size="49" baseType="lpstr">
      <vt:lpstr>Opulento</vt:lpstr>
      <vt:lpstr>COMO VENDER EN MERCADO LIBRE Y SEGUNDA MANO</vt:lpstr>
      <vt:lpstr>MERCADO LIBRE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COSTO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SEGUNDA MANO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GRACIAS POR SU ATENCIÓN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COMO VENDER EN MERCADO LIBRE Y SEGUNDA MANO</dc:title>
  <dc:creator>Fernando</dc:creator>
  <cp:lastModifiedBy>eLmOsHa</cp:lastModifiedBy>
  <cp:revision>22</cp:revision>
  <dcterms:created xsi:type="dcterms:W3CDTF">2014-01-28T19:47:14Z</dcterms:created>
  <dcterms:modified xsi:type="dcterms:W3CDTF">2014-01-30T02:59:07Z</dcterms:modified>
</cp:coreProperties>
</file>