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8" r:id="rId4"/>
    <p:sldId id="260" r:id="rId5"/>
    <p:sldId id="263" r:id="rId6"/>
    <p:sldId id="257" r:id="rId7"/>
    <p:sldId id="261" r:id="rId8"/>
    <p:sldId id="264" r:id="rId9"/>
    <p:sldId id="265" r:id="rId10"/>
    <p:sldId id="266" r:id="rId11"/>
    <p:sldId id="267" r:id="rId12"/>
    <p:sldId id="268" r:id="rId13"/>
    <p:sldId id="277" r:id="rId14"/>
    <p:sldId id="280" r:id="rId15"/>
    <p:sldId id="281" r:id="rId16"/>
    <p:sldId id="282" r:id="rId17"/>
    <p:sldId id="269" r:id="rId18"/>
    <p:sldId id="270" r:id="rId19"/>
    <p:sldId id="271" r:id="rId20"/>
    <p:sldId id="272" r:id="rId21"/>
    <p:sldId id="273" r:id="rId22"/>
    <p:sldId id="274" r:id="rId23"/>
    <p:sldId id="275"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2" d="100"/>
          <a:sy n="52" d="100"/>
        </p:scale>
        <p:origin x="-102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284049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170376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181023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362143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2199638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226099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1956022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1875815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497942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3097975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6C964BC-AAA9-414A-B305-4C87080AC789}" type="datetimeFigureOut">
              <a:rPr lang="es-MX" smtClean="0"/>
              <a:pPr/>
              <a:t>05/03/2014</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301523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964BC-AAA9-414A-B305-4C87080AC789}" type="datetimeFigureOut">
              <a:rPr lang="es-MX" smtClean="0"/>
              <a:pPr/>
              <a:t>05/03/2014</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5951B9-0F16-4DA0-B7C8-D0490F8621CB}" type="slidenum">
              <a:rPr lang="es-MX" smtClean="0"/>
              <a:pPr/>
              <a:t>‹Nº›</a:t>
            </a:fld>
            <a:endParaRPr lang="es-MX" dirty="0"/>
          </a:p>
        </p:txBody>
      </p:sp>
    </p:spTree>
    <p:extLst>
      <p:ext uri="{BB962C8B-B14F-4D97-AF65-F5344CB8AC3E}">
        <p14:creationId xmlns:p14="http://schemas.microsoft.com/office/powerpoint/2010/main" val="205552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27584" y="328002"/>
            <a:ext cx="8352928" cy="1915909"/>
          </a:xfrm>
          <a:prstGeom prst="rect">
            <a:avLst/>
          </a:prstGeom>
        </p:spPr>
        <p:txBody>
          <a:bodyPr wrap="square">
            <a:spAutoFit/>
          </a:bodyPr>
          <a:lstStyle/>
          <a:p>
            <a:pPr lvl="1" algn="ct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UNIVERSIDAD TECNOLOGICA DE NEZAHUALCOYOTL</a:t>
            </a:r>
          </a:p>
          <a:p>
            <a:pPr lvl="3" algn="ctr"/>
            <a:endParaRPr lang="es-ES" sz="10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lvl="3" algn="ct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rPr>
              <a:t>           </a:t>
            </a:r>
            <a:endParaRPr lang="es-MX"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endParaRPr>
          </a:p>
        </p:txBody>
      </p:sp>
      <p:pic>
        <p:nvPicPr>
          <p:cNvPr id="5" name="Picture 4" descr="http://3.bp.blogspot.com/_zm3SWTZqyv0/SwDIOts-v7I/AAAAAAAAAEQ/nRgVS0tJyGs/s320/neza.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45401" y="328002"/>
            <a:ext cx="1275326" cy="1280428"/>
          </a:xfrm>
          <a:prstGeom prst="rect">
            <a:avLst/>
          </a:prstGeom>
          <a:noFill/>
        </p:spPr>
      </p:pic>
      <p:sp>
        <p:nvSpPr>
          <p:cNvPr id="6" name="5 Rectángulo"/>
          <p:cNvSpPr/>
          <p:nvPr/>
        </p:nvSpPr>
        <p:spPr>
          <a:xfrm>
            <a:off x="395536" y="1772816"/>
            <a:ext cx="8352928" cy="4393510"/>
          </a:xfrm>
          <a:prstGeom prst="rect">
            <a:avLst/>
          </a:prstGeom>
        </p:spPr>
        <p:txBody>
          <a:bodyPr wrap="square">
            <a:spAutoFit/>
          </a:bodyPr>
          <a:lstStyle/>
          <a:p>
            <a:pPr algn="ct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División de Administración</a:t>
            </a:r>
            <a:b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br>
            <a:r>
              <a:rPr lang="es-E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Ingeniería en Negocios</a:t>
            </a:r>
          </a:p>
          <a:p>
            <a:pPr algn="ctr"/>
            <a:endParaRPr lang="es-ES"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algn="ctr"/>
            <a:endParaRPr lang="es-ES" sz="9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algn="ctr"/>
            <a:r>
              <a:rPr lang="es-E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Profesor: Ricardo Yebra Romero</a:t>
            </a:r>
          </a:p>
          <a:p>
            <a:pPr algn="ctr"/>
            <a:endParaRPr lang="es-E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algn="ctr"/>
            <a:endParaRPr lang="es-ES" sz="1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algn="ct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MERCADOTECNIA</a:t>
            </a:r>
          </a:p>
          <a:p>
            <a:pPr algn="ctr"/>
            <a:endParaRPr lang="es-ES" sz="11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algn="ctr"/>
            <a:r>
              <a:rPr lang="es-ES" sz="4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Pagina </a:t>
            </a:r>
            <a:r>
              <a:rPr lang="es-E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WEB</a:t>
            </a:r>
            <a:endParaRPr lang="es-E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algn="ctr"/>
            <a:endParaRPr lang="es-ES" sz="105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endParaRPr>
          </a:p>
          <a:p>
            <a:pPr algn="ct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rPr>
              <a:t>Alumno</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rPr>
              <a:t>: </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rPr>
              <a:t>I. Sh</a:t>
            </a:r>
            <a:r>
              <a:rPr lang="es-E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rPr>
              <a:t>arazan Sandoval Espinoza</a:t>
            </a:r>
            <a:r>
              <a:rPr lang="es-MX"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rPr>
              <a:t>               </a:t>
            </a:r>
            <a:endParaRPr lang="es-MX"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cs typeface="Arial" pitchFamily="34" charset="0"/>
            </a:endParaRPr>
          </a:p>
        </p:txBody>
      </p:sp>
    </p:spTree>
    <p:extLst>
      <p:ext uri="{BB962C8B-B14F-4D97-AF65-F5344CB8AC3E}">
        <p14:creationId xmlns:p14="http://schemas.microsoft.com/office/powerpoint/2010/main" val="3737763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259" y="188640"/>
            <a:ext cx="6457981" cy="2376264"/>
          </a:xfrm>
          <a:prstGeom prst="rect">
            <a:avLst/>
          </a:prstGeom>
        </p:spPr>
      </p:pic>
      <p:pic>
        <p:nvPicPr>
          <p:cNvPr id="3" name="2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4136129"/>
            <a:ext cx="6860645" cy="2466480"/>
          </a:xfrm>
          <a:prstGeom prst="rect">
            <a:avLst/>
          </a:prstGeom>
        </p:spPr>
      </p:pic>
      <p:pic>
        <p:nvPicPr>
          <p:cNvPr id="9218" name="Picture 2" descr="http://archivo.e-consulta.com/blogs/quidnovi/wp-content/uploads/cabecera-glob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2375519"/>
            <a:ext cx="7056784" cy="184556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472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43571"/>
            <a:ext cx="7616311" cy="3921533"/>
          </a:xfrm>
          <a:prstGeom prst="rect">
            <a:avLst/>
          </a:prstGeom>
        </p:spPr>
      </p:pic>
      <p:pic>
        <p:nvPicPr>
          <p:cNvPr id="10242" name="Picture 2" descr="http://neotecnologiaweb.com/wp-content/uploads/2012/08/diseno-paginas-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4333043"/>
            <a:ext cx="6840760" cy="21499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280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5" y="404664"/>
            <a:ext cx="7704855" cy="3860326"/>
          </a:xfrm>
          <a:prstGeom prst="rect">
            <a:avLst/>
          </a:prstGeom>
        </p:spPr>
      </p:pic>
      <p:pic>
        <p:nvPicPr>
          <p:cNvPr id="11266" name="Picture 2" descr="http://bynet.com.mx/images/37099246_1-Fotos-de-Desarrollos-de-paginas-Web-con-Interactivid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077072"/>
            <a:ext cx="7272808" cy="244827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164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2048" y="188640"/>
            <a:ext cx="9540552" cy="1446550"/>
          </a:xfrm>
          <a:prstGeom prst="rect">
            <a:avLst/>
          </a:prstGeom>
        </p:spPr>
        <p:txBody>
          <a:bodyPr wrap="square">
            <a:spAutoFit/>
          </a:bodyPr>
          <a:lstStyle/>
          <a:p>
            <a:pPr lvl="1" algn="ctr"/>
            <a:r>
              <a:rPr lang="es-MX"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A) EXPOSICIÓN DE ARTÍCULOS C/FOTOGRAFIA</a:t>
            </a:r>
            <a:endParaRPr lang="es-MX"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2 Rectángulo"/>
          <p:cNvSpPr/>
          <p:nvPr/>
        </p:nvSpPr>
        <p:spPr>
          <a:xfrm>
            <a:off x="467544" y="1628800"/>
            <a:ext cx="6840760" cy="1631216"/>
          </a:xfrm>
          <a:prstGeom prst="rect">
            <a:avLst/>
          </a:prstGeom>
        </p:spPr>
        <p:txBody>
          <a:bodyPr wrap="square">
            <a:spAutoFit/>
          </a:bodyPr>
          <a:lstStyle/>
          <a:p>
            <a:r>
              <a:rPr lang="es-MX" sz="2000" dirty="0" smtClean="0">
                <a:solidFill>
                  <a:schemeClr val="bg1"/>
                </a:solidFill>
              </a:rPr>
              <a:t>En Internet hay muchos sitios que te permiten subir tus fotos y compartirlas con los demás, pero enmarcar una fotografía y colgarla en una pared es algo diferente. No es fácil describir la sensación que se tiene cuando ves tu primera foto impresa en papel a gran tamaño.</a:t>
            </a:r>
            <a:endParaRPr lang="es-MX" sz="2000" dirty="0">
              <a:solidFill>
                <a:schemeClr val="bg1"/>
              </a:solidFill>
            </a:endParaRPr>
          </a:p>
        </p:txBody>
      </p:sp>
      <p:sp>
        <p:nvSpPr>
          <p:cNvPr id="4" name="3 Rectángulo"/>
          <p:cNvSpPr/>
          <p:nvPr/>
        </p:nvSpPr>
        <p:spPr>
          <a:xfrm>
            <a:off x="467544" y="4077072"/>
            <a:ext cx="8172400" cy="2554545"/>
          </a:xfrm>
          <a:prstGeom prst="rect">
            <a:avLst/>
          </a:prstGeom>
        </p:spPr>
        <p:txBody>
          <a:bodyPr wrap="square">
            <a:spAutoFit/>
          </a:bodyPr>
          <a:lstStyle/>
          <a:p>
            <a:pPr algn="just"/>
            <a:r>
              <a:rPr lang="es-MX" sz="2000" dirty="0" smtClean="0">
                <a:solidFill>
                  <a:schemeClr val="bg1"/>
                </a:solidFill>
              </a:rPr>
              <a:t>Está claro que ésta es la fase más importante de tu trabajo, puesto que lo que quieres exponer son tus fotos, pero una vez tuve unas cuantas que creía que valían la pena, mi segundo paso, fue intentar </a:t>
            </a:r>
            <a:r>
              <a:rPr lang="es-MX" sz="2000" b="1" dirty="0" smtClean="0">
                <a:solidFill>
                  <a:schemeClr val="bg1"/>
                </a:solidFill>
              </a:rPr>
              <a:t>contactar por Internet</a:t>
            </a:r>
            <a:r>
              <a:rPr lang="es-MX" sz="2000" dirty="0" smtClean="0">
                <a:solidFill>
                  <a:schemeClr val="bg1"/>
                </a:solidFill>
              </a:rPr>
              <a:t> con Restaurantes, </a:t>
            </a:r>
            <a:r>
              <a:rPr lang="es-MX" sz="2000" dirty="0" err="1" smtClean="0">
                <a:solidFill>
                  <a:schemeClr val="bg1"/>
                </a:solidFill>
              </a:rPr>
              <a:t>Teterías</a:t>
            </a:r>
            <a:r>
              <a:rPr lang="es-MX" sz="2000" dirty="0" smtClean="0">
                <a:solidFill>
                  <a:schemeClr val="bg1"/>
                </a:solidFill>
              </a:rPr>
              <a:t>, Bares que se dedican a exponer fotografías de nuevos fotógrafos.</a:t>
            </a:r>
          </a:p>
          <a:p>
            <a:pPr algn="just"/>
            <a:r>
              <a:rPr lang="es-MX" sz="2000" dirty="0" smtClean="0">
                <a:solidFill>
                  <a:schemeClr val="bg1"/>
                </a:solidFill>
              </a:rPr>
              <a:t>Esta no es la vía más exitosa, aunque merece la pena intentarlo, como siempre de 10 mail te contestan 2 y de los dos 1 parece interesado pero al final no se formaliza nada, así que no nos queda otra que el trato </a:t>
            </a:r>
            <a:r>
              <a:rPr lang="es-MX" sz="2000" i="1" dirty="0" smtClean="0">
                <a:solidFill>
                  <a:schemeClr val="bg1"/>
                </a:solidFill>
              </a:rPr>
              <a:t>cara a cara</a:t>
            </a:r>
            <a:r>
              <a:rPr lang="es-MX" sz="2000" dirty="0" smtClean="0">
                <a:solidFill>
                  <a:schemeClr val="bg1"/>
                </a:solidFill>
              </a:rPr>
              <a:t>.</a:t>
            </a:r>
            <a:endParaRPr lang="es-MX" sz="2000" dirty="0">
              <a:solidFill>
                <a:schemeClr val="bg1"/>
              </a:solidFill>
            </a:endParaRPr>
          </a:p>
        </p:txBody>
      </p:sp>
    </p:spTree>
    <p:extLst>
      <p:ext uri="{BB962C8B-B14F-4D97-AF65-F5344CB8AC3E}">
        <p14:creationId xmlns:p14="http://schemas.microsoft.com/office/powerpoint/2010/main" val="15098797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9512" y="260648"/>
            <a:ext cx="8568952" cy="2862322"/>
          </a:xfrm>
          <a:prstGeom prst="rect">
            <a:avLst/>
          </a:prstGeom>
        </p:spPr>
        <p:txBody>
          <a:bodyPr wrap="square">
            <a:spAutoFit/>
          </a:bodyPr>
          <a:lstStyle/>
          <a:p>
            <a:pPr algn="just"/>
            <a:r>
              <a:rPr lang="es-MX" sz="2000" dirty="0" smtClean="0">
                <a:solidFill>
                  <a:schemeClr val="bg1"/>
                </a:solidFill>
              </a:rPr>
              <a:t>Presentarse </a:t>
            </a:r>
            <a:r>
              <a:rPr lang="es-MX" sz="2000" i="1" dirty="0" smtClean="0">
                <a:solidFill>
                  <a:schemeClr val="bg1"/>
                </a:solidFill>
              </a:rPr>
              <a:t>personalmente</a:t>
            </a:r>
            <a:r>
              <a:rPr lang="es-MX" sz="2000" dirty="0" smtClean="0">
                <a:solidFill>
                  <a:schemeClr val="bg1"/>
                </a:solidFill>
              </a:rPr>
              <a:t> en el lugar elegido, buscar un sitio con mucho transito de gente, intentar hablar con el responsable y enseñarle tus ideas con una </a:t>
            </a:r>
            <a:r>
              <a:rPr lang="es-MX" sz="2000" b="1" dirty="0" smtClean="0">
                <a:solidFill>
                  <a:schemeClr val="bg1"/>
                </a:solidFill>
              </a:rPr>
              <a:t>muestra de tu trabajo, </a:t>
            </a:r>
            <a:r>
              <a:rPr lang="es-MX" sz="2000" dirty="0" smtClean="0">
                <a:solidFill>
                  <a:schemeClr val="bg1"/>
                </a:solidFill>
              </a:rPr>
              <a:t>¡Éste será nuestro plan de acción!.</a:t>
            </a:r>
          </a:p>
          <a:p>
            <a:pPr algn="just"/>
            <a:r>
              <a:rPr lang="es-MX" sz="2000" dirty="0" smtClean="0">
                <a:solidFill>
                  <a:schemeClr val="bg1"/>
                </a:solidFill>
              </a:rPr>
              <a:t>Puedes presentarle una muestra de tus fotos en tamaño reducido para que pueda ver lo que vas a exponer, en mi opinión, el efecto que provoca una fotografía en papel es muy distinto de una foto en el ordenador, estás presentando algo tangible, que puede tocar y ver, así es mucho más fácil hacerse una idea de lo que queremos exponer, además podemos aprovechar las impresiones para ver como sale nuestro trabajo en papel.</a:t>
            </a:r>
            <a:endParaRPr lang="es-MX" sz="2000" dirty="0">
              <a:solidFill>
                <a:schemeClr val="bg1"/>
              </a:solidFill>
            </a:endParaRPr>
          </a:p>
        </p:txBody>
      </p:sp>
      <p:sp>
        <p:nvSpPr>
          <p:cNvPr id="3" name="2 Rectángulo"/>
          <p:cNvSpPr/>
          <p:nvPr/>
        </p:nvSpPr>
        <p:spPr>
          <a:xfrm>
            <a:off x="323528" y="5301208"/>
            <a:ext cx="8280920" cy="1323439"/>
          </a:xfrm>
          <a:prstGeom prst="rect">
            <a:avLst/>
          </a:prstGeom>
        </p:spPr>
        <p:txBody>
          <a:bodyPr wrap="square">
            <a:spAutoFit/>
          </a:bodyPr>
          <a:lstStyle/>
          <a:p>
            <a:pPr algn="just"/>
            <a:r>
              <a:rPr lang="es-MX" sz="2000" dirty="0" smtClean="0">
                <a:solidFill>
                  <a:schemeClr val="bg1"/>
                </a:solidFill>
              </a:rPr>
              <a:t>Hay que tener en cuenta el </a:t>
            </a:r>
            <a:r>
              <a:rPr lang="es-MX" sz="2000" b="1" dirty="0" smtClean="0">
                <a:solidFill>
                  <a:schemeClr val="bg1"/>
                </a:solidFill>
              </a:rPr>
              <a:t>espacio</a:t>
            </a:r>
            <a:r>
              <a:rPr lang="es-MX" sz="2000" dirty="0" smtClean="0">
                <a:solidFill>
                  <a:schemeClr val="bg1"/>
                </a:solidFill>
              </a:rPr>
              <a:t> a </a:t>
            </a:r>
            <a:r>
              <a:rPr lang="es-MX" sz="2000" b="1" dirty="0" smtClean="0">
                <a:solidFill>
                  <a:schemeClr val="bg1"/>
                </a:solidFill>
              </a:rPr>
              <a:t>disposición</a:t>
            </a:r>
            <a:r>
              <a:rPr lang="es-MX" sz="2000" dirty="0" smtClean="0">
                <a:solidFill>
                  <a:schemeClr val="bg1"/>
                </a:solidFill>
              </a:rPr>
              <a:t>, la </a:t>
            </a:r>
            <a:r>
              <a:rPr lang="es-MX" sz="2000" b="1" dirty="0" smtClean="0">
                <a:solidFill>
                  <a:schemeClr val="bg1"/>
                </a:solidFill>
              </a:rPr>
              <a:t>luz </a:t>
            </a:r>
            <a:r>
              <a:rPr lang="es-MX" sz="2000" dirty="0" smtClean="0">
                <a:solidFill>
                  <a:schemeClr val="bg1"/>
                </a:solidFill>
              </a:rPr>
              <a:t>del local e intentar imaginar como quedarían nuestras fotos colgadas en la pared. Así que armaros </a:t>
            </a:r>
            <a:r>
              <a:rPr lang="es-MX" sz="2000" dirty="0" err="1" smtClean="0">
                <a:solidFill>
                  <a:schemeClr val="bg1"/>
                </a:solidFill>
              </a:rPr>
              <a:t>de</a:t>
            </a:r>
            <a:r>
              <a:rPr lang="es-MX" sz="2000" b="1" dirty="0" err="1" smtClean="0">
                <a:solidFill>
                  <a:schemeClr val="bg1"/>
                </a:solidFill>
              </a:rPr>
              <a:t>metro</a:t>
            </a:r>
            <a:r>
              <a:rPr lang="es-MX" sz="2000" b="1" dirty="0" smtClean="0">
                <a:solidFill>
                  <a:schemeClr val="bg1"/>
                </a:solidFill>
              </a:rPr>
              <a:t> y lápiz</a:t>
            </a:r>
            <a:r>
              <a:rPr lang="es-MX" sz="2000" dirty="0" smtClean="0">
                <a:solidFill>
                  <a:schemeClr val="bg1"/>
                </a:solidFill>
              </a:rPr>
              <a:t>,  que nos toca trabajar como arquitectos y proyectar nuestra exposición.</a:t>
            </a:r>
            <a:endParaRPr lang="es-MX" sz="2000" dirty="0">
              <a:solidFill>
                <a:schemeClr val="bg1"/>
              </a:solidFill>
            </a:endParaRPr>
          </a:p>
        </p:txBody>
      </p:sp>
      <p:pic>
        <p:nvPicPr>
          <p:cNvPr id="10242" name="Picture 2" descr="http://static.bnr.bg/gallery/26/2690034b59ba44631e2551b3398f8d42.jpg"/>
          <p:cNvPicPr>
            <a:picLocks noChangeAspect="1" noChangeArrowheads="1"/>
          </p:cNvPicPr>
          <p:nvPr/>
        </p:nvPicPr>
        <p:blipFill>
          <a:blip r:embed="rId2" cstate="print"/>
          <a:srcRect/>
          <a:stretch>
            <a:fillRect/>
          </a:stretch>
        </p:blipFill>
        <p:spPr bwMode="auto">
          <a:xfrm>
            <a:off x="611560" y="3068960"/>
            <a:ext cx="7992888" cy="2276475"/>
          </a:xfrm>
          <a:prstGeom prst="rect">
            <a:avLst/>
          </a:prstGeom>
          <a:noFill/>
        </p:spPr>
      </p:pic>
    </p:spTree>
    <p:extLst>
      <p:ext uri="{BB962C8B-B14F-4D97-AF65-F5344CB8AC3E}">
        <p14:creationId xmlns:p14="http://schemas.microsoft.com/office/powerpoint/2010/main" val="425542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260648"/>
            <a:ext cx="4572000" cy="3170099"/>
          </a:xfrm>
          <a:prstGeom prst="rect">
            <a:avLst/>
          </a:prstGeom>
        </p:spPr>
        <p:txBody>
          <a:bodyPr>
            <a:spAutoFit/>
          </a:bodyPr>
          <a:lstStyle/>
          <a:p>
            <a:pPr algn="just"/>
            <a:r>
              <a:rPr lang="es-MX" sz="2000" dirty="0" smtClean="0">
                <a:solidFill>
                  <a:schemeClr val="bg1"/>
                </a:solidFill>
              </a:rPr>
              <a:t>En cuanto a los precios, bueno esto va en función del trabajo que lleven los marcos y los gastos de impresión. Yo, por ejemplo, decidí poner el beneficio en el doble de los gastos generados, pero cada uno debe elegir el precio que estime en función de la foto, el lugar donde expone y el publico que va a ver la obra. No es lo mismo exponer en un local de copa que en una galería de arte, claro.</a:t>
            </a:r>
            <a:endParaRPr lang="es-MX" sz="2000" dirty="0">
              <a:solidFill>
                <a:schemeClr val="bg1"/>
              </a:solidFill>
            </a:endParaRPr>
          </a:p>
        </p:txBody>
      </p:sp>
      <p:sp>
        <p:nvSpPr>
          <p:cNvPr id="1028" name="AutoShape 4" descr="data:image/jpeg;base64,/9j/4AAQSkZJRgABAQAAAQABAAD/2wCEAAkGBxQTEhUUExQVFRUXFxoZGRgYGRweGhwYFxcYGBkZGxocHyggHBwlHBcXIjEhJSkrLi4uFx8zODMsNygtLisBCgoKDg0OGxAQGywmHyQsLCwsLCwsLCwsLCwsLCwsLCwsLCwsLCwsLCwsLCwsLCwsLCwsLCwsLCwsLCwsLCwsLP/AABEIAMIBAwMBIgACEQEDEQH/xAAcAAACAgMBAQAAAAAAAAAAAAAEBQMGAAECBwj/xABBEAABAwIDBQYDBQUIAwEBAAABAgMRACEEEjEFQVFhcQYTIoGRoTKxwRRCUtHwI2JyguEHM0OSssLS8RVTouIW/8QAGQEAAwEBAQAAAAAAAAAAAAAAAQIDAAQF/8QAKBEAAgICAgEEAgIDAQAAAAAAAAECESExAxJBEzJRYSJCBIFxobGR/9oADAMBAAIRAxEAPwD0nHdmUgIVnMhadAAIJy6X/EN+6mQQ61xUn/MP+Q+VMMW3mQoDUgx13e9dtLkA8QD60nVBsFYx6Tr4eeo9fzosKqN3DJVeIPEWP9fOhVYRaboPpY+h8J9qOUbAfFZQSMaRZQvysf8AKfmKKZfSr4TPLf5jUUU0zUdzSzaKi6v7OgkCAXlDcg6IB/Er2TJ3iidoYkoACQFOLMISdJ3k/ugXJ+pFdYDCBpGWSokypR1Uo6qP5bgANBWMRu7LbPwjIQAApHhMCwHAgcCCKCxGEcT8Se9A0UjwrHOJ90meVOZrdBxTN2Ymwu0Fbj3gGoNljkfyUAedMcNjULsDCvwmx9N45i1ZisEhy6k3GihZQ6KF/KluK2c4BueTwMJcHQ2ST/l60v5R+w4Y6rKRYTHLScoUVR9xyQsDkTcjmZnjTPDY9CzHwq/Cqx8tx8pplJMDTQVWVlZTANRwrJoXF7Rbb+JVzoBck8ABc+VC97iHfgSGk/iXdXkgX9Sk8qWw0MXX0pEqIApYdsFy2HbU5+9oj/ObH+XNUjexkTmcJdVr47pnkgQkdYnnTJJrZZsCcbKccu+6Y/A1KR0K/iPllpjg8E20IbQlI3wNeZOpPM0RWUUkjWZWVlZRAKtu7AZxSYcELHwuJstPQ8ORqpYlT2EPd4sd4ybJfAkdFjcf1evQq4eaSpJSoBSSIIIkEcCKSUFIZSopeBxDmHhTR71g37udBxbP+3TpVr2bj23kZ21SN/EHgRqDyqr4/s47hSXMH42zdWHUdOJbP0+elB4TFBZ73Dq7t0WUkjh91aN45/KpJuDyM1ej0CspJsbbwdORY7t0aoOh5oP3h7inINWUk9CNUcvbhxUPbxfSpKicElPmfaPrUkUQG6ytRWUTC1eAdVMulOmhO7pFRYPCPITZeaCRB4A21PDmKM+1LPwtnztUbbjqVKlCSDB8JuLR9PekpBOkY6LOJKT+v1aaLbcCtCDUKMShVjbkoVyvAjVJKTyoqzBDjYUIIBHOgcVgwkFQVASJ8V4jgfiHvUhccRqM44jX9eVQt41Dq4mEpOh+8saCdIGvWOFB09mVgmFU6hRccFyIGb7qNQnMJjnIuY4CmjOPSqJ8JO47+h0NFUK9gEK3ZTy+o0PpWprQbTCq1S3uHW/gOYfr7pOnQ+Vds7TGiwQd8T7p+IelHt8goPrdcNuhQlJBHKucQ+lAlagkcSYpgGsThkOCFpCuE6g8QdQeYpbitmkA5SFp/C59F/8AIHqKI+2LX/dNmPxr8I8h8R9IrSdmZrvLLh/D8KP8o18yaRpMZNoUt7bKSEozLVmy92qJnfC5gx1I6UY06t05XXO6n7idT/ObGeAEjjTZWGQU5ChJR+GBHppQD+yjHgVI/Au48lfEPOelDq0G0GYTAtt/AkAnU6qPVRufM0RSFGJcaMGU/uruk/wr3dPamTG0UmyvArgdD0VoemvKmUloDTDK0RW6ymFNVsGsrUVjG6ytTW6xjKysrKxjKRbe7NofPeNnunxo4nfyWPvD3+VPCajXiUDVQoOvIUzz55xQUGcWnunRdCwYSojRSFbj+raU82Z2gU2Q3ijbRL27o5wP72nSjdtY7BuIKH1IUk7iQCDxBMEHpVIViAlfdNKOJQR4RErSOBIEEfq1c7/F/ix9np6VAq6J+Z/pUteQbG7RvsLdShKykZRlN8o8UBIOlyqwFOht7GuaIyzvUr6JiqeqL1Z6LWV5wftn40eh+tZQ9X6D0Ld9tfVoEI9z+VcpbdzA98Zg2hMbt1TJTUoAkdD9K2QEZfVo62FfvJ/I3966YcSf7tyD+FXyg1LFQ4jDJULpBo2Akexik2UkyfvJuAN5j9aiu0tNOC0G26xj51X9nN4hLjsLGUKhINxlFwDJkWI03zyo1eMH+M0Un8bd/ONfnR7BoO+xOI/ul2/CrT9dAOtYNoqTZ1BT+8Lj9etawrxUJacDg4K1HnrPWpFbRAstKgdOI9dPWiYKZfSr4VA/reN1RYxTdguCdwiVfygX9KFXs1LlwcnDuz9dB5AHnXLWHdZnKEuDfuUfM3PmTRtgogc2c4qS2S1axUZX6jQdSelYy2WlZnE5z+NdyOivhHSE0e1tFJsqUHgr8/zoxJnS9DqvAbIGMWlWhg8DY/18qIoV7AoVuy9Py0qENuo0OYcP6Ez7npRtrYKQwrKX/wDlkJ/vJRGpOg6nd5gVt3bLCdXUeRn5UeyNTDlJBEESDuNL39lCPAcv7pun03eVuVDudo2vuhxXRJj1odXaBxXwMHqVCKSUoeQpSJQpxnkOB8SPJWqfOOho3D7UQSArwK56HorQ+xpOrH4tWgbR6qpNtvCPJbMr+KRCUgDTgZpO9aG62X5SgNSBUD20GkfEtI6mqjszYJU2jvHXl+EarIGnARR7XZxkf4ST1v8AOaPqPwgdQ3EdqsMj/EB6X+VBr7XpP9206vmEn6xRrWy0p0SkdBUpwdqHaQaQmPaPFL+DDxzKkj5zUS8Tj172kDqokelqe4TBpCEgSLCpvs4ofkzYKqrZmJVOfEn+VIHvrWj2dSfjcdXxzKtT7aeOZYyF1QSFqygkgD4Sokk7re441QO1/bxC21tYZJhQgum1jrlTrfSTHTfQoKLK12cYTo2D1k/OgMdtnDYRxtCe7lSoXlI8CbyTHOLVQ9q9rMW8Mq3cqdClHhB11i510JpHNDqE9Y2MGnCopUhRMaEdfrTVbqEvNsfeWlSgOATGvW8dDwrxMCu1PqJBzKtoZMjfY7rknzodTHvP2TnWV4yjtBiwABiHYH76qyjQuT0tPbvCRJU4nkWz9JFOmtrtqCVDPBEg5Tob14niXBlN9xr2PZ6AlpoJEAISB0y07BQwG1G+JHVJrr/yjX4x7/lUArK1mo3hdoNSvxpgm3O0fMH0oj7W2fvp9aW4T43Oo+VEmOFCzUE5GFDVAVqCCAfUVO2kpEIcSsfhWR/qH1BpE7i2A53ZUjvPw2n/AL5VrH4ptlClrACUiSY/Kj2o1Dd15tJlQUyfxD4fUSI6xUitohAkuNLH8QB+cGvOT27ZUsp7tQRcBc3m98vDz31aez3chpBGUSJ4TJ1vzI9RQ9Rhca2OE7aZclORaiN2TjvnT3oZ1ShdlKkb7qEW1sJ96J2UlKisiCCbEfSq/jdovNMSQe8SlaTmIVAzwDO+0c70+WrYMJ0NMFjsU4kEqbTJMQkkkAkDeBNTnCPKPieXEaCE/IT71Hso/s0ef+o02Sb+Q+tIre2F4K/tjZCQ2SZUTaVKUqx11PKjtnbIbQhIAA8I0A4V3t8/sx/F/tVR7eg6Vuqs1uiNOESN1YwykCwGp3czWYjEhKVHMJAJgngJqkdmO27mIfbaUloIWFHMnNqAVWJURuoukzJNovsUi7VaI/mPtUW2+2uEwrndPuFK8oVASTYyAZFtx9KQbS7Y4XEqQlpaiSlQEoI158IFaTwaKdl7wqYQnkB8qWdl+0SMahbjbbiEpXkGeASQASYBMajfTRs2pZ2fcn7QCfgxLoHIHKv/AHmigDia5WbGocLi0OIS42pKkKulQNjusa42njENNqW4tKEgXUowBNhJPMgedZmF7PajCAJT36SbJtmN40sNabNPpUJSZF/YwfcV4RgdsNJKUFc/tSolUBEEHxSbk/8AKvS9idqcJGU4loGSYUoDVRO/rS9guIk/tcfJXhkCNHFX55QD/wDJrzrEJUN4M8qt39o+0ELxiSlaVJSykAggglRUZBFt9VhtYK07x4pHRCiBa+oGlAdaBSFcR6VyUq4+wpgtaf8A1p/zL/51AtxMgBCbzvXy/foWYHS2fxH2/Ktttybz6/lRaFhNi22ZvJzn0hYoNt5N5I140UzBHcJ5+qvpW6j+0o5etZRBkjdJyq6H5Vd+0O3m2W0rEzkSkyRZQQmMqYmeZtY1Q3V+E9D8qH2i9mQpSkHNYAqBm9pHoaZxvYqHOwu3LiHme9dd7pCyT4ty4CgoAeJIuQN26vVsF2gZxBW2w5+0SFfEhYAIME3AmDwrwTs7g23sQlt0qCCFk5DCvChShFjvTXpeI2whvEIxAZLbfcrQSIJK0qlSlGBc5h1i1aSSdDRXbZbcXtD7K066pQcypBtbMRbQzGo40Bgn/tS8IVmVISHdBdShM8BECeU8aoz/AGkXiihIbhKFBViVSAYvaIvpFWTY+3m2FLJSfhygA+EXmY0EAD3pZUsDqPlE+3sM6nFfs4haisFU5c4AIBsbSkaHTpXb2ynsc233z6GlICwpTQKkrJVBhKo0iM02M+Reytpqdkqy5CqwsYjTmT7Upx+3GGsQ42pwoKAgAZVFKbZgBA3hevKlishn9iXa+wVMFRKkKCYIKRYgmCNLEEpsfxCqu5tRbi8qlKzKhAEkCJBCYG6YPW9WDbnaRsIUEy53hkZhpCcsieJn03VTkYqHAsAZgQR5aU8YbFnNOj1Ts92nxLLmHZzZ/GlKhlBJzKi9swMHWd0mhu065fdSVvwXV+FKlZY79xMCOSU2rXYbtAw4VnKU4gJm9woAxKTFiJFjy13LO1b5+0KyqIznvDvmUlavECMtyYi99aCtKpGlTl+IbsXHqTtBttL75bD8ZFOLjKCTBSTyNei7R7VstIbdSpDja3A2VJOghwkjiZTHrXhuwMepDzb0lS0qJknfe5sb1PtjbS3MMhgoICFZgorzFXxnTKBbOqhf5UbrasYba7bOrxoxKf7pJKcoOqDY/wBOYnfXsnZfb6cYyXUpKUhxSEydUpghXKQRavnHDYUrbdOcpKQMqYnNJg+g5V6D/ZNtsoWGZ8LhUQDuypJtexnKLimboWrFv9qcf+ResNG5sP8A1IqpK8tOAqzf2iOhzaOIIOmRPmG0A+9VlLcjWIpS0Vg6OIaFnBPggDKbHvCqbaaqHnT3s8nxtxeBHnlqv4fBOPKUltoryplRBiAJO8enE042CkrfSJiT7kppZrGAR82e4Y7aqmmC622p4jLCETJBPQ6a15/sztk63jcTmbdyLBWWAnxpUUt/tFWmMqRyvVx2RjwFlooCEHwoI0KsgWpMCIOVUjjCuFeRYhWJafxKsygtGcukKNpEXPAqKRHtaimTURs/2rdGCw+EQnKyGx3i1IB70SrMEhQIKDmQZEEEa0zw+3mFbNxjGHceU233eVLqYUgLdHhCgSCmxtqPO3n7O23nywwspLba05EwAEpBSSLDSEj0r0ntx2gw7uEUhp5CiVJsDFgZm8b4oydGisopzeOShl5sCS5kgmIGQlRnzI0FF7T2mlTCkhtQClpUFECA2lsNXINpU2g+WtLcbstxDKHlHwEiLmbjMDEaW48KNfwy3GWxKEAYfvlQSSrIlKUhdhoCBMkC9Kq8lJdnmK/yEo24gsMpAzKb7vMfulLReKE6k/4t+OWtPvtrcxDiQLgJbBToCpMq0gHKjr4zVSwTxEyBAmANbEDeeJFNGl5UqjetIE8krn/WmmcaJJ2EoTJvce1ZErMcI9f6VoLgeVR4VUyefytSlovIU4qEq6T7x9fal+GTaTU+PXCeo+s1w3oBwoxWBeT3GAGsqbaDcOEcIF7aJEVlNQiQsU5Y9D8qfbQ2YyvCpWod2ru0+PMImBBIm4JjdPOkZb+VN3sKp7DJSlMq7tIFwNCDv6UeXxXybiSt2VHBJKVTvj5ivRuzGyUv4fx5jmnNc2IkAi/A+1V3Cdln858NrbxV97K7OdZbULA7pBIB3GLSPMUJyKwhSyJP7OMEnvMW2q621JTP8KnEn3FHdoUJaxKQZCe6UpQTAJypcMDgTlii+x2xXGH8StSge9OYwmBmzKUSL6eI2pvtPZjb7gziZTlOsxfytOtBtWFKSVFT/wD6/DoR4GnRaw8Ef6qru3kd5iwpwhKXEozcsqsqr/wmfMUpxlkqTvBj3q1Yzs6tbzLgWCCGyUq3QlEwALzlvJqjSiRjc/8ARQcbZwpmcpIkaW58KiWYqw9r9hlh0uCO7UshIvMxJ1tGu+q9njhTxdonKPV0M+zCih9DpMInKTOsiDuPHSnXaXBud646tKu7BTlcEEZSlMSJtqB1tSjBbQyNBMEAqUZCQfEQBv108o51YkYxt9tffAJKkZUlNlXM5VEAEpkgwRE9anNlONXgUdnmUqF7i9s2U/1t6zGtixewSVGQkJRBlTi/DcW0TagNi4UpUoEIIbO8TmPGdAIj2pliMeDIJF9TEg7oPEUrjbCp0qFbuzg22FJKCSSCmQSJHyiR85pavFlsBIMXJ8rgR7+1QYxpKVKjQGw4T86Z7K2alUKWBYkXGuntpTNqKtmjFydRBm1LUnOQSCSM26RG/wAx61hXCbb6NxuPJyMpMtgkACyAVEi3Q6k8TRbewjIKinLp4ZUD52HpNTvyy2sEnZtbaUOKX3sqITLSoVuI1kEHxC4PKKOSltrxtMYlCk3DjigUjL4pKcmkjiKY4JbOGw7iCnMsIUpolIJCxmhW46qTu3U5VtJCkpMOgFPjT3aSlUi4JImIJFiK5Z8jUh1G0D9ne1Ta8OU4hxKFpcSpK4ISSlSSIiSVACI4edVHb+00LXjbuAPuSnKLFKV5gFEiYMA2qHaew3EeNtteQEwQMxCbxIBMGIFKVY0xBOnM/lXXGnlHPJU6Jtm4ZCXG1JVIKJXmIELlQyhJuREGY3mmO0sIXGvBlzZiYJAkX0nU1W+/5z5mmOyLrlMTlV9KTki77FOOqoPfOM7nunEZmwBlnLAKbjWRA09KjxGGxBQjO2vwAoKkqCgQTp4bRoLWMCipgkkRPAxu3cbxUb+IIQbmQAbgG/nwt60FyfQ3pfYgYUESVJg7gSQfimdOVH9/4U9VK6hUJt/kNGJcVoVGRG4EcJiK1tFuU+GDlt8KRckmBAG8k+dN6qeBFw07egZOIqXCvW/W81BimFJF0kEZRBBmSmeEeXOuWFbt9NeARWQzGLkJHOicKJI1iRp13UuCpUmeftTHCuQoEjS8fKitC8nuNYp2VqIiMxiNNeVZRuA2E68gOJBhU+xIPuKyqdSD5Ip0Jj1FXHs5sdRZbXmkFIMHQdKgGxJHiddjgO7HyTVg2GG8OCjO4uY+IC3KRrrU5TizqhCUWFYRopNgD5/lThlUel6XnarQvB9B+dYdstwfCd2sDXzpOyHy/AQ1mCt0g0ckgmRbzpCrbYn4d3Hh5GuUbfAJIRI/i3+lDsmFp0eVYxCisouVFZ81E/Oa9sVgUjKIHhAGvARwrxjHYgnEKWjwnvVKTcAjxFQubWtXs2ydqKeSSplxqIs5lvI1TlJkdYq3J4IcOLKd/aHhmVHDNuZgFKcgi3iARacu/MfSk2G7H4VVwXDa4z3+WlE/20YkhWEAMQHVW4y0Aeov60qS8vDs4ZwEkuMBxQJ3mTY7rR71OSkkmmOnGUmmjW1tghtQCFLKRIjQxug7+lqW4tJQhREgZkpuQRBgmRqTKdba1atlbbZxSRNlehHUfUUPtDZxBMgLbIPhG+0TN7jdERSx5KdSNLjtfiVhDzgWpJIUSSZI1tugm0fXnRJwy8txMxFo/rGnpW8DhyhaVKGbIpWVKrDKVfDmFzbXzorbe087hKUpSTEhAhKRAACR5XOpMnfVrvRGmtkOI2V4MufIVQYWkgE78qhJIj93cL0Q4ziFykIToB3iTmSBYGQJINtLa8qv+xcMk4RlC0hQLaSQoTdQzHXmaDxvZVo3aUppW6DKfIHTyioOaeGXimtHmuNw6mFIHeAgg2TNr6Gw+tbGNyqBJKSYumx1PCrdt7ZGMWBmS1iIEBUJCwOsBU/zGqztHs7ikJQThn7Lue7VAjfpprfSqJqQukA7Q2k53gBdUBl+KADebSN1BLdbN1LWo9B9a42r8fkKDDR4R1t86oo4JydMOcfSR4VLJ5mt4FOdaUm+ZSRffKgOHOpdsyO6Tu7hs246ecRFE7HfLT4zNhSxcEKiCLzoeFBuo2ZrNF67dEfZinu0jMtISRFgFDQBMietc9qVgpSjIAQokZYzEBJG5ItPWgcZtlTgSHEkhKgoSoG6TbUcaF7Qbc71kpIVJ0JCdZB1BkVyRzSOjTsDDhEwrSYB4QP1FQ4sqKIKQJIuOZGtL041xKbqSrkq519fQ1O/igUWBGhJSQoAj3HnVOjTG7oIxDdwJnTWBcxYW5GocS/lQMyiACBpygW6j3qFWMISDFpBtHW9+tCYrFBYuDu3iJ5iK0YPyCXJGmcrxQOqlnrzPM1tK4mKjRhVEAjLHNSR7E1O1gVHe35utj2Kqvg57YVgTeeXzo50lIniN/O00RhNguAAxMgGAUyLcJn0qFSfi70kAiE5iUidZGZMGeVT7xeg9WtmsF2hxLaAltxSUiYASm0kk+5NZReGwDQSB3zfudTMTNboPlF9Ms6825RJsd36865aBnfa0e++ukvkm6Fm0fAry3fWicK0vXI5PkLxzIqPSV6PQ7ogYb8JMHzjnxrptvWRaN5j50eMEqIDW+8qTxnca21s92xCUCOK93kk0ekrF7oVrjUeEG1zPvu/pUaUxT7/AMS4de7FuZ+godew1x/eIHRB+eaioSsDmmqor+Lw0EK8JIM3gifPUcavmz8YhxoLSDzG8KAunr+YqqObHIkKWdOHy1pv2d2WlpKihSzmAlJyxI0IAAvHP5VXRLqzzbtup3GY5MNuoQe7bSFpIyyRmJGnxKJngBUO380O5CVJT4U8QknKIA3RAtV7x22JKlJQsZCEqBjMDuJvpIjqNKpeKu6soOuh0uTx60XO2jek43fkf9lWm2sI2h4pQpaVamDKySOhg0c4tkN5kPo3+FSrnKJMb5iqV9nt4lg66HjQ5wjf/sSOoOnC2/zoSipbMm44RaNpKS82IUEkGZjhqDSBeBEnxiOQM/KhcLiXMxTmzfvdOus870S06vvUA3BmQADeDHD50kYyjhM0lGWWi+NdpWUgAZzAAsnhbeRXY7XtjRtZ6wPqaojL0YspM5CiyTuMC8XGoNcfaMuOBBypKRxIHgO6OIrenYbS/wDaLs72xmYZA/icj/bSxzbL0hQWoA6S4tSSJFtdLjlpVU2u5mW4smSZM66WFzyApxsrZ4cZbPeQqBrp04bqC4/NjbdUIu0RSH0wlKSRJCZy62iSfalgaKionfvq07T2ICokGVAQU30vcWEigWtnLKSk5BmPxkmw6Cw6wavGSSolPgm3dFeTOTobeZv+dHYJTinSqL5VR6WHvVma7IqSjUKO6P60ErZy05hvykevMVpywHj4G0RNuOfezbt3rrQuMUSADr0otvDLA+L50LiVKCkhZJieJqaqyj4mtgSmoBqJpBiY3f0o50gpMT6GuFtKATMGSIgXjXd5U9iy41eANaVEiSogG0zETGulEow4MQRpfr5VoMqA+EgdbcdK6abkjdA3C/WmbEUKw0do2eomAALE3IExuGYiTy1prsfApbQtb7ClbgFRASIJUEzJOt90HfULbykwQTI0+Vdd8Ccyhm0sZi2kxr6VGUm1QeiTGmHxanUEvOhpAjwoVvkHeSQAmJ4zW3O0GYBGHbWLAARcCQB4UEjSd26l+NxinAUjIhB+6lNuZtpPGKXf+OXqhQJERBuAAbCNNamuOPkLlLwYvZjiyVkGSd5g+lZUDrzsmUqnf4fyUB7VldOfkjf0e2JdT+8eiFH3y1OFgaA33ERf+aKqOO2/ivvJSmf3f60vXt/E/dWE9Amj6U38G9dF6cx0X7tQ6lEcPxTvqRTjoBPdgQJuo/IJNULC7ddn9o6uLXSQI42i9ulT7Q2sCIbceJ45zHkLVnxSugesXI4pzWEgcir6pHpS/be01shskDKtWVRvKd/Tj6eh+CfJaChElCVXE3IBNt5ofbeF73DLA1ELFuF/lIqKdSzoo5PrggxRJtvBvA1589NKnwL/AHZBJ5Ecv6Ut2PiQ82nXN8JubkaT1tRYWDPLlVGqwWTtCrtdhu7eD6RLbgyrjTr8j5HjVSdwwQSCcySL8FA6HT9RV7cdC0lpd0nTrw/LnVWxDCW0lDi0i8okwoTaIJuKR4Hk045Ey8Cu4QuUai/zFQ/YVDcfL8qNdxTICklRXNiMpseIMWPnwqA4gJ+FDh8Oa6yARxF/YXtR/JkVJJhCMIlABcAmQRGo58wfTnQWJUmxJjxcfF1TBF6lw6yUAqJKs1uSRu59aBxTLilSkJUACQDaPe5oRX5ZDN/jfyStuqU8l1SVlITlKoGbfBKR19q4x7mXEtrBBECCk8CR5G8QaIwmdABUQJuEpMxzuD6VC60krC5MjeQDPWntWIlNRx/k7xEZ1RcHj70xwDkJEGDJGu7WCOE8PQ7l7mIzK+EDp8xep8Iux01+f/VSZ08a7PI4TiDaYAnwqF02N4Ivx09BTFhppdlgJWdDfKr0sDyseVIGFkTBNxBkSDbW41sIPIVIxigbBfdkycpEo466ESn7wtOu+ivoo3KOGXHCslPhKhA0g6V1iNmocBMCeMfOKrTWNMgKEGJ/d5QBcDmCocBTHC7TIEgkJmJJJTMAxmBgG++KPb5FSt2nk4xGxlCYE9L/AEFKV7NIcUuLZQkRPGTNredXPCY0LGsHhb2jWuH9ntmTlv1+mlbr8B9R6kUjFMyCCmFRY/r5UsfyodaDh8IBJgCYiBaY1q64pmbW6Kj/AKqq4gJTiCV5FJCIFwq8zz50Ejcjx9hz+M2eG1hLq1LKCAMpAkjkmNedOeyuAZVhWlLZSTB8SgCDCiPKq85jERlSg6G4Ra/vUXZ3FON5wlQjw2OhN55jdQksYIO5P3HXafKnFuIERCVCIj4QIt096Vk1HhsVmxJK0lwELEJgqvMETFxrXJXMxqCRcQbcRRcaJqWCXNWlLPGo0K5GsUmRY1g2TDEK4n1P51lC90rlWUaQLZb3y44cysx8jFMNmv4ZA/atqKudx5DdRanlhIECTcSZ4UNtR9IRBgkiw3gnfy/WtdDl2x/w5KrIW52kw6UnI2oncNBOkmDSLam0u9UFZAmBFtT1/wCqDwrwQtKinNBmDRW0tr94nKEJTOsbzxpo8ajLC/2K5Wi69mcVmYb6FM9CR8oo9p4nWVagyIJ8oiPyqrdjnyWlDXKufJQH/E1YnHjmIzAzcJEA/md9cnLGpM6eN2is4RPcYlbJ0UfD80+xinjhP00/KkvbZkgIfSbpOU+spPlcedMtnYgONJWkXULjmNR6zVfdFSG4nTcSJ9qeZ4iluMwKHwQsftALK407dVy60BjGyfELEXmgdMXkrCm88oUAHQCAfxwZgzqrhQZXEoUJRfMNCk71gGL8rU7xuFzjMCAtPPhwpa/LsnRaR40j7xv4xwskUqfyNycaWVoEU0UgDKCPiCxvGgk8bTFQIWIrt1ZhIJOXmfCJ+dcq2c4lfjTmTuIuCJuArSdbihVkrqkDO4sDWuO852ol3CDNGVKQdyiJ5UOrDQLr8kidNdfzpuqB2d5IVPGQN3630Zg349v+/WusJhUqGbxLETAgGeEAE8aJQzH3UgRqoyRfeCY9qEkh+OTTs678bz7cNP1yrTIzG4UoRNk8rzG69TYXNMAjogX1n7iY534UezgXlycrh0yhQAkDiVKB1+e6gqRSSk94IQFJBSlJCfiUhz4TqLhRBJidINhUheSk50KyqF/AJTEwIVa99CVAzrc0wY7Mu/hSkHUKVv4whMRynzo5js8oEBbo/lTfd95RMaDdQFYowmLIVmCD8V4T4YN7okJsN4KfOaM23t8fZ1ZSUuCCnKqUmVAHNF02JsYvEGlm2nEhxTSSQgGJkkkT4oJO+489Kzbz+dhRQqUiDlJgWgkFAtusaytCqXe/rQjRj0KP7QHNxUSse5tU5CvuxB0yAadf150iS6kkj4SOOnr+dSpUpF0kjpofoao4nNdjZKDIOZXn/wBVNmn4gDz0PrS5ragNnE3/ABJ/KjWSCPAoKHD+nGlafkKIF7NaUZuk8yR7poDE7MWiCkeEHUXsTxmD503VE8DvG6o0gpPhMdD8xurJszSBdn4VTiMxISqSIuNN9Q7QQWoKrgm0UyzA3KRP4kWPmKFxmHLg+KYtcQfMVlvIzcetLYfsnZaXWkuF1KCqfCSkkCSBvGoAPnWqiwLwQ2lJCyQI+GsoNOxlCLWZDVO1XnVBKTc2ASP0ac4Xs0owXFTvIH576qmGxBQQU6imqO0bkQYPr9K6uSE/0wcMJR/Ysaths5TKQOBlU8ON/Ske3NkttthaTc6CdecETxqBW33YgFKegE1AvCOuDOZMifEbkE63084qcOOcXcpDSlFrCGPYt2FuJnVIMfwn/wDVXB5baUpWW850sJPnyqg9mzlxKBNjKeOoPDnFXxlZKFBABUNAdKXnVSsbjdohx2HS42togeIECLwRcGIGhiqz2VxxSpTKhBJkTuKfiHt7Va2gtMEoyk/FcbuABOtVHtThVMYkOIgBcLSeY+IfX+al4HdwY831akizrSTy40M5qBH51tl8LSlSdFDjx/RrlwX40x2IExLcGQJInXfypPtJgoyvojW4+YI/CYp+65JgnzPzoRRCZSsSk68jpN9aVovB+GV58JUQtCkAK1AsoE6+ESYmefrUydmrVAIcUCLDKR6SRA9uVXbZ+DbRBSgegg+liKmxWEynMiyVaQmYO9JNamQdXRT2thOER3aAP3lEmP5Ry41tzYpSYJJJ1KUge8Eq9qtLuGQo3MnhJ+VSNROXdHA+lbqFV8CVjs41PizKnTxKPSRMRupwxsNhMQyg8yE/lQWM2thsPCSCk/FYRv0vfdpSLbHa/vElOGQorn7qVEn0E+mtakLLkryWvFY9nDZUuFCMxgfnEGN1aXttj8ecfugn3A+teZ7TwbmdQeelabGAPiCG1RI4FwDTcazaeyww9LeJQpEWUsmZuIKSINGiXqZ0ehO9pEfdbWrrAEe5pdi+0LkHKgNgam5PqY+VVHY63HApZWF5CQBYBQyzMkbp/W8d+BCbhQJBkEWHh08p8zQp3Rny4tImxK5UV8Z9P0K028N/668qEcd9v0P1yrEXtIHX+lFoknSOcVstCpUghJP+U/UUqQFtLhYIHDceY3Hyo5pDrSjIsdN6VdCKOS6laYUBc/CdPLnzo219m63lYEyMSlRj4T6j+lSwRcGDxH51JitkQZb/AMp18jv/AFrQyXCLGxFr/UU2HoyvyMWNqqFlgLHvRhxbJGYLy/iCtfIAe16S5knlUGLbMC1uO71peqM3Q2xO3UfdBWRYGAPeJNLH9sOK0ISOX51A3hCdahWqFEAC2+nUUTblVnRWs3lR8zWVMlkkan1rKIOrH4FSIpux2fWdVDyBP5UwY7LHeVegH51Z8sURXGxRgmUGVLUUx8Npk8OlNlbXaQkZEJMnxIlUeQKYo0bKYRAJCjwkqMdBanOzdnNZc6cgG5QSBMc9dRvrn5JxeXZaCktFODTq30uoadgFJlV4ggxMAAVe2LH9Xrt1tIQSmFGJAOhPDdQuHSv4lKUADdICQCAbEfeCepkxumpTn3Q8Y9XRyh11alhRLYSbEAR6zcmRy11oDtVhiphR1U2QfoocrXipcftdlEhTyOEfEfOJIHnS17tWwEqSM6woEEBMC/8AEZ40sFLtaQ81BRy8g3ZbEykoJuLjodff507Uq1hf51Q9iYlSX0lsFY0MAkwbTA9fKr/kym/pXRy0pFP487hXwCuj3qXF4aW0qVqbCCDYaaVt1BOgkctfTdXDYG+R1pDoJNkYmCGzMR4dNAN/SmjeJOaEwoH4hy4g6SN1IXmj6gHncWIqfZ+ISPiUcwGh+lYZxUsh2KwqkuA5QQdFAWI3HkQda6ZwkGTE6yJF+ld4VeUEOE5Cd+qVfiBJPnyrsMqClCeomRcWI5b6Arb0U7+0dENouSoqMf8Azoec+1LNrtPYd1thT4hQEqSmMovxMGAnW2tMe2UrxWEamZdRMwBBX4tOSaU9oSH8StSDmlQQ2nWbBJjgmQT50Vo5OXbYD3uHKyFqcWb+JS4BVusmLV3sjEtNrxUJ1aytkAQCoXMqNrxcSdaFw2EhQnKjeVG8AZri3FAFj94VL9hLgyttuqnfrc9AI03mmoh2zaDtjpCWQcxz5lFSYtBVbKrjEUrxuIJcUVSFc9Y3e0U/wOzQlghbYKkkgOJUdYUYJBhRkQB5GKSbWZhSmC4CpCjCwJkECY4xw3GaCSuxnyNpJgYOnP8AXyn1o3Z2EW4SUAHL8RJACUxKlEk6AAehpes5FFBNxodxHEeUU72aEJyyrwKQpK4nNJTcW0JUByOl6zEm8JG8SyppRbJSsQFEbiCkGR7+IHdShZv7Dz/pTHHYsKQiEJRCAixkkJuSTAiTfqTelaz+uZ/IfOhFBjNyX0Ft4mOY/QsakdaQ6L33fvDofpS8K37tfyFENskgQrKdfOs4+Sqk9MEfwCk3HiTx3jqN3W4oBYk30qwDFFHhcGU8d3WfqK7Y2e24rMQCOVpnjHzrKXyaUfgSd7+VBKusxvNN9s4dCFfswQN83AJ0pUlo2jjToSbbGqYAAnQD9a1lRJKo0J9aylospo9bzHx3Nhb3oxJ/aD+UeUmsrK55D8Xn+zNu+FpxSbKyi4sdRvozZzYyCw0nTedT5zWVlb9P7I/sBdoHChnwEp0+Ex8q8uxeLcWs5lrV1UT86ysrq/irBPneiNVW3sZhG1jxoQq5PiSDfjet1lH+S6gxOP3IeYlRS5CbCNBYeldlUm/D61lZXLw6PQgCE+Idamb+lZWVYoyXez5jy4UpxJ/aD+IjyvasrKEtD8PuLCUgoTIBsPkaYf4DZ3+MTyBMCtVlbySnr+zyXtK4S+0SSTKrk30ofNDjcW8W6t1lNHSPPnsY7CZSXBKQbDUD8ANelbCaT3abC5vbXrWVlRl7mK9CjtMgSkQInTdoRpVL7aMJR8KUphKDYAXzKvbfWVlHh1/YZbE2IFx/Cf8ASaMwSR34EWzxG6JFq1WVSWjLycbXH7Ujd/U0uVp61lZRjoXi9qMV/uHzFH4LQ9foKysrPRf9iTEiWHJvABE7jOo4VJ2bH7H+Y/St1lIvaaXuBUXeWNxUAenClRHjPU/St1lOtmGDRsKysrKRm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30" name="AutoShape 6" descr="data:image/jpeg;base64,/9j/4AAQSkZJRgABAQAAAQABAAD/2wCEAAkGBhQSERUUExQWFRUVGBwYGBgYGBgYGBgXGBoXFxUbFhgXHCYfFxojGhgYHy8gJCcpLCwsFx8xNTAqNSYrLCkBCQoKDgwOGg8PGiwkHyQsLCwsLCwsLCwsLCwsKiksKiwsLCwsLCwsLCwsLCwsLCwsLCwsLCwsLCwpKSwsLCwsLP/AABEIAMIBAwMBIgACEQEDEQH/xAAcAAACAgMBAQAAAAAAAAAAAAAFBgMEAAIHAQj/xABJEAABAgQDBAcDCQUFCAMAAAABAhEAAwQhBRIxBkFRYRMicYGRobEywfAHFCNCUnKy0eEkM0NiglNzosLSFRY0Y2SSs/ElNaP/xAAaAQADAQEBAQAAAAAAAAAAAAACAwQBBQAG/8QAMBEAAgIBAwMDAwIFBQAAAAAAAAECEQMSITEEIkETMlEzcYFh8EKhscHhBSNSkfH/2gAMAwEAAhEDEQA/ACWLI/b6LsnfhTByfR5nI1BgTjKf26h7Z34UQySEdY9sVdY6yWI6RXjFiunsooCMzAOeGZwGDX0MKWCYYPnIE4ES0uFl2A6qiLjsjp2K4KmYUrBUhQsSks41Y8bxUm4WkUS1IAJSjNzzy3WFX1Lu76iJ3k7dhyx924H+TzD5ZmT5oS4CgJay9gc2YAcWKfGCm3ynlE/8r/PFbYBJRSufrzFKA4Cyf8sa7dTSoJSDYoZv6olzJuX5RXh2X4f9BOrp3RlSb+ynzQn9RHuGzinrDT7pU3DSNdqpTLQRvRfuJEUKWrKWa0UxuULJZ1HI0dFwHEkTUBCAUlIAY6Fvs/l6wYNEsjSE3CsZCsqQmWmZ9pdgW3jKNfCOn4LiaMmVak9IB1gAfRy3jE0o77lWra0KkxRERKqrwdr5SColoD1OHA6GNURcpblf52Y8NUYhm0yxoIpzJa3uI3QDrCJrBxjU1A3RVk0MxWiFHsBMW0YRM3gJ+8pKfIl4BzS5PWedMY0+cEa/HeP1iz8ySPamIHZmV6BvOMaSNVrV2JA8yT6RvrJcMF0yoJj7/H84wKix84kDSWT2r/0gRGrFgPZlyh2pc+KyY31X/wAQTVjEkqiWrRCj3GK8zadYBYkdgAH+ForSNpRMNyS/Fz5wyLb8Au0GUYMs6sO1SR5EvFiRg6QQ8xGo0zH0DecD5NaDoQ0W5E647RBuMq5A1bjTKlp4k936xt1fsnvP5CNJKbRupMc9Jl7KGIV6JSCpSQw5FR4Cz3hfo9pFFyMpS+qUpBHgPWB1dUqXOUkqJSVOzkixcW7o0qsFDuHSeItFMYJPcmnvwMRrVLHtEjtPpAiupjqIu4NsnOVJ6VCxncjKXZQHMnWPJizmyTElCxuO/siyOFVaJZTp7gSVW5SyoJSZqVNFfEMOtm5tAXpFIVDYz07C54tW6HGZhPSHON4HiAAfMGMhfRjqwGC25evnGRI82ROlwZ6b+C5jif26g+9N/AiGeSm5hbx//jcP/vJo/wACYZ5Q6xijrX3FPRrsLKpTjshc2iqcmHzU5mUrquear+QMNIHVMc728pzNp+jGqp7Dk+byvE+PuVD8mxawXFQinlBQL5QS+rnUxR2vq0rCLuFJ3feDxGiUwA1YAPxYNFWulhUyUlQcFw3c415tDs2NKNoDDleqmCNpajKZQSmwSQL6Xf3wvz6lTjKAPjnDZi+EITLzAAFRAsLJIc+Yt3CFavlkJcekDincaMyxqV/JZkT1KIuQQO7ug5hNYskBa1MPYAJsrQXex/KANEvqvqYtylgFnaNlBMyM2hvrqhSB0iJkxJUodR2bUrd+qGLWbfFT/euanUuP5ke9B90S4VVzKtwsgpSMuoDLNww3nQng/OBE6dKcpChmBKSHDgixBDg6wiKSHtphuTtsDqlJ+6r3KaLVNtdJJBJUg8Sk+oeE+dK4gkePqDFcSUhVrfHIx7UeeNHSxi8ubpNCv6n8iY0mU76GOeqSDoX7wfWGHCcImJTnUtSQzhIKr2tmGg7njEo/ADg1wF5tKsc4oLSsagwto2gng9WYTyN/WCmE7VrWvJNCWAJKgCCGD6PDtCFami50raxGZzxamYpTr+ukdtvWMTRoVdKn7C4hbXwMTKyqgJDmI5OVz1MrsdGsWYluNvKNq3DVKGUFk7z9bk3CIUUSWIUVlTAOVvZLMC45Ria8hNPwXDkfnxdj4iCmF006YQZSCtKSHOZIbQ7yHgHLlseXYIeNhwegnGz5vSWmFSm20kxsYpJtoLylTm/dJH3pg/ypVHqpc875SewLX70wsU+K1Ciy5qn4DKPBheDuz61HpMyyqydSS3tcdIL0qRmvfgSqJWeceRv23HvgmqrvfgfGBuCJ68xX86vI/pGyVgrVz58/1g4+WLmqdB/BNsuh+jWnMgHdZQ48jd4aD82rpbOlfktPvHpHIhPzDNxJPmY0+dkaFuyGKdbgOFjhjVCaZfRmYFpNx9oDdmgJPkgudzRvgUkLQ6g5CyPIH3xbxSQEylEBjb8QePPJqZihSFeYz7/GPIF11QoLLEAMPQRkZuzdjoePp/bMP/vZn4Ew1IR1oV9ox+1Yd/fqHikQ2IT1ob1j7gOjXYWAITcbo3UXfqrcMWD8+IvDmYWsbQ6iecLwe6hubixbVLgLjs0oXKIsz3+O2GOamF3acex8MHEWZF2kmN9xBileRLAJJzafm0BKqeMjC9t9rwVxX93LIBsGc63fd3Hn2QHqpFn1G/t1gKS4CtsqSprWJYKHNgd0SzKUggXf4/ON6KmQskLukoNxqnRiPjfE0uhUlLKVmH1Ty3QnJ7hsL0l+g2lVIkzJQCQJllEjrB7EhQO4bi+kAMdp0rnFaF5gq5LH2hZXfv74woIa36xbTSA0xWNUzAAHHsFIftZQ84nSUXY+20DESFj2VHuJjf5xNBAzP23glS0pYgBzyvujejwVc1JWHdJAy5T8PY2hm0VuDu+CvRVi8wBAuY6nLxOT0WXpA+RmLi4DbxxjmHzYomAG1wfSHFchDJIYKcOM5N97pdvKPOjHa5FNCeuHte7xWMw51EFnd+wsGizUn6RT/aPqYqE9Y/HCHJXuIb8BWRSZkOb9sXNnKTLVZRcZSfJu/WBiZrJLH2eHdB7Y7rVCjr1PemIpxkp87FUGnEY1yRAOfJue0w0LRHN8S2mWJq5YSGClJBu9iQ8eds8qDaX1BtD3sQPoJ3d+BvdHK5O0XRgIWgukM4bda4O+0dT2AmBciYRYKys/NJ18YVT1K1+6HJrS/wB+RXk1ilFFylQKw5BSliRlv9azjlzeGbYWqMwzidWR55zFmbscVAArS7M+U+4gxe2f2b+adIc5XnZ+rlbK+lzx8ooirW4mVWJWEABKydFKV+NXuMRlky1LG/Mr1PuiellgSwCPdezxSxVkSFs+h1P2iB74FSpNGuNysHUE1PRpSQXbxjJiTFOlm5sgD9W27Vj+cWVzQYF8hl/B8dCJZGRzmJ9puA4co1xPafOgpyABQ1c7mI9IXaSckJI0Ll/P84lnJSRqPGKoxV0RSlKrKEyozFzv/KPIrVE1lFlJbtEZDKBtnWtpR+0Ycf8AqR5p/SG4C8Ke04+lw8/9WjzSqB+2mOVaa9FPTTRLzSwQ6UkEsol8yTwgOsXcN6P2j9NMCsZk2JhSVWYsCGmylHhkQXPcm8SzMarJUk9N0c2Zdk2CEOXda365GgSLC190Lh2uxs2mqLRpw2ZZZPiVfdHv0hY2wmg9EAAACW43I9o7z5QNqNq6wkkolnnf/VENRiaqiWhSgAQshkuzDId/bFk3aJMa7ti1jcr6HuT6qgfLRnkkaFPwYK4v1pZHJI/FAKjWUlQJ9pJD9xEBPawoE9LRfSKS/wDDI8Wb0gNU4kqUtcvUAnV/Ecj74uzZqkJzZ1CwBI104+UAq2p6RRUd/pzO8xI03kvwV2liS8lr/aSeiDl1b23OVe4ecSUVRmTlBLOD8cbwOkU+Z2GgffDRshgkpTqnTOjTcPzZJAD24vGyqKsCNydIv7LYUZxUjMlOhdTh9AzAHfxg/Iw2bKboSEJUkTElSiUqUFdFNYkMOtduCxxizheAyUrCpdWCBwSlyHBay76cI0qtkZ/TZ5MyVlYJT15iSlCQAkeyQ7AO2pvCnNS4/mUaJJUxRxEETEhTuFEEu4s2ni/fB9dW4GYJcXKnDmxHDjA/aTAZ9OUzJqQtJUAVpmPlJuMwIBvxh0xGpSmjQVAXQj0EMT2pCJKqv5BmL09ElDplJWsliEqIIPEseMKdXhNyQnK3g3De57oonaApmBwMgLM/eSd8MEitC1KYE8A2p1H5wEss4sKOKDRtgOzyleyHUQ92ezC4Psi+pZ2MHsPw8oUplAkJJITqAm6nHAMX7IA7LdJ06ioKIIIJSfBt92aLE4zpCpxZQzZmP2QssoLfiD4kdkZquW55xpbBuRi4KwksyvZUNCd4PAxzOvYz56lWyzVDxUrXwhnppigChgVFljiFA2Ke0WhfxWTlWpQuJqs7ae05DH+qMU+Ubp2B2Zc0qyJKsocs5ZI3w8bN4xM6VEhCloSUoDpUpLkABy3bCXQz1y12dOcFLpdw9nAGsMWBV4+fy0IcpVNlXIY2yhQbhbyMbk3RsNjsVHs4jKM650w8VTpvoFAR5iGyMlaWTmQeOdavJSoL0+gilj85SUdVmOrh9+45hftjYxVAucvkQsWwuVIWU/OJudn6svOjk7GFSfXzloKZiANLh90Os3C1KSuYEuEqYkDstrbXcGhfx2WAgto4HoY3ZcmreQqV9IAUkKVchw9nOrCLFLSssW1s26LMvZlUxJXnSNSAQsk7ywTrEmG0xcWBs9uerv2R6XBi5CGHbOyykkS0F1K6yu1LAB9A8Dl0CVTpiAEoZALgAsymUQ/xaCsmmqEgqQpDOWdDkA6+cayKCYifnXlIUAk5UZRqNG7POCUkosW4vUD5VHIIB6RB5jfx0jIdUYEFXCUMSTcDeTGQtZ5NBPCk6JtqvaoT/wBZK8wuB+1NHmxdEwqSlMuSkqdTG/SpASNVF4v7X2TSHhWSPRcL3ymgDFJBNh0aXJDgdaZcxX1nIrouPyMcypDBiw4nU/kOQ84EYnVgIUo6JBNm00MaTp3RshZCVpG8nrPoUneC2m6PaikzoVkKVFSVBns/b3xPF7blM8UW7TFCZVETVSykNu3FtU68iIH0rhDfzk+SYNY1SpQpJScykpSFEvfc4B3PaB2Fh0/1K/yxVKfbZLjx99LyE6mpzSi3J2/q3wuSFliT8Obww4fLlha8xBBFgS/b2XgLMkhEyYkHMlL3d9dO3WAc9TNUdJriKXkuBctp2HSF2tplS7LSUksz8Ibk0rpSVOEkEp4Epsz8HMUNqqdBl5grMUsxF3BLFwBZm84S5VKhzjcbBWzVShNQjpv3ROVe9kl72vYse6OnTqNAWiWBlQEE9yUgCOXYXhMxa5X0a8i5iBmyqysVAG7NHS8YntUsD9Ru4l/yg6tgxdItT8KCUnMACNX36+yG4AFyYil0TXAItmsSLEtuPlEtSqY7G+ZIN+AS7cuqlu6Nfn6ikg6E5u/T4EGtjXRW2zqVJopacz55qScxuyQpTBzc+zAvaPaBXQIRYMEgHkAPVol+UU9SmTwUo+AQke+BW1lKehQRf6NB7zlv5xNH3NjMnCQJo6TppgJJNidL9UFhzdvODuBqSnMl3zpUGZi7Omx7G36wIwOYpIStKilSbOmx147j4Qamg5s61lan1JdTaEP2OIVNtyaCxpJJjDsrWiWGIUVNuFgLO53MfWPNpqn6LOlb5zlLhnBH6A90Ly61cls6SoG6VHrJKWNyd5Afn4QSxjEunkMesRMABDXSRZm1bTvhe6kg3G4/YkpJxnKQAOslJJIJdRIzOddHbdx3RUp8G6WplSQUDKR7akpDJa1/aewYO8aUtemUlgCqY2UhKrCwFzdyL6P2xcwTCxU1QVOTllupautc5U5sqWIIdh2PDL1SF6aW5LtBs2qiWhUiYodJMZ2sDLImDLl1GcAjQ9XtgpspggmBdTUzFCamcRnSEtcJUFMpKi7qg3t3Qy1U5LoTMkgTJZTYMVBGUsOsCPZO+/OKGzE7NQEkO80v3ZRbvTG5U0tuD0K/IxCawBFRP8JYH/jjQvM6hqJxN+CQGNt2rb/SIJtahZSlCSCAxuSOTA6dsWKVACFrsVv1QS1+Z3P+cDG/k80LdPjU1MlSQslPXKgwOZko1Ju94XKuu6QMohIKg5uwfeWvuhgw6kzy1DKpKSVgZiHIKEDNqwu3DS8JuKrACglx1yA9tP8A2Iet9gXs7X72GGpKp8sFJyIf2wMzpsAySAdXGrGKKJCkKzpUFJAbTKUjmlzbvMRycRUnqP1QGI5DLa25wC3KJpFXmBDAWI01AD3fjxg4xUY6RN7k83F/oSnNlYkOCQS+rkfluiSRi3SJm9ZSjnBD6AbkpfRi4MBq3CgiTLWS5muWDWynKRzexfti1RU4RJUoG3VBJuH1UTBNVB18MH+JfcY5OO5UgFExxqzN+KMgNLxFSgCNP5QWta0ZCowVIa5q+Rp22tJpzwqpB81D3wA+Vm1fJPGS3+OZDBt5/wAKg8J8k/4298CvlQkJViFNmJDyyLfeXFfVK2hHScAJNWorlktMAYBxmLbgObw2ywopDgDeAwcHfpCxVhEpaOjzXAOUjRdmIL6E7oZaGpC3IU4At2DUdrxN3qOw3JNa9wHj9GSkqUwewU2pBsLbv1hPo1rTLW9ikr3DggjtjoW0Mh5RcvlAI5cfWEuhWhVOoLLsVXFizJtzhqbnhrz/AJMxtLNfj/At1UklRGYu+jvBmjoylACiXILuQXZjZ4uU1WAo5Jq5b3YH8iHizNn5f4iz3t74P03FdzB1qXtRFQ4cSXAUogfVBuO42PbGgpiQTMlzEAHRRBCm45TcaWMezcSLe0u50MxTH84r1JB6yUlLi4uWLjQtwiXJHeynG/A24RMSpIzKW7OA7p1YX3b4HVkvNUKJLAlhZ3YMTbcI82aFna7EjmLjTcHeIF1n0hzJBYqZ3B1NrEWfjBYN7ZuaOlJWEUTVqSSSkvmGgBOUZlNa1ld+kamnUGdrtvD30cO+nKIZFaSgI0AJdibvlFx/TFmZP6Scgh7q0YWA0AI1tbuh9UI/QH7cSitQA1lyekL8DMILHjoeyBW1Ewqo6UuAcocfWUAGt7+6C+P16fnikZQpRShDFgAMoKtdSQdC4uY12g6FVOJYCQZYBDslQDaABRCu/hpE2O6boZkVyoT6FOV7MCBZ37LbzB6mW4dtb2B4njcbo1w/BJDA/ON39mr1DwzUlHSAdaoAJ4Eix49S0Tyk9VpDlFaaACRNRdKc0twqYkGwB5GwOl4u1dWMqZaZExXSBjlKSUp9kFw4DaMYsYtNk9AehWcylpsoglQ6zqt4F+IitgmJKlT0EsAppbEsDqQSrkT4EwmU97oeo9tF/Z/ZmZOm5USRLSlKvb9o5codvq3O/W7cYLbOykIqT0i1Jlysq2AzZ1dVgbaOfKD1Lj00BQQmWXs/SSiwAb+0gHU0M0yZiUoJVMmJLBSCyUj+VW8+kMhTkqtfImbbTsJbTilmUkyXLV0ayQtPULZ0uUgta+j8eLQvYBtJSS6ZMhc4IWlaipICiR1jvCSNLxDMwOq/s1n45GAy9i5wrTN6OYUOdJSgPZbdb84plFSpEybSbHynxWlJCkz92uVQ03PljJFTISmYoTUsQoaN1iCQHbUtpEuFUKQllS1DtH5iNDMKUkJkqyFTkaGxIdgNW0g3gUVyIhnlJ7o0TiCMqFEhhLygOkNoNBv7eEc+x4BJyghTWcEkPbeTzh9qp5ISChQYajqmwGtmBhOxHCSpQypGXMDu4p/IwUUlwjbcnu0UJxPSKZmKvIGCuytAJ08IW+Uu5Gtw3drBLCdlETBnmZnJIZJSNTZTkNpu890T7JyjJWtKklPXDZtWsQ/Ni7c4z1E00uUFpad+AntJs9TopsyQs9ClRSnNfic1n1u+5oTqWcDSkbiQePtOT3j3R15kBLZQ3lzjik6oZc1KAlMvMSgNbK5KXv8AZPnC4ybi/sOlFWqXkNDILZZncbekZFZNVPO5A7jGQ1R25Jm9+Bw+UH/gVHguUf8A9UfnA75T0E11ERdwrT7x/OCfygD/AOPncujPhNlwXxzAU1CpMwqUlSE9UpIBDsbEixtDurdUz3R+TmNfViXPGctlsxIBTbek3GvnFNOKS5SlrTO1LkAE7379Y6BU7CSLqWqYonUlSST35YAYhsxJBZIPeX90T45N8IpyKK5BMvalVY6E5Uszm7bxvbhx3iBVTg0yW6UOpOrg2L9/w0GRQ9ArMi0C5m0k4pzdH1Xa6hvPBvi0MeR4/ApY1PyS0eBiUy1npSoXGiU8QOL6XiGpoFLSsBWUfVCSlwNw9oW5xv8A7Umn+G/3hZz3R6rEZ4sAE8LMD2XEJedP/wBHLEkQYXhUzScSzcXJOgOvB4IKwVYV1FFrMSVJNtNN+7XdFZWI1DgAhNtSrXW4GbS3nHgrZ3SZStKOrm1zcOCrawv1ne1B+mq3sO0/SyRmJCibMASC7nVg1zEZ2hyqdcpKt1lN+IGAU7G56VlOYLykhw4e5HH4eIlJmTVF0pSAHZt+nHhGLVXI11sqGVG1dGbLll3AYJQrX7pBaLNPitDnzZzLKGcKTMSz9oOoeEedRHMkAF3G4DU/+ocp+GpXlXlYhICyGL2Ylj6fnDV7eWKd6+EKddtKj59OmhGZKlHK/wBlsoseQFjG6KUzR1EgZiMygWbNZil7h94AjXGsDGZORmYqYe0ANe0C/cx3vBPZqnSlMtZGYqmBid6QlwB95TDmwhWZ6UkhmOLt6jzCgEoALZS4G8xWxGkVlXMSlQSlrhLjW7xJKxBDZXlkDUZku+/VQMHsNxWYtLDo0gfzKFuWVJHnuhMK122bOM1HZCvUzVLEoFkkG4AACjqCcuuoiPFcV6Rab5cqUkKSS5USSSW0Onh4HJ2AywFLzSyUsyDMVxL7goDc+60BqCkZYC5QUGDuSzBS06JIdyNYyknbD1SapA6tTMJExKVELGYsNCeJA1OvfFyThqpmQhTZmHWeyjdm1Nt7cOMOmz1bIlhSFS2dVjLCiGAZIBLm3M3gRiVIJs0qcJSSMpJVu0ewe/uhuvYTodgyZRz5UwpZTAXKQSN93y+vCMosXmmaEqmEJvfTQcWHLeYecCrkJllC1Akk6EjK72LFTkHe++F3F8KJn9IVZ0gMlgXdRJL9W7W0B5l4KPNi57poIS5qkJK1TpyUjf0imj2lxRa3y1cws5sojn9Z4glSiZSQuYBlylScuY6OHCgB634xVqcZM2aDMNwAkEpF/rAKY39q0NydRFe1WT4emyNd7r97FmRtRPMwITULWDMCCCQzEgOCLn05QLxLGQZmUEslVwxLsdAPK0Vg8qaFBIGaYkjQNcnQGw0jKxUqWc2VWdRdwTd3Nr3HdDG3JWg8ajF93yHsG2pkyUETOlKiXFiwsAGfs84q1G2gT1kElSQdRrezlrRQlSVrQV5ZmUFPP2rggFLkcw+6K8wSiXK27GfzaJ442nb8/qXTn07j2f0/yPWHbbzKmknqMsJUBlDOcuYEFRLDthOkYScvtWO88OV4LYZtFTS5MyWBMUVA3dNrN9q/fFNFQFSrKZjrqPK0URhyqOfKb2CkifIQkJUmWVDUk3PbGQvqlJe9zxdv8sZDVFiG0dH27D4fUfcB8FoPuhllz/opZ4oT+EQvbZJegqf7lR8A/uittPic6XRUipBAKkJzEh7dGg2jet4QXR+QtX1OrwuVlSkEuQPKFCsrqmZ7c9fYm3pA04OtWoWrmon/ADQrFkSWyH5YW+RixLFJW9afEQo1NR1VBN0g2Vft7onnYUEsCUJJLAO5vYaCIFpZCk5QW3vw5QGaWtboZ08VF7MBTJyjqpVv5j5RqEE/WPiYmSi8YUXgSlQdWQmSR9bzgzhSTlGWynZ31s7HvEDCjnBXDFMAQWvrAZOAoRqW6KU2rmhausXc+sSSsZmg3OtjYe4RpWlXSLNzeI5U0lQs54RsaasySp1bL1FiEwlV3dgH0Ae9+MdDp6cT5YU7LF1PZ2Gut+cc0p1kHheH/ApalS3DX5s/cxHjDdGqJPJ6ZlWvkM6SetLOYb9GHg1rG4d2aBuMzyJSZiEMkEMQSMqixGhZ7eXhf2lWZSk2IUggqBF91ld29y4PbAmejKuV7JFgxHVUymBI1IIUPOFSScN/A2MnZSx/CkTUpmSkrM1ROdKQMoPEM5Yva3LdefAMMWiUoLBQbXzgEAq4B274MzkdJ7csFvszVpH/AGkECJacIQGEtTdqFjvBaOfDqtlF8F2TpLbkrs8l1KCZhQZjAIsWyi4DAm6iSFEkj9Y8QRkCZiUhTHTU2BYXSEvfXjFtOXKU3S7fwt7vfKsgxFU1CshZYZ7MgAkX0BDx5zV9vBuPBKWz5FVO1r+1Ikn+ljFqnxoTbJkBOjlJPZYaaxLM2QTUZ5om9GXJOZFrAORla3dFihwKqRLSES1rQd4B045Qpw77wDFcVhfH9yKTzRbUn/Qjn41Lkq6MpmAj7M024BnjdOMIWzCafvFB/EkmIajZupXNl/RK6pPtApsC5bM176RcOAzk/wAJXr6QnNKMOOR/TrXepoLyFNl4FAsSA7X3Brdg/IYJ5SVpzEXDs/2U6NMG62kX0SnShJYEJTYg7iyg3Y8B6pTzFG+oubfVTCnOUI2uRyxxnLS+DyrxPKpAfpAo2Ssq1HAX4trvMHMHkUuQCsSV5WCWDpAbexBd3hPrcLUqchZOVCWLktvJOUC5PlzgnR1ImZylwAQOZOsVevKONN7kT6aMsjithsxzHJKpMxMkSyrqplkhaVJGViqwZxca3hOpZLrKp0uWQzBKQWfizj17ovpzb1Hxj2dpcA9wgI9dFbV/M2X+nvxL+RDSdCcwCSgqG9LBrdUFzbfz8IpVtQkDIgqDEFmASTxHhFOvnZUqPAPa28RBJxBd8vLcN78uUdGGRTinRzsmL05NM2M1H2fBP6xkSnFJotm8o8huwvf5O17SpejqR/yZn/jJgbi4z4ZRn+RA8ZX6QXxZOannDjKmeaFCA+bNg9Gf5UfhWPdHuv8AYZ0PuYJmDKn2soShFgwuQP1MLc+XNOZQU4zHmybsb8hB9dOhc0dItk5Eum92DB23XiTEaOYs5JCFZQLqACQTyUbREptFjimJdXLWpcp/qqG4h7jjqY0lllL55hfvg5iGyZk5FzFpDKdipza/ugPUpAUCPrJJ8z7o3I04B4FUwBMkqSXUkgF2JBAPY+saLO+Hah2nqApMvNLWgkDKpI0dhdntEmI4HhypOf56VTTfKiQZaWO4jKSD2kwWOE5eDcnURjsIqiIJYVfKN3rcRBNw1P1ZnctJHmnN7omoZRSUgtv0uL8GgcsHGO4zFljOWxXr7TFd3mBEdOOujtGkb4mfpVdifwiIKZfXS/EevOAh7F9h85d9fqWJntHkT6wdwzH1S0ZRAGcpsx4E8ONvgR7TThyH/d7gYdBPTsSZZpZGGsXxFU1RUo5letojxeqWOgUUFIWM6SQQ4DAN2EEMOXKKBn6+79bmCeM1659LJzF+gJQAG0UxHO2RufqMIOKpnpZNW6DFPtjnfPJ0Lav6tFxGMSFaoKe7/TAGmpM4SriB5J18YkFKoGOJPFiulsdqM8lWMMufIVosJ7XHqTF+XKTkZBlrP3t3k8KXRkXbyIiTpA2jHiGtzvArEvB6WRvkaplKspy5UKHBvgwNnYKynCQnsceZhXw3NLmLCpi+Qcte7sNIJf7VmpPVmn19YdKEltFiYNLdhJMmen2Js0fdmE+TmPV4nVp/irP3kJPqmB3+8c8a5VdqXjdO1qxrKR3FvQR6Ky/ITeN8o3mYzNJ6yZC+2Wx8UkRBPxteUhMuWgqLunMSSzaHkB4RIva+V9eWodhB8MxjWZjFLMFisHki/kIcnk8xF1isD1NOtTlRc/HhHmFzWzISm5PWV9UDkN6jxitiWJKLpAyjzgnQIKZYBZ9/bDHcIW/ILqc6XgtpUI3mI6sRpjeYrqxJGO4+T2AeLo+jVbh6iKCJ4C1OwcBrWe+7sJgrVqBDFQAe5L7uwExQ6RJcvYNoDxtctvjuYlUUcHPvNk8kggHq35X733xkaS6iWB7TdoMeQ2xOlnc5ozSyOKCPFJEL2HqfA6U8GH+JYhjkJsB2CAmx8ha8IlJlqyqClAKIdmmKfyh3XrsE9C+9gOnxlSFsEJBCWzG5IDdkaVmPLOsw9ibfhg1S7HIXPJnLXMPaQ/v84Y6XBJMr2JaU82c+JvHKcZM6icUcvxGjmzEAplLZ7FQYHvMD8SwmZJTJK8vXSohnsx387x1naCV9Gnt90I22cv6GlPAzE+hhjx1js9jyf7tCnPqkZeqgBYtmAIOhB0sYHJdRYAqPAB4L4ThxqKkSsmYkhgLEhirfbv5Q6bYUUumnCVJliUOqbJ3FI1Oqutz3QUcjSSihOTGnJts53KwlZPW6g8/0iRMgImAC7d5uHgtUhllxqXiviaAJsso/s0k9ozP6Qqc5S5KMMIxewBxX952pT+ECIJLZknmIsYuOuOaR5OPdFaSLjtgsfsQ2brI0WK1DpLblKfndP+sRSQG+P0i9Wkgdql69oHuiqkX8fSKMftIc9eo6JkqbX47zB+dRSfmBmCcnpAUHonD3mKSd7m19PdC+lPHlE9PTlRUEh+qo+Af3R6WxkGMWBLeSP5SoeGnkYuqIeBWBFkkMz9bhuAPuggo6R891CayyPo+nerFF/obVEwho2lm2giGddo2QvqwtPYc4ohRJAULO79r/AAI2yiMA+PGPSdYcsjFyxpkCpMQTJBi+WbSNFACHRyiZYkC51KPrOxiWVISnQRbWoRWmTGf44Qbk5bAxgo7gWqDrPbB6YtteJgEq6n5xan1BJ13xTkx6qRHjyKLkwgawCIpuIFrQO3xapqJc1YRLSpajokBzHlhSMlnbKtXMJR3xDRAqCk8vPUQ90/yS1UxAzqlyzqxJUe/KG84qV3yZ1UhJKUpmNfqG9n+qoAnufSLovajmT3lYhq1jI2myyFEEEF7g6g84yPDD6Jlq0gZ8na2olJ+xPnJ8F/rF9KoG7CWl1afs1c7zUDFvXLsOd0T739g4lX03b+UXlJgWpTTR3flBJ45nKR0wfjY+i7CPfCLtWoGRKTvTMUe4j9IfsUX9EXuzesI+0dJnlhhlZQN9N++HadWNoyMtOVNnnyc4KTWombkjN5FPrBH5SqQpqM5uFJDcgA3ufvgVsZjwkVSEqIA9lR3AOXPvg98oGMS6pKZcjrKSXK2YaMw3nj3RNjuvyP6hd1+Dmiqskm2hbuiNcwFSH1ZQ/E3rF44KWsW4nc8CKqUZc1KVEO400uYGTTbPYtqKeKjrDsPqYqSjeLuLC43a690UAg6s/MXgsb7BuV/7hYxCddncAq9Xs0aqlMoj7PV7xYxpWHrk8zx4vqYuTHEtD6l1nmVqLP8A0pTFEHsiLKrmysIv4TPCFqLP1FDXiG98D3uYM7My0mYrOHGQhu9MZkrS7AhsyzRrbLpo3bbf3gQQAgPLXlVlI9kgdzgPBULbwjldZFOakvKO30Un6bi/DJDGu4xotTxolducRpF1kqDeNkofSPcPpFzZiUS0lSlaAfFhD1TUMmhp1GaHnKDElrcpZ3dov4WZo8ismVRpeRDyM4NuINojmpi1U1apilLWXUouSddGirMEFpPXaK6tTA7EVsIIqVcxaw/ZSdVpJQGQksVkEjmwHtEDhDoUmmxOR9jFHpC/OC0yWltIrV2FrkzMqk6nqqvlWHZ0nePi0T5FqQrQlOqRv7Dv/SLWpSpxOZqjG9R4iSDdz3x1/YrAkUsgKI+lWAVHfe4SOAHq8cYl4sgEOCB8PHd5k+1tCLd+kbFST7gJOL9ocpa9JN4lrFoIhSFaxvGHE9zw7wKrckq8GkrWVKloUTqSkEntcRkQmt5xkBTG2TIXFXYub1q5JGlSo/8AeAqNkTYqbKraqr0/zy1eMoR2eujWM4vR/U/AeqUdcEHhr2wSKRvgPVLunsgqDaOTFXFHUvdkVev6NTDd74Ssecy1cmPmIdKtX0auyEvHP3Mz7pPhf3RVjXYxM3U0xCkVLTid+V/OClLjykIYpLkBQJ0IOhgLhyHmKVuCAO0k/pF7GyM8sJByolpQ7bw/5xzoyakki/NTtsixPF1rGUWJBgXWrJTLWXsWPx3Rew4NMzLScoDEkEAcLmLmPUS1ywUJORKnAA1BBKlkC43NGzW9vkVifxwAMb0T2n0ECpai8N2FUaJszJM0Kbavm6ujcniXFNhVIBVLzKb6oDnu4wqGWMe1lOWLctSFhcsqUHLuYPTKMGRndPtBLOH1b3GKuL4MqVKQtSCklZAcEEgJBuCAdX3QLTMOo/8AUWQeqOxHk97N5oYkcCRE9BiokKzFLu41beD7oqAcYr1g07TBNXsxdjEcWQpKjcb/AAgoWLNwhEzGG/CJpMlD2LN3Cw8o5nV4I40nE6/R9RLLJqRdMaxsDFjDaTpZ0uXoFKAJ5anyiOKL263CmxlSqVPzhCljIU2GmhfnpoIJbSzEzF/T2bqoSk9d36z68rZToL7y6ScPlypeRAysAAxYtfeLjTjCviGCAq6VQQFAtLKl5gz9UzBlJW6iA2gdIHO/FBVpmcrLlblrge7P7N0c0fSG5Dt0hJF9+UAWGsG1fJzRqul76Ms/mYHYXVZFqE6nCJuUKOXpQ4ALKyhCgmz6MXszxMrHnSoIGSWACVKSWUXBISSgO6frHR430XHZxv8AUX60pbqTRXrfktlaiYtLkbwd/McInxOkXS0qpVJksLZilBf6yiokBR33b0iGbjSkol5Zi1LUHCcmdKjqOuFpQIH0ctc9QqJynKf4aQmZ0YP1ihyVOwLsfasbR70048f9m+pK93YkTKcoTLRNU82bPEwJ1CEsoKUSLOskWG5AfcIt1OCoUSbgneCRHRa001SgIWAopAUhbNke4KVHsuBazHdHNcbp5omKSQeoSA3rxeNxvU+aYGWLXKBlRsuncpu2OhbL4gTITLWQVyxlf7SR7J7QLHseOeTpq2yqJbgf1ijWVapQStCilSVAgix0PCKlFvlk91udRxQqe0QUkwnWFyj2sqVS36NE1t5OQnwsfLWK1TtvOT7UgS+ZJUPJvWNVnrQ5qmRkcxn7WTConpVh+AAHcHMZBaT2pHWkGKuzR/bq37sn/wAcZGR2Ou+mcno/qfgNVZ9nv90FUGw7IyMjiw9qOq/cRVv7tXZCZjx+gmfcV6RkZFeP2snye5HPsPPVV/T74OzSwS1rj1jIyIYclmXyV5iAZ7EAjVjo/GDmHnrDt98eRkNyez8k2P3gfZz/AOwH3po7mXDbjc5SUy2UQ6i7EiMjI5svejqAL5Tz+z0331fhEc+keyYyMi7pvYQ5vcz2ZoIr1Og7YyMh75FeCIQ04QfoUdnvMZGRH1vsX3Oh/p31H9i48bSlG1/rDzLHyjIyOfh98fujqZ/ZL7M6XSqJlIe/W3/eVA2lQPnFIGt85NuwJbwjIyKMX1vy/wC5BP6D/AxYbJSudVFYCiJpAKgCQAEsAToBAnDE5q9ctV0ALUEm6QoTAygk2fnGRkVy5n9iNePuSVoasAFgqbLcCwPbxjbaayQRqErY7wzM3CMjITP+EdDlgSeonN2o/wARl5vFy/aYGVX7w9vuEZGQK9z/AAMzfQj92QrSCL3+BCntVLAQWAFxoGjIyK48nOC2EfuEfd/OBe0xsOw+ojIyPLk1Cqs3jIyMhp4//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2" name="Picture 8" descr="http://1.bp.blogspot.com/_8wbFJE9wQtg/S98pmS0CaeI/AAAAAAAAB0Q/Dz2aFAvhpZs/s1600/IMG_0477.JPG"/>
          <p:cNvPicPr>
            <a:picLocks noChangeAspect="1" noChangeArrowheads="1"/>
          </p:cNvPicPr>
          <p:nvPr/>
        </p:nvPicPr>
        <p:blipFill>
          <a:blip r:embed="rId2" cstate="print"/>
          <a:srcRect/>
          <a:stretch>
            <a:fillRect/>
          </a:stretch>
        </p:blipFill>
        <p:spPr bwMode="auto">
          <a:xfrm>
            <a:off x="755576" y="3861048"/>
            <a:ext cx="3240360" cy="2448272"/>
          </a:xfrm>
          <a:prstGeom prst="rect">
            <a:avLst/>
          </a:prstGeom>
          <a:noFill/>
        </p:spPr>
      </p:pic>
      <p:sp>
        <p:nvSpPr>
          <p:cNvPr id="1034" name="AutoShape 10" descr="data:image/jpeg;base64,/9j/4AAQSkZJRgABAQAAAQABAAD/2wCEAAkGBxQTEhUUEhQWFhUXGB4YGBgYGBweHRwcHx4gHRoaGhoeHCggGxolHSEYITEhJSkrLi4xGh8zODMsNygtLisBCgoKDg0OGxAQGywkICQtLDcsLCwsLCwsLDQsLC8sLCwsLCwsLC8sLCwsLCwsLCwsLCwsLCwsLCwsLCwsLCwsLP/AABEIALoBDwMBIgACEQEDEQH/xAAbAAACAwEBAQAAAAAAAAAAAAAFBgMEBwIBAP/EAEgQAAIBAgQDBgMFBQYEBQQDAAECEQMhAAQSMQVBUQYTImFxkTKBoSNCscHwFFJictEHgpKisuEkM8LxFkNTY7MVc5OjJTR0/8QAGgEAAgMBAQAAAAAAAAAAAAAAAgMBBAUABv/EADERAAICAQMCAwcDBAMAAAAAAAECABEDBBIhMUETIlEFMmFxgZHwFCOhM7HB0RU0Qv/aAAwDAQACEQMRAD8AMoftSf8A3z/8JxKXlm/lP4jFFaxGpiL98SQeR7o2MA/gcBuI8f8AHpEDnrkiDHQgel43915P/PynIw5hrK8YpmgxQ94afxqsSJvIncb3HQ9MB6nHlqtoVGE8yRyvsMLeZzFTJ5pmWwJJjkVNyp8vwibxOJ6uXWq9N6IlHYGIkqQZIIHT9csCVjLnXbHKtpSqNpKi943jzAgwNxMdDgfwTiwZf2eqfAx8B/dY8h5E/U+Zwe7UZmmwCM4EOGIEs3hBABE+e7Rtzwt5OoKb/Y0QW5O47xl5jSvwKR1M4KpFw1wTKNTqNUIgAadRsNwfikdORnfFTiWZotVdp7wlVWFACiJkl7A78gfnjynw3MV2mq5YkwNXiI8lUQo+QwfyvZOmpms0sBLA3YfzLsnTxX2scRYHELnrAXB6OY1IlNDlqVQWrMjqpWCQTXZSSpixTmRg3R/s7zbfaStRSfiotrn5tDH1jF/M8Ur0SFpValJAo0oKmoC0ehtaLARhi4Hn6ndCrVBcMTqAAUlQdOoFQPGpvqFyGg7CBRtzFZDqVG6KeX7Pim0PTYN/7gOr/Ngtl+B1GBZUlQCTBEx1jfDi/D0dNdPMZgoelYmPIrULKT5WxS/+j1XkUs838rUkkf4R+WGnCYsZxAmX4G+5XT/PC/Q3+mJ2FBJLVg0biijVSPIhAWB/unFur2azpFs0WHQMR9IxUqdks05h31fzP/tjtlQTluT0atAANpNxMVG0G/8ACdJB8iuPn43TXZ1X+RTJ+gU44p9h6vNkHzJxaTsbST/m1wPIAD8cFt+EgufWLHGKy1m/5uZ0xGhagpoeuoDVP054p5TIUwQKOXpyNiVNR/k1QsR8ow90uGZCnyNQ/wARJH9MXBxZUH2NHSPIaR7xggnygb/jFih2ZzdaDUJQdXb8Bv8AK2DOS7LZalBcmq3n4V9hc/q2KOf7Up96vTB6A6yPksxhdz3aNDsatQ+fgWPLc+4xNASOe0e8xxujSGhSLbJTAge1sCszxqpVtTUx+t8Ij8Yf7ionQxqP+aQfbEFbiDvZ2LfO3+Hb2wLMTDUARk4hxCmB9pWAnlTGtvMSJAPqcDz2pSmCKFEz+/Ua59QD+BwBYTvJOOCnoPngQahEXL+Y7QZh7Bgo/hEf5hB9ycDyzHdj8oGPjHM/icRVczTS7E322v5DmT5YjrOAqSaRzEnqSTiVZ5ADnYfXFal31T/k5d4/eZXPsgE+8YJ8P7O5nxlqbEsmn7TSouQY0EgDbcibb46oUqcJcV6yUk1vqMal2sCbMbHblMYhzeSqqz06hgglWFOwsYKl51sOVtI8jhn4Z2ZzK1absyAKwJAYzEiRZYuLb88RDse8S1YTE2UmetyRiakTvsxQCZcKoAGpjA9vyxYojc3vHObe9vQWGJMjle6pKoM21TEfF4uvnGOaFMiZj5E+e88/160394zQxe5CfAkjvDyJWPUSPwjBQN12/PA/hDeFr21QP8CEj3nFvc9en+2L2MeUSjkPmMRM3VP7AWWQe9BF7z6gC+B5DZimtVgFM6Wcwqt5gmxaOQ5/RhoM/dfYka++8JcKR8JnUCpBtPLphpp5VKlFCcrlatZEAqBqKhjYSyFYseY5H6LyMq1fpIxgkcTNOMZinWqDSGqNAVQPCCZm1tR9AOe+CFHgefZe7Wk1BP3EUiQeumWbz1NhjbM0k+HJ0UMyY7wX/wAeO6vabMNZdKj+FZI+ZnCTnXsY4Y27wZkOwD71ANPV2VV/wgz74u1chlqQCmorR92ktvTURb/CcUq+YqVT43ZyepJ/yiY9sWqfC9K95XYUqY+81v8ADzY+Ue2FnKx6D78QwgHU/aSZPVUbRQXu1jxMLELzLPdivkCB5Y8FJSQtOBTU/Fzc9TEkDcAHb5kmrW47QYBEKikNxqGpj1JBt6XA88eN2hUCKegDy6eggH5zhTHdw9n5cCGFI92R8bMVBYg6BuI5nzJI8xBwXyPGkTL0llZEkkEWJJJUibyYnCxms+HOo+I+kfQ/1wOzPEQORJja8/Py8yYw3E2z3RBdN4pjNApcVSm2qhWprN2ps8D5g4mPavKuwFQKr7SlUxPlH4Yy+rmmYwGjyQX9zt8p9cVhRBdQ4kBhIa/leefnhy6gxTacTWn7U0FPgzW3SnVYjyL6dPucUs123pjUDXrPpGohKSDlIgswg/qcImWyY8QUGIIkaoFwbAwMW07MOwJLn7QALIBgafLSDa2/Lc4YmZm7VAbCF7xvzvaQLRpVVStVFVO8GqtpgEKwBAUyYbrywEqdsXPwUqaeoJPuTB9sWM1lKy5WnTCU3FNKa6tbKQFAE6CCCSBHxYr0eyjsNTVEUGCAqzY+unDNzXxFbF6ylW4/mX/81h/IAv1UA/XA+uzOZqMWP8bT+JOGn/wjTEaqtVvTSB9Qfxxay/Z/Lj/ywf5ix/OPpiKPeEAIkkjm2J6OXZvgp1G9AfyGHzL5RVPgp01WNwoBn5DaPxOLTHrjts6IqcFzBI+y0zzYj8CZ+mL1PspXPxOi+kn/AKRhrqtdfX8jj0P0/X1xIAnGL9DsasjXWY9YWOcbkn8MOmT/ALOciE1N3jiJlnj/AEhcDWP6+fpi7V4q/cinPO/mOn44hgALnKLMXO0XCcovhoUdAJ0h5LNA3IFTWs8trTi3w7gmXy5mjTAe81DLOfV28QFgYFvLHVTLlokeQ+nQemLWsxe34Yr4tSjOVB+Xxlh8DKoP3kuvHyn+vzxGTyHPnj1Ov4fr9WxaledVGP1H4/oYqZpiFb05+mJ623nuP6fPFXPmx9DjjOEHL8K/yr/pGOSMdUh4V/lH4Y9K4zWPJmio4EvcIUd2CRcsx+QYj8APbFwnlP6/U4r5AfZJ5qD8zf28sWD7/q3LpjTQeUTOY8mLmVz4VNVOkAEdiqCCximTGthJYkWJ222xwnamhUYGiz61ZVkIVAZiFHxKpiTyxU7MD7NAd+9YGf5TgFTQUqxt8VZG/wALIxjC8i2BUnGau5omazpgd9TpuTbUCwb3wC4XxNMy9ZUy6qaTBQXZqk3YE6RpgDTPxc8GOKoSFHn/AEwp9lFZczm1A3dpN7Q7x5bnY/1wt0AYAxqG1uMr6whKPoItFNaYBI/mVm3/AIsK3E6JaTUYlwZDMxJHhWwJkxM+2NK4Lkgaa3ALuzbci5j/ACkYq8c4ZTZAxVTHkNjY/iMZP68NqBi28XV/GWRirHuvnrMoWgDyM9Vx2Mq/3WPucPLNToqT8I2sGPygScV6naKiqxLnn8JHX96Mao0Zbp/Y/wC5W/UgRa4XwarUqqGU6d2J1C3tz2xPR7FZkzppErqIkFRN+pb8RjWOH5SAqiOQPrz+uIOM5oZak9YqzBYlU3MnTO4FpmTyBxnYswZ6I4JqWnBC2Osz+j2Nrout1VUESxfVziwUwb4X8vlB+1mmxstUqSLfCxE842w+5jtWuYXuUoVULaW1O4MAODESb+HCVSb/APkW/wD9J/8AkM40MuNVqpXxuWu415fI5fWe7pODNy4PMSOZEbjyKkG+LzKBEAADl8sdg7frljrJkVCqkENrAPSJvAJ1ejHeDbHWMI83x5qSQc1leKri53+wuUErAgb/AC3E9cSrQZVuLDb8vywbCAsByJv+vbEYpAyBF5H0GMVdflGQZD0PFfCWTiQpsgaty9PzxwoxWz3EKVPR3jopKyAxAJvyG5xW/wDEFIA6TrIuAFcgmQI+G43PS14GPQ5HCi5n40LkAQqPfHJ/r+vwwJzXaVEJBov4SQGSNLDrNSpt8zgZmO21IfCE/vV6YPsuvArlVhcJ8RQ0Y0V1kqPM2/unEs/r9fr8lPhHan9pzKUx3f3jCl22U/eKgdMNIFvwwxTcWwqfOeeLeTpArP8A3gYpEkD/AH/PngrlaRVEBAEgkXmQedj0IxS9o7vCodzLGlHnkqZOdvL6H+mOquTm2LOWcAfTniSpG/ljL8PygjrLe83EN+0uWTwF2JmDFOobjeSEjfA7iXEWqMj0i6pT8Q1CJbVMxMxAj0ZuuEbtZm6tPOZlO8qALWqQA7AQWJUWPIEDDzw/JlKCK0kimuok/e0gtJ3PinG6jsaJmcyjmpZftKZAFIKLmXqoDYT8IBtbrtgJne17MpCvlQSIADmoZ2AGkrhRzqaM5WAAH2dZpHU5eo0+5wO4e5NamOrqP82IN+s4Eek2NBAHoMeE4mdcQVwdLRvBj1i2KN8zQ7Qpkx4EAH3VHsIx2RO20bb+2IaL+EEbRaOYiPTEhf135f188awmWYq8MWGVVO2Yifx+kjF/LZ+gU1iSu+oI0GOYJWOW+AuX4igqhbBhVjetvOiI7gDVyid+fPDFxyiKdE01UAESsRaDLj2lvfczAOwUC5yg2al2sZI+eFngMDPZoH98t/nB/PDpT4UXJIdVgExvsSCJBsbEXwkUKmnNZoi3gZvZFfCspG8R2IeQxny3HqC5em9SqKaimo8SsTZRPwgztiQcTp1qWqlVSopgArr3BEyCog+RvjMOL550IXwldKgA+ljv1JsPzOB3Bnqk1BR1KNOplDNFgeUwTtv1xT/QYhk389b/ADiO/UuUq5rlOijEiogdSvwttMgg7euPRTyyED9npKSYF59h3fW1yMAOwaN9sWP31iwmAg6C93O+G2pl6eipqCyQCGvKwDqvyBURAudRmRjT8Lfh3Ack/wCJQ8UJn2MeAP5uGctWO/i9jiHjVLvMtXB/9JjfqASPrGBz56lTJV6lNXNwjOoYgcwpM7mMZq2Yp1uI0Br0tSV/CwgMahqEwSbwpp7A7N0xkYdPeV8dcIV59bFn7HiXf1BZAxHW45fsY1U2Ag6B9GbC5So0Eq1a7VWLrUqsaYp/CVZmBnVNRSIsALtE2OG0GVpweRHzDuD9cIGqMzVPR6h9i2L+pHAAg6YiyTzJOIdrqqGoAPhUEFUABnRBBYtNmO64vdheOvWrTWcrFlDNT8Vj+7TTaZvg6tdF1SrFgS1jA0iVINoEBS3xCdJ6YE5bL06tVpOlSNFzEKAAASTYWkk7eeKmqzgJtNzQ0WiOVi3YAmaGMpVa4pk87Mnr+9iM5eqlzTcQZ2Jt8pwm5jKkMLg6qw2O2vMU6gHmCija1mxQarIbcyi/PvcxUYfRVxVGiVhYMW2V1aiJY7d0GfLTSZg6KWUoTNokSu4g7emM9zOSzMNrFcqIBLCoRJgxJ6rf0vh+r3pta/d5ofM1kpL84BxF2mfTQdgbftAMdQmXVYPz/DGsDZlJloTOE4ZJgAT1jb1x7muHmmpJ2t9drRgjT4sjqE7pEYTDADnHkADIHlblvjx1JyxE2CzzkAHna3Ib7kY5gQRRi1II6S5/Z6kZ4D+B/S4EH2M41lRbGXf2fr/xaG09zUj0kQfct7Y1BW36fL9f98OUcQLkGYcqBYG8e8zy354t8N4Y5ZXVwsxqGpZaJJmSSJY7QIGK2dA0km8CRyvcDn1tig1d0SdZJ0M9wvKY2A6fXGdq8TPkAHpL2my+Ghri48pRgfEn+MY5zFZRu6C3Oog/E4yWt2aevZAouBLED59YBAExz8jhKqUwCTHKfliEwXYsfn1gPkZaJHWFO1lJcxxOqqMGWrVVQyEMCWCKYIkHxEj5Y0aoRDGwmdhPpjNuy9Kc3l7XDg7bFfFPygY08i3P5YtgVx6CIBvmZ9x3KE5hiBvQq30wZ7mqP6YDcOyv/FUREfaUuX8Qn6zhx4o6iqdUn7KruP8A22/3wD4VD5zLgcnBPyOr3scLOQ7iDGhBQImjEY8QXHqMSMMRM0X6X9r4rJ7wlt+FMkyo8CdAi9elr+3LliQxB5emI8ssKFnYaed4t+v9sen5z0/3n9XxrDpMs9Yp8PNdqrOlCnK1GkqzE6iSdQDNB5+GIgT/AA4ZDxBH0hge8KxDaviQ6kbQZA22BGEzMZkAaiJvqiV+Y+Y/UgYMUHJDMQ7UVYpPhB1GQZYnUwsLgk3UADlU1GnyZiFWMx5ExizGnJZrwBAxEGGfoQJKi93O/kL9MdrwehreoU1O4hizEyCNMROmCB064Xaec76svdBgikhug1K0AyA6NJJ033e5ix01d/WL+mNbSaFMa23LdzKGo1LsaHA9J3nuF06iFWUQwiI/XkcJy8C/ZqoCQUCgA8zAWS0RckMfn1w11s2VkkiJv7TgPxInujUZhBuI2vsSTe56DmMWNTiUrZ7QMDsGod5J2GBNAsebv021aV+ijDKKGtGJNiQCP4SYb6SMBOy2ZR6EIbrZhEbkkH0M7+WDVN4per/RR/U4Vg4wKB3P+zFan/sMSOg/ngTLc2wfiVbMvFQpSauo5a5FKkl5+EtTM9ROFrhAelnFLEah3l15nu2m5Enfn1xqnbLL0aT5esKY0gilmVHMB1cNE2lgGJ5Arhfy2VyYzFQVgyqWfualoVXYkBZYBqhkBpsApvfGSX48S7BqvlNnGm7yiNHCpGWy/L7Pb+++E5ROabzqn/WcM3ZLiBzSOO4dEo/ZqwIIcySb2sCeU7i+FumpGaIP/qNP+IzfA6ghqqFp1Iu4xVQWSqRYmnUHvrj/AFzgMwqLVqd2GA1sAb/vFYB9xifMau8QT4NVMmRuAqEwY6hvnGLWTz1RdGlyttdv3jrqE+sUxflJxUyjxbUdjNbSu2lp26MO9z7Kkh6WoEGaMqZkFadeqRB2vFsVqCnQgJuRlV+a0+8I93xJmcwdVVybgVXkkk+HK0xMm5Oqobnrj6oQr+QzLQOgp0EX8j74sVS8egmcWLNZ55M7ap4PDsadE/8A5q7sf9IwO7aVf+HgWmpmT7OKa/QYJZakPs6fMHLU/mtPX9NWAnbKrNClHOm1T1FWqW/3wxBzFZD5YjL+vfDr2Y4mtPK1JAJcHvAZ8SLTYAW6sRteb9MA8vw5e5FWDU31pdGUAwHQ3FRJEEj4SDIi+C3Ac82XoZhdPhzOUrosnkFJ1jrGhxykz0xzoHWvziLxMcThqvj+4kXYU93mlqOSQaLmdyTqQRvc40+jby/Xlb64VOyXB+7cd6ZrogbQVPgVzPiMwzatHhibE7QSZ7QcVGVoGsVNQBgpEwfEfiki9498NR7JHpFbSOf4hKtTnp5SJG9pFreU4XlzlapSZytDT3dSBpqXRSwMfaCNUGOlsWstxQ5jKisqlO81BVJk7snpyJHpiTPUglIqNhlyv/T+eF5epI7CWMfQD1MF5rixSmtV6QBZNGkExDGwIabSQd+vXChxc0+8ilTalpkMGfXeR8J0ggRO84de0+RV6IE6TKSTeNjYDn88BeO9n61RzWSlUIalTaQhgsAqMvkbavTCcSBCG9R+f3h58jOu30PHy/BAHCsz3NRKqidN4J6iDf2OGb/xda6Ry3wv5DhNaqWp0qNRqg3AU2H8XJSPPz6Yn4vwKvQE1KbqtrlRuQJBgnY2k/7YsGpUViPlOs5xE1XdoMCjVj4TdqbATI2k8vriz2Qo03zVJhJqKGZhpUKo0kA2gySV67nrb7gPDtSOSPilflEfjOPOw9DTxBh0pufqo/PC3Xi49GthNCZcUuJFhTbR8cQvrywQIxWzJ+HaSbTysbjz39zisi+YS458plClSzS5UaTTfMWgufCbgve1oDQbcumLWWRgi6zLkS1wYJvAOkWGwtsNziZRa8mLbfrl7Y8qif6fqY9fljSAqZpNzPc5SokKqZpXZmhQFMsTYKBq3O2Gzs1mqRqOWUqh004YwZA0PEcxUF4P/mX2xnSt3eh0gMDY/XBztd2m74FaTk/ad7TOpW0IwX7JfvakfWN40hcCSbsQ1qNfCuGGlncwFXTR8GgdTpF1O8CXnzI6WL1aRJaP3p/XvgFw2nnH7uuKqqXprJNPw6d11EkguJMldMW3tgx+0Z1LxRzA5qEam3mA2orPkQPzxoafOqoBKWfExcmUe0VcU8u7tcbADckwIHUnYYrdpa7HISLqCpJKgFgLSRuAZB2xFxaoa5nu6kgjRSKFQGkGZPxNNpmB5Yj7Z8TH7BlwFl2qra0wEab9JjAa3PQ2jmxGaTDZ3HgiVux9OojrUjVTdDqg3j0JEmQu02YXuCWjh/EmeqyNoCjuwiqZBDM4Yq8DvCSruYAgel0Q1q2VygWtl6qKNQbnOoNDEg2hiPCbj5XM9kkrLU1fsopI9JYYuJYhiZAvE62Onn4T1xnLm2YWF9Lr6ipYzYA+SwOtX9DcbM9lEzNdaDSNVGo0qSDCPSESCDHjb64WuP8ACeHUgaS02qVdQl2eoyp1nU8fCI2O/kYZcvqVjm7hly9RFUifjZX1GYMjQo0lQb3PIKOZ4gFVu9p3LhltG8S3W5AB32Y+ubgQ4MSopur/ALmaOLGrsd/SE8xUalw4vT8ApI6rEDqQSCPDdja/wg88KeXqHUGO5H1It9Ti5mOK0u7ZWPdkMCBcoVmSCpbQxi8MDt1xQzEBXM/CJBHUGQR8wMNRixthzDyoEFKeIUzNWCwPUg/Ix+X0xYSSlSZlaZjreiY9u8HviFYah3puxQsSdye7LEmLfEVP/e92jBqGTaWT1OqhTG3ow+eIw4Djct6xus1gzYkQDkdftUirgMao698n+KvToj/48QcRrEqzDcrmn+feMo/LHeW8TTMBmotPk2aq1W+gGIKTg92Dzp0//wB9T+uLRmeOkJZmpoq6iCQuaLWEmEoKnLznAteIUFqURUNBkSjRo1UzFN/CPiLKpUePTdTIJHSZxYzNckOQblM4/wDnZF+kYWuJVddWu4AKtVKAn91BoT1sh3BxIHBuQw3UB3mjPm+GpSDZQZfWE0U2cmOZCsTUNVRqkkrBEsTOK2Vz9IVhTRECG/hcMlzfSgMCDy1ANEkCwxnIgnxsTygQTzteI3+g9MRsiAfDq/mA/L9WwByCvT5QhpyI09mqjvxCpWYMENNwC5BMlkI1QBLEAkwPffGiZrs5RzNA061ZdLRIXlBBHiB3kDbpjD6lc6WY65VJXQdOmGUciNKxIt1GHOvm6VMaf2PNBisd6BUpttyYtUvz54fje16ROXHtarh+twwUKiUKNcOtNEIQwNChonfxE3vv4eZxD2mzISmxJgFFW/nUGOMnwOhSqa/2rMOX0o3fFSZvoGqAx5x64CcUzqDVSr5tDpUGDSpDYypvWN9jEXthC5Ufcqx7Ynx7WfiNvhI1kKxULoDSQWIjluBB99+pfI5h6dNmevTdRfQiLcQSCtlFz9JPljLq+fdKA/ZqdR6aMKYqF4BIkCNJUPcRqW1sD63G8ySF1lFAK6Pi+ERBJLCBEADbAtjycG+BADYzx3M1xeMCjmaSIpVq1gXgi4lZESCCGUny6YM53i6VqThlUsiEteFIG9t5AM3H3SMYW/FqxFMtWdnWYYWIUGFjSBBDd59MSpns5Ed7mbj/ANSpF+t4jDQGB7RJZSLFxzy1AKAEUoInSLwTci+0EnEXZrhoGZrVtV9Pd6dPmratU+URHLfBClT3/E/1xQyfFKWXr1BWbT3mgL4WaSNUzAMct8S4O2HjrdzGUjFbMxKj1P5fn9cc1eLUFdkaqispghjEe+OGrqxDKytYiVYEXI5j0wrEPOI/KfIZKKvM/odD6frzizDRfbytj2Y9Im2KmecAD6HrtzxfmfMwrVmUAqzKeqsR06YC56uxa94HTy8sHeIZUqBJUxY6WnpgPn8lU+IU30lZ1aWiI6xGFNGr0mlcLzOYzNCnmQVptDBKdPUEhCQABqlR4dgY5mbAMvAs1mG0d4tHxSrSCdhNwbNfbaJPUjFTsrle7yWUVhB0XnkWBa/54J5Oyp5Ox+cm34Yeq8RTNZk/GMgHFXmO6eVUaR8JsIE3MC554z7tVw9qVPKKza9HicoNWxC2mA3iDb8sajk8uXSo38MT6kSPnt88KXEeCU6zK1Y1KZpeCKVXTvJhiFIb71wBzsNsLcMx2KL+X2jUZFXcxr8uJfFM4zHRDGlMCWIbu5JI0tIVwCQLxYRIweynGqelTRDgwEAfQGCLql2VPAgJgarW2AAwYXszl00lKlUaXGrW7vJGxUh1hvMgi218DOOdkkBL5SrrqsYKumkfKoXJHsZtsLYSNLkC+VDGrqMJbzOIFqcerGvTAcBbd4FBXV4ZujqSICs0gNAYCZGKOc7QVqjstSjTkUwrNbwrysRvN4XnqPIkF17LZg0qlYBS1MABVYl2mJAgSTsbkTfflBkuzzterQaASBrJU8rwGBg8gZ22tgCo5VhREd7oD43vn07RTzXFGKmiVRV3MiWbYyGi2wPLn1OD+Yp/Y1P5Z9r4s8e7Fu4UoqUtQ5mdU7QZJHoeuLeUyVRSJgWMGVOwIBib+hxHhMwBQfaL8bn9wi5Hlz/w9MbgpHrJy6D66h8sX8i41tOxqhverVf2+zHtjrNAaVDMS4Ks7GNtQckAc50iOXyOKaMVpVGka6SMzi/KlVAAMQfEx9sE2NlFkGpAdWNAz7IVNKU5+73c+qZNqp/zMMTZCj9rTU8hllP9wB/e04hzpilW07gV/dKdOh+eLxy7O9fQyArVga9rKFhTBAMfn1wDGcSQLAviD8/UZcuahQhv2bUBB+KpUnTHWW29MB85wvu6NUKYFKqqFiT93vEJNjuxGw5km2G6nkiSe+RdWqmUK1FIOmoHYEBvK0jcziHM1ko0376jWZyZpmFcAz8T2uY2tvucTjyp0fi/WJZ8hXdtqvv37RLyzd2aq1k8ZpsKcgGH2U+UGRI2viFMrUZNRW0apG0ROOuJ5gNVLARqkmVgknUxPzODXCeO6BTVQJVQo5XAtf1xy4kbIQZY8VxhDC/rAOWpfZ5onllmj/8AJT/3xqubc69vgGqOrElUE8vvi/7wxndLK6FzIqVAwaiCxmwDVkmRyNj5bYeHpF2Zby/214lWPhQFf4YVp/eXFpV28Sn4niDdcg4tmWpPllRpXWq1J5ioGSm0RYd50Ij52l4gyguzWApSx/vG/wAhinxVWq0HdQQShqINLEzINIA7SXSjblqYm2zMuXyVSklQ5gnvdAPwpCFg5bxTIiR8xgSo5qFuJ6mL/Ha/d0VaoCftBUK89RDEL8iQv90YSK8d4Yv8Rnr4SSfU7/PGw9qOzFCsqLTqvGoOzaVaBOgdB8Tlt9qbDGQV6YSrUUMH0d4oYfCwEjUvkY+uBcUhuQh/dX87SuRCxvC7+8/W/wA8S5Oipq07D41E/NT+eO6WWLpUYbIpb0gX9BHPyGPGWDaQVI9wAD6QQMA5FkfAwsKvtB9SJqeWW39Dhb7ScNermaJppqghmEgWCxNyJ3FhfCy3Hswo8FS/nGLHD89mKra3qusaQdDMshqiqQSpmLi3liBkDLxHHEVajDDXqVQ12FRg072MXPW2C3C1AUiwvHlsDf3wIytEAk/xtHvzPP1wbyKQoMCSSfoBb2GE6cfuw8/9OXdW/X3+Z+dvlgdxGpbn7/r8MWXj6zck/wC3S/6FTiCjRIn0mPzid8aJ6SkI+pXo0qFN9XiA+IGdciZBa4F5CggDbYDCbnP7QKSlvArQdVoAPKX0/EP5pwIyOR1ZOlQFKrSGYzSUytViXWkihvCTdZgELNrjH3Ecmawz77d9VXK0hyVKZ0HSB92dZI6qcVjz0jweeYQynHv2xHFNGp93DEgk/FJWx2HhMHneScTZSo6KmpiS9aBKgyoXxEXBksUHyPnglwDM5fLZGpmK8qlSswBCs8aQKazpB0jw84FxNzcNns1TZsrmO/UUHhabIjEjQ5L67CHBbYTOkb8yJIA5kBQT0j1xLMKmT8LmmxIJMGfiHKJvAGEyk3XDdxxqvd6qbUFy7aW1rrLvMFSFC6ACY626YUWpC95HK31jGz7OoqSPX87f5mRr7DAfD87/AOJJ3pxxUfrj7T162xwydQCeX6jGjUoWZ7Rc3GphP3RsYk+IyIjcWPyxQz2YfYrbrY/TBrg+WNSoKetl1HkJUwCfF4h0tY78sccR4Qxr9zSIZ5iTb7urmbWx532pXjfSbvs2/B+sF1cyzJTBYEKsLFo9dvFipVc4I8QybU4Spo1rMhRed/EYGqxEGT8sDai41tMqjEtDtMzO58VrPeUcy5v1jFfLZE1e8AcgBDq5TIuu8ETO+9vlbqr744yIPeL8Z2kKTcCDBAmVjl0wnVqxxnZwZY07DcLlt+Gt3NWpUIQqtVtM3mpVFUA8x8KrBF+vXjK8V1IA5kwJJsZiZlYNzfHH9ouf7qrTotPdmnrXn4tTKZZjJAXYctXISCuUM8hjS4mIgyPxHI9MeZyEsARPRY12xto5ukWFqjEcw7R63aD9cdNVc2p5kgfu1En0uCv1nAOk7RAJA5abe53OJjn2UCfGSYAKgknoDYn5m18V3xh+Dz843gcwP2iD98e8YOdI8QBAO5i5vvgflKNTvEJo1HSZPgaCPWIwxjPu1UoKaIVUEXZpkkAAQINja/QSYBtJxKqLDQf77g+2gj64sLaAUB94skPwZBmc45o92lJkkr4T+6rKSQAT5e+JM12jHi8TJUFTSTouuoaQCSpAtFSOq4tLxcEhXABbYGN+mpSRO3PmMe1chSJuhUkg2Y7jY3wYzlfeEUcAb3TIqOepQ1JNCkE6YUSDOofAywFPl93EmSoEGErPTVE7oaGIYqSSV8QI06Ci7xKG3TipwSkxnvCLMIZRuwCm/oIxO/DO6pz3qQPvGQJJ3gaiLnYAx54IZyekA4KgftDxmo6xXqJDSshfEQhamQxUkQTqMc535YCU6lIGda7EfF18jhszmQRdL0lU1NMBVrrUWLbB0ViYEQBzO5OF3MqZSUgIxa67yDMzykzgsgN0xk4yvVRcKdnk1q5QHSqVCSNvhIBnkNt8LPd96zMsrJNtemwUX5SSbwBN/LB/hxFNCAdLFdDm8HU03W4gQREbHEHCuHs3ef8ALF7al6sT4fD4TAXpY4X0jCbHT86QBnMuacaWa9pnob/lhp7N0IaqsmB3R6kkVknc7mIxZXs6ratYRpIKQ5BUwATEiZIBvOOeAZFqyVdBAqFUNztpZKk7SLk+3KMESeIAA5JhXh7SinrJ+uCtBoQb7z6fqMC+GiKa+gPvgsuVc0g4jSAbA+ICT4o5iZ/7YHTf1Lkaj3Jy9XpH6+mKHEq3g35iOvt+f/bEvecv98D+N1BokXMjny+Q/wBt8aTdJQHWMHA2pplTmaT1a4orXzCtXgsahRUQQPu2qgDyOIOM8RyuXRaXf0/s0keNZZjJZjf4mMkn+M9cDs52GoVJJ1noDUaB0CidsDKnYunTsqKehIJP44X4ZEZvE0vi3ZkVuGU01FKiKai2t4wddNlBEqUYqfkeWMRpF0oMJYZepWhQGJBrLKiqiwSsiVK3JHMQpGxdpe2hoUqdNFYVGAWaqhRMQznxjUdyAJkn1xnmYpBQpChv2enrRYOk18zUIpyP4bnqJwLiShM1fhWr/wCj5XvGCt3VIEspIsIuukmYA3HthcclrtzuRbf5W58sNzUtHDaZ1L4VS7LIuwFxpbqeWFKknhFjtzMn5mTPvjV9ljyHjv8A6/OszPaJ8wkZX0/Xyx46zuPfFju8cumNWZst8BzKpWUszBdQmPhvKjXfYE2t7YuZijHE6dUfA7ATyvT0i/rhX4orNTamrMC4gBTznc32Fr4Zf7Ls13tN0qclRrnYmQ999wMee9qL+6PlN32cf2j85X7Y0vt3+HkbC8aRdjFxIIFzharJ198MPYvP/t9SvRzIDPRqPTVphiEMEmALGSfkcDuLZDu6r0zcKxAJ6cvmRGL+gzBkGOqIEo63CVbeDwYEqpiutAEgFS0mIWxPKASDefLBKrSOKdanAM9MWnFiJxNRhHtBWpZpKZUI7r4KlNitiWTXcwJWH53nCZmOy1UP40qLS0mKoA06tUAWkQRAx52ozbLVRVJUd2krMizvA6G0YYOxGfqVhVoVa9UJrojSumCtR9FUGVP3dMdMeUbFsJAM9MmbcoNRP4hw2rlymioSXbSukkSekbT649bPVUYF1BhYk7CTeCtptBPkRjrtFxCsupFchlLoxAANjDQY1AG8wdrbYZOO5EZQ0WL6xWohlCofDF4MT+8OmDCKRzOOUhoCyHGKRqOzhlDKg/eFtczzi45YKHiiNam3eE7BSfmWn4RcSTvPM2wv8JWi5qioknWdDbabnwkzsbb2HUCTjyvTWmTUAqAJ4SGC7sCIgHcGbEcvKQBwi4Yy8X6Q3naBV6YYq/eEBmH3QNTd2v8AhBJ/iF7QpRXI+En0m3ty9RfCe9OshTS5J1NoKnwkgeMibSNQHqSMW8tx2sLVKYMWMgqfmdvpheRDxULGesa1zTrzVlO2pfcSsXH63x2nECGUoCh1QQrAhlKmQbXBt4WB5dJAXIcXR20aWUwW6iR0IPMW9umHQcERUCOCpW40xJJUHx2kjUXMg2BwtSqHc5qEVL+VOblHN1waNI93T1MmokUwkEO8EAKApEDYe+Kj1tXxCnVHop+c7zi/ncsgyyFtYqhAoUBSplmJZiL/AHth/WKPEsiirSPdguxAeI3IWCpWPvaxtzUdTgs7q9c+sjFidLte1wbl6o/aHVkBWCAogRBUi5IMQTuedsXaVGiCbOJN5j9RhXrVJaoQT8TaTN4DHTf0Axa79goljOBZahBo3ZRk3RiYMW6xP9Me0c3TpUyBAhWAO7XkkbbSfpheyGbMkE/Eob/CY/6h7Yldppseg/GZwSkxb1CWTsi9IH9fzwycCqWAmbD+oH1wu5dYVPQfguDPCZBHoPwx2H3oOTpB3FqHd1WXYWItyMH6SBP8OAPFq8oDsZG+/MXH65dcM/bQw1I2GpSt9rX/ADwocUqkqAev6+V8aINiUSKM0U0/PHD0xcRI+ePdcfr/AHx6ak4sxUXcz2coIS1OmEJuSLz1mb4G8OzdApTdXFUUw2brRY61QJRpwbyF+tMH7ww4VYIwlcZ7I0mJeke6beV29th8owl0vpDVq6zUKT1Dw2klQAVO6p6gdg/hLDn96cCUyxgTvzj+uL2XLLkMvrl2WnSZoN3KgFhP8UG/ngZWztcuxp5YBOQLsSDFjZet/pifZ+tx4gVc1yYOt0eTKQUEm7k+ePGo4hFTOHT9igj4pDGb+oi1sRVf2uTekgJ/d28pL3xof8rg9f4Mo/8AG5/T+ROsxkmPwkgjz9pttjrsJRejmK9N7EqXW/3S8/Qk4ruMwZBrURJm3d23sJJgX+gwe4JmCQBVqK9RQQsKohPDIlVG5CzfkMZmv1WPMLUG5oaLTviNMRUVOwOYNLiubQ6QXr1XUfeImp5WEFTHPzjDF2hTVXc9YP8AlAwh8AaOOyf/AF649xUw/cYrOlQ6aPf61FixUIy8wQJgjcTy9cBg1gwZQW6ba/mHm0pzYyF63A7ZU4gfIk4+armxp1GgkGSWAE7WOp9rH3OKBzFUETnUEGRohjNv3EM7beuNN/amDtZ+kz19nZe9D6wb2h7O0wjV5YGmhMAzqImAZkzJix6Yu9neztbL1Ub/AJiMyqzLuGDB/Eu4Fjfb0tgbxZwKd8xUqFXVtLBwvxoWBBZd1HlyuNw69ie1VPMI1MDQ9MnwaQsi9wo8twJ0xF98Z+bJizWVUiaODG+PhmBmf8a7N5mpm62jL1SrVKhDd22k6mmdREEXOOeI8BzqFTWFTuxoRWJ1AFm0hAGIIk6V6CQcbehHxFlAEgA7n57/AK8sK3aBxUr0MsD8DpmKzEfClMyiz1eoBa9lba2KigEC5bKd5ltHhj06bMaNZgzE6gqwIsQdLOIkG9sVeJ51ayUQohRpLMTHiIhmLfeYCBNgI2ktOl0akcNWpcAZQ1OfOmX57/hvfEPaDhtF6KU2pjWXoUwx+KDVpq2lhGldE9fpOJ3EHiS2Pjn0iYsU82vdgaF72IEi4ESb7akP97DHlP7N81mFGYD0R332kSdQB5QFj5A2wo8U4UaOaemhnQsi4DAExET4mBU3UdNtsOvYn+0Z6B7jOoWo2ClVh6ZHhBgnxAgcoIiwM4FEUnn0kPkYDj1MvcA7EUsvVFSsalRliwKotiCLQTv540XKpl38fdIWHNlVj/iEn6YC5jtLkqolc3TB/jDK3kCpHixRHEqIuMwjWJAVSSQJJjVp6H2OHjGvpK7Oepji9fLizUlH9xSPphc7U5TKsmoUkQCDrUaTPIACNTdFM4Ts9/aKACtGmWJHxVDA/wACk/68LX/imqXD1ocagCSD4EkagiqQBboJMCZxzvjA6XCTHl6jiDKWQNN+5O4BU+ugmD0gmMfOZjBDjHGErZ6pmKYOlqgZQbSNMeouMUnAB8pxUYgyyL4MkiHQ/wADr76T+WLVCpCODzAA9xgeaniU/wAcfQf0xNMGPP8AA4ETjGwDwrP6vi1w2rFSDvsflinnamlQIOw+nXHwq6Mwx3Gsgx0k45PWA/SWe3nwUTOxI9wD+WEbN1JUev5Yd+2zh8vSZbjvFv5FH/2wn0OHVK7KlICbk6jAAHMke3ri8p8sqEeaaQgx2y9B+eOWfyxyKnli7ETxgd4xVzI6gewxaNUnbFTM1rGenTEGdC/aOoaeTCozAroQFSVNrbgyJjGf1M7UuHrVT61HI+UnDh2pzIahpndx/wBRwnOk9cUNKoKEn1Mt5zTfSUatQ/elh5mcRggbYnfLnkMVamUfcD9emLJFRNwxwfindVVLXpkwwNwAeYnaDBtyw75LwZiw8JpsQeXxJb64y4EzcQel8MvDO0yrTUVGgoCsk8rab+lvkcVNSDViPwhSee0JZdB+3IzKNQqEgxeDPPpBx920zH24EmO7Fptu2PsjmUrilWFmpuFYepj2Mhh8x1wL7V1i+Y8P7iieXM/nhaNuyC+wnOu1Dz3guo2IKjTzxaThlQ729cWKXBDzYYt7SZV3qO8G53NipTVKgGo1KYDdR3izI9OX6PGe4Q6MKlGdQ2C/EOfhuNS2+Hfp0wQ4lwNQtO58Vamv1n8sT51KyaQiGp/ECoj+bURf0Bwko6e6LEcMqPyTRh3sX27VwtDMQlU2V7aXE38XJh5xvyMzDk+KpToZ3MlgWd6sEKDakDTpibzIUm9hJvtgBxXggqgFdK1DuWkK53lgLg/xCTBi+AvCeBVqtAN34Sm0yniIIBIJI1BTMTiSncGozHnCm+saeO8bojILSXSp7pKcat1KhCLcxczy/HntD2xok0XXx6ay1HABFgJMGIHj08+W+FzL9l/t3pO7+FVYFAqzJYGbGwge+D+R7M5VYY0w5ImahLfQmPpjiouEc7GCOGL/APUK9asJUeEXKnkYlSDMQRacdZvhD0dRMMqDVIJEAlvuknpeIwboDTXzUWAFFwBIsFPIRbw7Rj7tQYpVR1CL/mP++BYCAGi7wuoCalT7tNdXq33R8zzwXzR7rM5XUZ0JTU+2lvdtfvgJTy+lKFFTevVV266C2hB6HxN8hix2q4gVzTFQGUAH5kl/+oY6tq8fCHuBPPxlfiFHu6rL0NvTcfQ4rVenngp2rpRVSrJh02m02afWGA+WBNN9z+vXCciU0sYstqJ2ohh5EDF3Nb/PAujux5kg/r6e2L9V8QROLWJHUNp6OP8AScWUBNYdDB98VnI0v5Mp/DF7JU5qU2vcqPIXMT5m8fynHVxAuMmcAZlExsPcxiHtCWWo8x43ge5J+lvbHVQjUJtJFxePQc8U+1FTVWA+6qj5yASfO+/nOJQeWA55ELcTBfJgAXVlMehj88B61KrTyoZHqU2L30MykjYSQQTsffBjsjmyVKMQyjnzAjbzxV7QVQKZkACZjDm/p/WKT+p9IyzG+PS/6/W2JKvwqeZxFV2H6640pUnLYjq0ZHMeuO6ePG3+eOnRZpvX74rXC6ATp0kmehMgDbBZMqN4Pyj8MTZ7bEFBj1OFKoUUITMW5M5agMeJQU+fp+GLNUX+ePaA3/XXHGQJSq5ND933/pijmOCUiQXpqSOqg/La2DVQ3Pkpjy2x0m3yxFSbgKpwZ4P7M+gmCVdd46eMaiMRHh3hioJeLtEE/PB4bnyI/A/7e2JygKCQDbpgfDW7hbzVQJw7UllbUOSn8p2tgotQbODTbz2+R/rilmBDW8sREyt8F0iygaWONPHcDSW+3QwsSYVzaSB574nr8QpR45Qfxqyj/ERpPvgKjmaAkwM1AHQd1VsPLBl2M74G5GwDiV3qowLIwcC9jO3mDgZ2fEZagP8A21sfMT+eLXGcpTNNmKKWCsQxUSLcjE4QOFZ2p3dZe8eFpNA1GBCWgTbARijjiNrKXzNN7hHDohHPSVcNO8PFTbdQOpxfCZmlzWqvRhpb3FvecS5+mA9IAAAV1AAFgIcQOgi3pg2BiQoMW+QjpFPLcTT9qqa5pa6KCHHNWebjlDC5jHnEavemnSDAs+gmDMCDJPKRvHli3xlAcysgH/h6m4/jp4F8IUTVMCe7e+BZOY1MlifcOdXzgqD4Elh5KinT+AOAvaCe9cAnU7BfYAE+gA5YM8IHjq//AGan4YDcS/8A7Tf3/wDXgDysNTzDeZQPk6QJnu0EdToJRj7MntgblMmWps/Ifo+2CmSH/Df3a/8Aon8cVsgYRYtgXXcL+EamTaK+MD95M25/1x5+1TviTMD7V/UficCZvhQF8RrmgIYptOskHTpk+cC8HkZH1m98HcmsNSQnxKWLgbBoEr/dACf3T1wN7MXNObzWAPun9T74l7NMS1MkySpJJ5mBc+eIbvIBjOkmqgETIiRblAPztj7OcLBWnDGytBB1SC7NDSNU3NgLecjFrhgnM0p/i/0GMd1D9jS9X/1Jh2BQV5lbUsQ3HpB3Dcp3LsQwIZSNPPcXvBHMbc8Cu2OYPcmObAD8fywxObYWO0htT/8Auf8AQ+IyCmoQ9NZWz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pic>
        <p:nvPicPr>
          <p:cNvPr id="1036" name="Picture 12" descr="https://encrypted-tbn0.gstatic.com/images?q=tbn:ANd9GcRyn-Br41FqHa0GMAat17zi9PuBCcdfQBfsPN5sDw4KBa8AO54B"/>
          <p:cNvPicPr>
            <a:picLocks noChangeAspect="1" noChangeArrowheads="1"/>
          </p:cNvPicPr>
          <p:nvPr/>
        </p:nvPicPr>
        <p:blipFill>
          <a:blip r:embed="rId3" cstate="print"/>
          <a:srcRect/>
          <a:stretch>
            <a:fillRect/>
          </a:stretch>
        </p:blipFill>
        <p:spPr bwMode="auto">
          <a:xfrm>
            <a:off x="5508104" y="404664"/>
            <a:ext cx="2724150" cy="2808312"/>
          </a:xfrm>
          <a:prstGeom prst="rect">
            <a:avLst/>
          </a:prstGeom>
          <a:noFill/>
        </p:spPr>
      </p:pic>
      <p:pic>
        <p:nvPicPr>
          <p:cNvPr id="1038" name="Picture 14" descr="https://encrypted-tbn2.gstatic.com/images?q=tbn:ANd9GcQ-O-nsFJLMcNDyrtSJ_GWVsXvUCkHot41kRSUtRzdV6WVst_xA"/>
          <p:cNvPicPr>
            <a:picLocks noChangeAspect="1" noChangeArrowheads="1"/>
          </p:cNvPicPr>
          <p:nvPr/>
        </p:nvPicPr>
        <p:blipFill>
          <a:blip r:embed="rId4" cstate="print"/>
          <a:srcRect/>
          <a:stretch>
            <a:fillRect/>
          </a:stretch>
        </p:blipFill>
        <p:spPr bwMode="auto">
          <a:xfrm>
            <a:off x="5436096" y="3933056"/>
            <a:ext cx="2752725" cy="2376264"/>
          </a:xfrm>
          <a:prstGeom prst="rect">
            <a:avLst/>
          </a:prstGeom>
          <a:noFill/>
        </p:spPr>
      </p:pic>
    </p:spTree>
    <p:extLst>
      <p:ext uri="{BB962C8B-B14F-4D97-AF65-F5344CB8AC3E}">
        <p14:creationId xmlns:p14="http://schemas.microsoft.com/office/powerpoint/2010/main" val="580509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1078" t="3448" b="5172"/>
          <a:stretch>
            <a:fillRect/>
          </a:stretch>
        </p:blipFill>
        <p:spPr bwMode="auto">
          <a:xfrm>
            <a:off x="251520" y="116632"/>
            <a:ext cx="8605907" cy="640871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2048" y="188640"/>
            <a:ext cx="9540552" cy="1446550"/>
          </a:xfrm>
          <a:prstGeom prst="rect">
            <a:avLst/>
          </a:prstGeom>
        </p:spPr>
        <p:txBody>
          <a:bodyPr wrap="square">
            <a:spAutoFit/>
          </a:bodyPr>
          <a:lstStyle/>
          <a:p>
            <a:pPr lvl="1" algn="ctr"/>
            <a:r>
              <a:rPr lang="es-MX"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B) CONOCIMIENTOS DESCRIPTIVOS</a:t>
            </a:r>
            <a:endParaRPr lang="es-MX"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3" name="2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269" y="2199269"/>
            <a:ext cx="7544854" cy="4182059"/>
          </a:xfrm>
          <a:prstGeom prst="rect">
            <a:avLst/>
          </a:prstGeom>
        </p:spPr>
      </p:pic>
      <p:sp>
        <p:nvSpPr>
          <p:cNvPr id="4" name="3 Rectángulo"/>
          <p:cNvSpPr/>
          <p:nvPr/>
        </p:nvSpPr>
        <p:spPr>
          <a:xfrm>
            <a:off x="323528" y="1609636"/>
            <a:ext cx="8784976" cy="523220"/>
          </a:xfrm>
          <a:prstGeom prst="rect">
            <a:avLst/>
          </a:prstGeom>
        </p:spPr>
        <p:txBody>
          <a:bodyPr wrap="square">
            <a:spAutoFit/>
          </a:bodyPr>
          <a:lstStyle/>
          <a:p>
            <a:r>
              <a:rPr lang="es-MX" sz="2800" b="1" dirty="0">
                <a:solidFill>
                  <a:schemeClr val="bg1"/>
                </a:solidFill>
              </a:rPr>
              <a:t>http://en.citizendium.org/wiki/Welcome_to_Citizendium</a:t>
            </a:r>
          </a:p>
        </p:txBody>
      </p:sp>
    </p:spTree>
    <p:extLst>
      <p:ext uri="{BB962C8B-B14F-4D97-AF65-F5344CB8AC3E}">
        <p14:creationId xmlns:p14="http://schemas.microsoft.com/office/powerpoint/2010/main" val="1514827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064" y="1629036"/>
            <a:ext cx="8028384" cy="4248236"/>
          </a:xfrm>
          <a:prstGeom prst="rect">
            <a:avLst/>
          </a:prstGeom>
        </p:spPr>
      </p:pic>
      <p:sp>
        <p:nvSpPr>
          <p:cNvPr id="4" name="3 Rectángulo"/>
          <p:cNvSpPr/>
          <p:nvPr/>
        </p:nvSpPr>
        <p:spPr>
          <a:xfrm>
            <a:off x="1087000" y="548680"/>
            <a:ext cx="6797368" cy="584775"/>
          </a:xfrm>
          <a:prstGeom prst="rect">
            <a:avLst/>
          </a:prstGeom>
        </p:spPr>
        <p:txBody>
          <a:bodyPr wrap="square">
            <a:spAutoFit/>
          </a:bodyPr>
          <a:lstStyle/>
          <a:p>
            <a:r>
              <a:rPr lang="es-MX" sz="3200" b="1" dirty="0">
                <a:solidFill>
                  <a:schemeClr val="bg1"/>
                </a:solidFill>
                <a:effectLst>
                  <a:outerShdw blurRad="38100" dist="38100" dir="2700000" algn="tl">
                    <a:srgbClr val="000000">
                      <a:alpha val="43137"/>
                    </a:srgbClr>
                  </a:outerShdw>
                </a:effectLst>
              </a:rPr>
              <a:t>http://www.frikipedia.es/friki/Portada</a:t>
            </a:r>
          </a:p>
        </p:txBody>
      </p:sp>
    </p:spTree>
    <p:extLst>
      <p:ext uri="{BB962C8B-B14F-4D97-AF65-F5344CB8AC3E}">
        <p14:creationId xmlns:p14="http://schemas.microsoft.com/office/powerpoint/2010/main" val="3209668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340386"/>
            <a:ext cx="8460432" cy="4752910"/>
          </a:xfrm>
          <a:prstGeom prst="rect">
            <a:avLst/>
          </a:prstGeom>
        </p:spPr>
      </p:pic>
      <p:sp>
        <p:nvSpPr>
          <p:cNvPr id="3" name="2 Rectángulo"/>
          <p:cNvSpPr/>
          <p:nvPr/>
        </p:nvSpPr>
        <p:spPr>
          <a:xfrm>
            <a:off x="1547664" y="404664"/>
            <a:ext cx="6264696" cy="646331"/>
          </a:xfrm>
          <a:prstGeom prst="rect">
            <a:avLst/>
          </a:prstGeom>
        </p:spPr>
        <p:txBody>
          <a:bodyPr wrap="square">
            <a:spAutoFit/>
          </a:bodyPr>
          <a:lstStyle/>
          <a:p>
            <a:r>
              <a:rPr lang="es-MX" sz="3600" b="1" dirty="0">
                <a:solidFill>
                  <a:schemeClr val="bg1"/>
                </a:solidFill>
              </a:rPr>
              <a:t>http://www.wikilearning.com/</a:t>
            </a:r>
          </a:p>
        </p:txBody>
      </p:sp>
    </p:spTree>
    <p:extLst>
      <p:ext uri="{BB962C8B-B14F-4D97-AF65-F5344CB8AC3E}">
        <p14:creationId xmlns:p14="http://schemas.microsoft.com/office/powerpoint/2010/main" val="40122704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0928" y="1898829"/>
            <a:ext cx="8933600" cy="954107"/>
          </a:xfrm>
          <a:prstGeom prst="rect">
            <a:avLst/>
          </a:prstGeom>
          <a:effectLst>
            <a:softEdge rad="127000"/>
          </a:effectLst>
        </p:spPr>
        <p:txBody>
          <a:bodyPr wrap="square">
            <a:spAutoFit/>
          </a:bodyPr>
          <a:lstStyle/>
          <a:p>
            <a:r>
              <a:rPr lang="es-MX" sz="2800" dirty="0">
                <a:solidFill>
                  <a:schemeClr val="bg1"/>
                </a:solidFill>
              </a:rPr>
              <a:t>1.- </a:t>
            </a:r>
            <a:r>
              <a:rPr lang="es-MX" sz="2800" b="1" dirty="0" smtClean="0">
                <a:solidFill>
                  <a:schemeClr val="bg1"/>
                </a:solidFill>
              </a:rPr>
              <a:t>UN NOMBRE , ES DECIR SU NOMBRE EN INTERNET</a:t>
            </a:r>
            <a:br>
              <a:rPr lang="es-MX" sz="2800" b="1" dirty="0" smtClean="0">
                <a:solidFill>
                  <a:schemeClr val="bg1"/>
                </a:solidFill>
              </a:rPr>
            </a:br>
            <a:r>
              <a:rPr lang="es-MX" sz="2800" b="1" dirty="0" smtClean="0">
                <a:solidFill>
                  <a:schemeClr val="bg1"/>
                </a:solidFill>
              </a:rPr>
              <a:t>LLAMADO DOMINIO Y COMIENZA CON www </a:t>
            </a:r>
            <a:endParaRPr lang="es-MX" sz="1050" b="1" dirty="0" smtClean="0">
              <a:solidFill>
                <a:schemeClr val="bg1"/>
              </a:solidFill>
            </a:endParaRPr>
          </a:p>
        </p:txBody>
      </p:sp>
      <p:sp>
        <p:nvSpPr>
          <p:cNvPr id="4" name="3 Rectángulo"/>
          <p:cNvSpPr/>
          <p:nvPr/>
        </p:nvSpPr>
        <p:spPr>
          <a:xfrm>
            <a:off x="-72008" y="233353"/>
            <a:ext cx="8892480" cy="1446550"/>
          </a:xfrm>
          <a:prstGeom prst="rect">
            <a:avLst/>
          </a:prstGeom>
        </p:spPr>
        <p:txBody>
          <a:bodyPr wrap="square">
            <a:spAutoFit/>
          </a:bodyPr>
          <a:lstStyle/>
          <a:p>
            <a:pPr lvl="1" algn="ctr"/>
            <a:r>
              <a:rPr lang="es-MX"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REQUISITOS PARA UNA PAGINA WEB</a:t>
            </a:r>
            <a:r>
              <a:rPr lang="es-MX"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t>
            </a:r>
            <a:endParaRPr lang="es-MX"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5 Rectángulo"/>
          <p:cNvSpPr/>
          <p:nvPr/>
        </p:nvSpPr>
        <p:spPr>
          <a:xfrm>
            <a:off x="251520" y="2876743"/>
            <a:ext cx="8745016" cy="1200329"/>
          </a:xfrm>
          <a:prstGeom prst="rect">
            <a:avLst/>
          </a:prstGeom>
          <a:effectLst>
            <a:softEdge rad="127000"/>
          </a:effectLst>
        </p:spPr>
        <p:txBody>
          <a:bodyPr wrap="square">
            <a:spAutoFit/>
          </a:bodyPr>
          <a:lstStyle/>
          <a:p>
            <a:r>
              <a:rPr lang="es-MX" sz="2400" dirty="0" smtClean="0">
                <a:solidFill>
                  <a:schemeClr val="bg1"/>
                </a:solidFill>
              </a:rPr>
              <a:t>ejemplos</a:t>
            </a:r>
            <a:r>
              <a:rPr lang="es-MX" sz="2400" dirty="0">
                <a:solidFill>
                  <a:schemeClr val="bg1"/>
                </a:solidFill>
              </a:rPr>
              <a:t>: </a:t>
            </a:r>
            <a:r>
              <a:rPr lang="es-MX" sz="2400" b="1" dirty="0">
                <a:solidFill>
                  <a:schemeClr val="accent6">
                    <a:lumMod val="75000"/>
                  </a:schemeClr>
                </a:solidFill>
              </a:rPr>
              <a:t>www.nutriologo.com.mx </a:t>
            </a:r>
            <a:r>
              <a:rPr lang="es-MX" sz="2400" dirty="0">
                <a:solidFill>
                  <a:schemeClr val="bg1"/>
                </a:solidFill>
              </a:rPr>
              <a:t>o </a:t>
            </a:r>
            <a:r>
              <a:rPr lang="es-MX" sz="2400" b="1" dirty="0">
                <a:solidFill>
                  <a:schemeClr val="accent6">
                    <a:lumMod val="75000"/>
                  </a:schemeClr>
                </a:solidFill>
              </a:rPr>
              <a:t>www.tupropiodominio.com</a:t>
            </a:r>
          </a:p>
          <a:p>
            <a:r>
              <a:rPr lang="es-MX" sz="2400" dirty="0">
                <a:solidFill>
                  <a:schemeClr val="bg1"/>
                </a:solidFill>
              </a:rPr>
              <a:t>Es un uso de dominio o tenedor de una licencia, se contrata anualmente a las autoridades que rigen el internet a nivel mundial</a:t>
            </a:r>
            <a:r>
              <a:rPr lang="es-MX" sz="2400" dirty="0" smtClean="0">
                <a:solidFill>
                  <a:schemeClr val="bg1"/>
                </a:solidFill>
              </a:rPr>
              <a:t>.</a:t>
            </a:r>
            <a:endParaRPr lang="es-MX" sz="2400" dirty="0">
              <a:solidFill>
                <a:schemeClr val="bg1"/>
              </a:solidFill>
            </a:endParaRPr>
          </a:p>
        </p:txBody>
      </p:sp>
      <p:pic>
        <p:nvPicPr>
          <p:cNvPr id="1028" name="Picture 4" descr="http://integralsystems.com.mx/wp-content/uploads/2011/09/creacion_de_paginas_web_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4137561"/>
            <a:ext cx="3416424" cy="245979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9" name="8 Rectángulo"/>
          <p:cNvSpPr/>
          <p:nvPr/>
        </p:nvSpPr>
        <p:spPr>
          <a:xfrm>
            <a:off x="284600" y="4298320"/>
            <a:ext cx="5295512" cy="1938992"/>
          </a:xfrm>
          <a:prstGeom prst="rect">
            <a:avLst/>
          </a:prstGeom>
          <a:effectLst>
            <a:softEdge rad="127000"/>
          </a:effectLst>
        </p:spPr>
        <p:txBody>
          <a:bodyPr wrap="square">
            <a:spAutoFit/>
          </a:bodyPr>
          <a:lstStyle/>
          <a:p>
            <a:r>
              <a:rPr lang="es-MX" sz="2400" dirty="0" smtClean="0">
                <a:solidFill>
                  <a:schemeClr val="bg1"/>
                </a:solidFill>
              </a:rPr>
              <a:t>Terminaciones </a:t>
            </a:r>
            <a:r>
              <a:rPr lang="es-MX" sz="2400" dirty="0">
                <a:solidFill>
                  <a:schemeClr val="bg1"/>
                </a:solidFill>
              </a:rPr>
              <a:t>disponibles de dominios:</a:t>
            </a:r>
          </a:p>
          <a:p>
            <a:r>
              <a:rPr lang="es-MX" sz="2400" dirty="0">
                <a:solidFill>
                  <a:schemeClr val="bg1"/>
                </a:solidFill>
              </a:rPr>
              <a:t>.</a:t>
            </a:r>
            <a:r>
              <a:rPr lang="es-MX" sz="2400" dirty="0" smtClean="0">
                <a:solidFill>
                  <a:schemeClr val="bg1"/>
                </a:solidFill>
              </a:rPr>
              <a:t>com   .net  .org  .com.mx   ..</a:t>
            </a:r>
            <a:r>
              <a:rPr lang="es-MX" sz="2400" dirty="0">
                <a:solidFill>
                  <a:schemeClr val="bg1"/>
                </a:solidFill>
              </a:rPr>
              <a:t>entre otras…</a:t>
            </a:r>
            <a:br>
              <a:rPr lang="es-MX" sz="2400" dirty="0">
                <a:solidFill>
                  <a:schemeClr val="bg1"/>
                </a:solidFill>
              </a:rPr>
            </a:br>
            <a:r>
              <a:rPr lang="es-MX" sz="2400" dirty="0">
                <a:solidFill>
                  <a:schemeClr val="bg1"/>
                </a:solidFill>
              </a:rPr>
              <a:t>Recomendamos siempre la mas sencilla, </a:t>
            </a:r>
            <a:endParaRPr lang="es-MX" sz="2400" dirty="0" smtClean="0">
              <a:solidFill>
                <a:schemeClr val="bg1"/>
              </a:solidFill>
            </a:endParaRPr>
          </a:p>
          <a:p>
            <a:r>
              <a:rPr lang="es-MX" sz="2400" dirty="0" smtClean="0">
                <a:solidFill>
                  <a:schemeClr val="bg1"/>
                </a:solidFill>
              </a:rPr>
              <a:t>corta </a:t>
            </a:r>
            <a:r>
              <a:rPr lang="es-MX" sz="2400" dirty="0">
                <a:solidFill>
                  <a:schemeClr val="bg1"/>
                </a:solidFill>
              </a:rPr>
              <a:t>y fácil de recordar.</a:t>
            </a:r>
            <a:br>
              <a:rPr lang="es-MX" sz="2400" dirty="0">
                <a:solidFill>
                  <a:schemeClr val="bg1"/>
                </a:solidFill>
              </a:rPr>
            </a:br>
            <a:r>
              <a:rPr lang="es-MX" sz="2400" dirty="0">
                <a:solidFill>
                  <a:schemeClr val="bg1"/>
                </a:solidFill>
              </a:rPr>
              <a:t>Siempre sujetos a disponibilidad.</a:t>
            </a:r>
          </a:p>
        </p:txBody>
      </p:sp>
    </p:spTree>
    <p:extLst>
      <p:ext uri="{BB962C8B-B14F-4D97-AF65-F5344CB8AC3E}">
        <p14:creationId xmlns:p14="http://schemas.microsoft.com/office/powerpoint/2010/main" val="245119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691680" y="620688"/>
            <a:ext cx="5976664" cy="830997"/>
          </a:xfrm>
          <a:prstGeom prst="rect">
            <a:avLst/>
          </a:prstGeom>
        </p:spPr>
        <p:txBody>
          <a:bodyPr wrap="square">
            <a:spAutoFit/>
          </a:bodyPr>
          <a:lstStyle/>
          <a:p>
            <a:r>
              <a:rPr lang="es-MX" sz="4800" b="1" dirty="0">
                <a:solidFill>
                  <a:schemeClr val="bg1"/>
                </a:solidFill>
              </a:rPr>
              <a:t>inciclopedia.wikia.com </a:t>
            </a:r>
          </a:p>
        </p:txBody>
      </p:sp>
      <p:pic>
        <p:nvPicPr>
          <p:cNvPr id="3" name="2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733891"/>
            <a:ext cx="7956376" cy="4287397"/>
          </a:xfrm>
          <a:prstGeom prst="rect">
            <a:avLst/>
          </a:prstGeom>
        </p:spPr>
      </p:pic>
    </p:spTree>
    <p:extLst>
      <p:ext uri="{BB962C8B-B14F-4D97-AF65-F5344CB8AC3E}">
        <p14:creationId xmlns:p14="http://schemas.microsoft.com/office/powerpoint/2010/main" val="26118249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598" y="1635520"/>
            <a:ext cx="8149858" cy="4601792"/>
          </a:xfrm>
          <a:prstGeom prst="rect">
            <a:avLst/>
          </a:prstGeom>
        </p:spPr>
      </p:pic>
      <p:sp>
        <p:nvSpPr>
          <p:cNvPr id="4" name="3 Rectángulo"/>
          <p:cNvSpPr/>
          <p:nvPr/>
        </p:nvSpPr>
        <p:spPr>
          <a:xfrm>
            <a:off x="910100" y="694437"/>
            <a:ext cx="7406316" cy="646331"/>
          </a:xfrm>
          <a:prstGeom prst="rect">
            <a:avLst/>
          </a:prstGeom>
        </p:spPr>
        <p:txBody>
          <a:bodyPr wrap="square">
            <a:spAutoFit/>
          </a:bodyPr>
          <a:lstStyle/>
          <a:p>
            <a:r>
              <a:rPr lang="es-MX" sz="3600" b="1" dirty="0">
                <a:solidFill>
                  <a:schemeClr val="bg1"/>
                </a:solidFill>
              </a:rPr>
              <a:t>http://es.wikiquote.org/wiki/Portada</a:t>
            </a:r>
          </a:p>
        </p:txBody>
      </p:sp>
    </p:spTree>
    <p:extLst>
      <p:ext uri="{BB962C8B-B14F-4D97-AF65-F5344CB8AC3E}">
        <p14:creationId xmlns:p14="http://schemas.microsoft.com/office/powerpoint/2010/main" val="1945890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340768"/>
            <a:ext cx="7632848" cy="4981958"/>
          </a:xfrm>
          <a:prstGeom prst="rect">
            <a:avLst/>
          </a:prstGeom>
        </p:spPr>
      </p:pic>
      <p:sp>
        <p:nvSpPr>
          <p:cNvPr id="3" name="2 Rectángulo"/>
          <p:cNvSpPr/>
          <p:nvPr/>
        </p:nvSpPr>
        <p:spPr>
          <a:xfrm>
            <a:off x="1168782" y="476672"/>
            <a:ext cx="7003618" cy="707886"/>
          </a:xfrm>
          <a:prstGeom prst="rect">
            <a:avLst/>
          </a:prstGeom>
        </p:spPr>
        <p:txBody>
          <a:bodyPr wrap="square">
            <a:spAutoFit/>
          </a:bodyPr>
          <a:lstStyle/>
          <a:p>
            <a:r>
              <a:rPr lang="es-MX" sz="4000" b="1" dirty="0">
                <a:solidFill>
                  <a:schemeClr val="bg1"/>
                </a:solidFill>
                <a:effectLst>
                  <a:outerShdw blurRad="38100" dist="38100" dir="2700000" algn="tl">
                    <a:srgbClr val="000000">
                      <a:alpha val="43137"/>
                    </a:srgbClr>
                  </a:outerShdw>
                </a:effectLst>
              </a:rPr>
              <a:t>http://www.monografias.com/</a:t>
            </a:r>
          </a:p>
        </p:txBody>
      </p:sp>
    </p:spTree>
    <p:extLst>
      <p:ext uri="{BB962C8B-B14F-4D97-AF65-F5344CB8AC3E}">
        <p14:creationId xmlns:p14="http://schemas.microsoft.com/office/powerpoint/2010/main" val="27516493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6512" y="404664"/>
            <a:ext cx="8856984" cy="830997"/>
          </a:xfrm>
          <a:prstGeom prst="rect">
            <a:avLst/>
          </a:prstGeom>
        </p:spPr>
        <p:txBody>
          <a:bodyPr wrap="square">
            <a:spAutoFit/>
          </a:bodyPr>
          <a:lstStyle/>
          <a:p>
            <a:pPr lvl="1" algn="ctr"/>
            <a:r>
              <a:rPr lang="es-MX" sz="4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 Antiqua" panose="02040602050305030304" pitchFamily="18" charset="0"/>
              </a:rPr>
              <a:t>C) VIDEOS Y TUTORIALES</a:t>
            </a:r>
            <a:endParaRPr lang="es-MX" sz="4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4" name="3 Rectángulo"/>
          <p:cNvSpPr/>
          <p:nvPr/>
        </p:nvSpPr>
        <p:spPr>
          <a:xfrm>
            <a:off x="611560" y="1340768"/>
            <a:ext cx="8208912" cy="2677656"/>
          </a:xfrm>
          <a:prstGeom prst="rect">
            <a:avLst/>
          </a:prstGeom>
        </p:spPr>
        <p:txBody>
          <a:bodyPr wrap="square">
            <a:spAutoFit/>
          </a:bodyPr>
          <a:lstStyle/>
          <a:p>
            <a:pPr marL="457200" indent="-457200">
              <a:buFont typeface="Wingdings" panose="05000000000000000000" pitchFamily="2" charset="2"/>
              <a:buChar char="Ø"/>
            </a:pPr>
            <a:r>
              <a:rPr lang="es-MX" sz="2800" dirty="0" smtClean="0">
                <a:solidFill>
                  <a:schemeClr val="bg1"/>
                </a:solidFill>
              </a:rPr>
              <a:t>500 </a:t>
            </a:r>
            <a:r>
              <a:rPr lang="es-MX" sz="2800" dirty="0">
                <a:solidFill>
                  <a:schemeClr val="bg1"/>
                </a:solidFill>
              </a:rPr>
              <a:t>a 700 </a:t>
            </a:r>
            <a:r>
              <a:rPr lang="es-MX" sz="2800" dirty="0" smtClean="0">
                <a:solidFill>
                  <a:schemeClr val="bg1"/>
                </a:solidFill>
              </a:rPr>
              <a:t>pesos  por </a:t>
            </a:r>
            <a:r>
              <a:rPr lang="es-MX" sz="2800" dirty="0">
                <a:solidFill>
                  <a:schemeClr val="bg1"/>
                </a:solidFill>
              </a:rPr>
              <a:t>trabajos sencillos. </a:t>
            </a:r>
            <a:endParaRPr lang="es-MX" sz="2800" dirty="0" smtClean="0">
              <a:solidFill>
                <a:schemeClr val="bg1"/>
              </a:solidFill>
            </a:endParaRPr>
          </a:p>
          <a:p>
            <a:pPr marL="457200" indent="-457200">
              <a:buFont typeface="Wingdings" panose="05000000000000000000" pitchFamily="2" charset="2"/>
              <a:buChar char="Ø"/>
            </a:pPr>
            <a:r>
              <a:rPr lang="es-MX" sz="2800" dirty="0" smtClean="0">
                <a:solidFill>
                  <a:schemeClr val="bg1"/>
                </a:solidFill>
              </a:rPr>
              <a:t>Por fotografía; 12.90 </a:t>
            </a:r>
            <a:r>
              <a:rPr lang="es-MX" sz="2800" dirty="0">
                <a:solidFill>
                  <a:schemeClr val="bg1"/>
                </a:solidFill>
              </a:rPr>
              <a:t>pesos </a:t>
            </a:r>
            <a:r>
              <a:rPr lang="es-MX" sz="2800" dirty="0" smtClean="0">
                <a:solidFill>
                  <a:schemeClr val="bg1"/>
                </a:solidFill>
              </a:rPr>
              <a:t>y el </a:t>
            </a:r>
            <a:r>
              <a:rPr lang="es-MX" sz="2800" dirty="0">
                <a:solidFill>
                  <a:schemeClr val="bg1"/>
                </a:solidFill>
              </a:rPr>
              <a:t>tiempo cuesta. </a:t>
            </a:r>
            <a:endParaRPr lang="es-MX" sz="2800" dirty="0" smtClean="0">
              <a:solidFill>
                <a:schemeClr val="bg1"/>
              </a:solidFill>
            </a:endParaRPr>
          </a:p>
          <a:p>
            <a:pPr marL="457200" indent="-457200">
              <a:buFont typeface="Wingdings" panose="05000000000000000000" pitchFamily="2" charset="2"/>
              <a:buChar char="Ø"/>
            </a:pPr>
            <a:r>
              <a:rPr lang="es-MX" sz="2800" dirty="0" smtClean="0">
                <a:solidFill>
                  <a:schemeClr val="bg1"/>
                </a:solidFill>
              </a:rPr>
              <a:t>40 </a:t>
            </a:r>
            <a:r>
              <a:rPr lang="es-MX" sz="2800" dirty="0">
                <a:solidFill>
                  <a:schemeClr val="bg1"/>
                </a:solidFill>
              </a:rPr>
              <a:t>fotos, </a:t>
            </a:r>
            <a:r>
              <a:rPr lang="es-MX" sz="2800" dirty="0" smtClean="0">
                <a:solidFill>
                  <a:schemeClr val="bg1"/>
                </a:solidFill>
              </a:rPr>
              <a:t>máximo </a:t>
            </a:r>
            <a:r>
              <a:rPr lang="es-MX" sz="2800" dirty="0">
                <a:solidFill>
                  <a:schemeClr val="bg1"/>
                </a:solidFill>
              </a:rPr>
              <a:t>45 fotos 500 pesotes sin tener que hacer ajustes a </a:t>
            </a:r>
            <a:r>
              <a:rPr lang="es-MX" sz="2800" dirty="0" smtClean="0">
                <a:solidFill>
                  <a:schemeClr val="bg1"/>
                </a:solidFill>
              </a:rPr>
              <a:t>fotos</a:t>
            </a:r>
          </a:p>
          <a:p>
            <a:pPr marL="457200" indent="-457200">
              <a:buFont typeface="Wingdings" panose="05000000000000000000" pitchFamily="2" charset="2"/>
              <a:buChar char="Ø"/>
            </a:pPr>
            <a:r>
              <a:rPr lang="es-MX" sz="2800" dirty="0" smtClean="0">
                <a:solidFill>
                  <a:schemeClr val="bg1"/>
                </a:solidFill>
              </a:rPr>
              <a:t>Si </a:t>
            </a:r>
            <a:r>
              <a:rPr lang="es-MX" sz="2800" dirty="0">
                <a:solidFill>
                  <a:schemeClr val="bg1"/>
                </a:solidFill>
              </a:rPr>
              <a:t>quieren </a:t>
            </a:r>
            <a:r>
              <a:rPr lang="es-MX" sz="2800" dirty="0" smtClean="0">
                <a:solidFill>
                  <a:schemeClr val="bg1"/>
                </a:solidFill>
              </a:rPr>
              <a:t>música o </a:t>
            </a:r>
            <a:r>
              <a:rPr lang="es-MX" sz="2800" dirty="0">
                <a:solidFill>
                  <a:schemeClr val="bg1"/>
                </a:solidFill>
              </a:rPr>
              <a:t>algo especial </a:t>
            </a:r>
            <a:r>
              <a:rPr lang="es-MX" sz="2800" dirty="0" smtClean="0">
                <a:solidFill>
                  <a:schemeClr val="bg1"/>
                </a:solidFill>
              </a:rPr>
              <a:t> es un costo extra de15</a:t>
            </a:r>
            <a:r>
              <a:rPr lang="es-MX" sz="2800" dirty="0">
                <a:solidFill>
                  <a:schemeClr val="bg1"/>
                </a:solidFill>
              </a:rPr>
              <a:t>%. </a:t>
            </a:r>
          </a:p>
        </p:txBody>
      </p:sp>
      <p:pic>
        <p:nvPicPr>
          <p:cNvPr id="12290" name="Picture 2" descr="http://blog.abargon.com/Portals/267863/images/paginas-web-grat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516" y="3933056"/>
            <a:ext cx="6260852" cy="270738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4372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67544" y="332656"/>
            <a:ext cx="8208912" cy="6124754"/>
          </a:xfrm>
          <a:prstGeom prst="rect">
            <a:avLst/>
          </a:prstGeom>
        </p:spPr>
        <p:txBody>
          <a:bodyPr wrap="square">
            <a:spAutoFit/>
          </a:bodyPr>
          <a:lstStyle/>
          <a:p>
            <a:r>
              <a:rPr lang="es-MX" sz="2800" b="1" dirty="0" smtClean="0">
                <a:solidFill>
                  <a:schemeClr val="bg1"/>
                </a:solidFill>
              </a:rPr>
              <a:t>2.- DISEÑO GRÁFICO Y WEB DEL SITIO – ES LA PARTE GRÁFICA Y ARTÍSTICA DE LA PAGINA</a:t>
            </a:r>
            <a:endParaRPr lang="es-MX" sz="2800" dirty="0" smtClean="0">
              <a:solidFill>
                <a:schemeClr val="bg1"/>
              </a:solidFill>
            </a:endParaRPr>
          </a:p>
          <a:p>
            <a:r>
              <a:rPr lang="es-MX" sz="2400" dirty="0" smtClean="0">
                <a:solidFill>
                  <a:schemeClr val="bg1"/>
                </a:solidFill>
              </a:rPr>
              <a:t>Parte </a:t>
            </a:r>
            <a:r>
              <a:rPr lang="es-MX" sz="2400" dirty="0">
                <a:solidFill>
                  <a:schemeClr val="bg1"/>
                </a:solidFill>
              </a:rPr>
              <a:t>visual incluye layout, logotipos, fotografía e imágenes</a:t>
            </a:r>
            <a:br>
              <a:rPr lang="es-MX" sz="2400" dirty="0">
                <a:solidFill>
                  <a:schemeClr val="bg1"/>
                </a:solidFill>
              </a:rPr>
            </a:br>
            <a:r>
              <a:rPr lang="es-MX" sz="2400" dirty="0">
                <a:solidFill>
                  <a:schemeClr val="bg1"/>
                </a:solidFill>
              </a:rPr>
              <a:t>Programación, código y columna vertebral del sitio – parte no visible al usuario.</a:t>
            </a:r>
          </a:p>
          <a:p>
            <a:r>
              <a:rPr lang="es-MX" sz="2400" dirty="0">
                <a:solidFill>
                  <a:schemeClr val="bg1"/>
                </a:solidFill>
              </a:rPr>
              <a:t>Tipos de </a:t>
            </a:r>
            <a:r>
              <a:rPr lang="es-MX" sz="2400" dirty="0" smtClean="0">
                <a:solidFill>
                  <a:schemeClr val="bg1"/>
                </a:solidFill>
              </a:rPr>
              <a:t>sitios:</a:t>
            </a:r>
          </a:p>
          <a:p>
            <a:pPr marL="457200" indent="-457200">
              <a:buFont typeface="+mj-lt"/>
              <a:buAutoNum type="alphaLcParenR"/>
            </a:pPr>
            <a:r>
              <a:rPr lang="es-MX" sz="2400" dirty="0" smtClean="0">
                <a:solidFill>
                  <a:schemeClr val="bg1"/>
                </a:solidFill>
              </a:rPr>
              <a:t>Transaccionales </a:t>
            </a:r>
            <a:r>
              <a:rPr lang="es-MX" sz="2400" dirty="0">
                <a:solidFill>
                  <a:schemeClr val="bg1"/>
                </a:solidFill>
              </a:rPr>
              <a:t>de venta </a:t>
            </a:r>
            <a:endParaRPr lang="es-MX" sz="2400" dirty="0" smtClean="0">
              <a:solidFill>
                <a:schemeClr val="bg1"/>
              </a:solidFill>
            </a:endParaRPr>
          </a:p>
          <a:p>
            <a:pPr lvl="1"/>
            <a:r>
              <a:rPr lang="es-MX" sz="2400" dirty="0" smtClean="0">
                <a:solidFill>
                  <a:schemeClr val="bg1"/>
                </a:solidFill>
              </a:rPr>
              <a:t>o </a:t>
            </a:r>
            <a:r>
              <a:rPr lang="es-MX" sz="2400" dirty="0">
                <a:solidFill>
                  <a:schemeClr val="bg1"/>
                </a:solidFill>
              </a:rPr>
              <a:t>venta </a:t>
            </a:r>
            <a:r>
              <a:rPr lang="es-MX" sz="2400" dirty="0" smtClean="0">
                <a:solidFill>
                  <a:schemeClr val="bg1"/>
                </a:solidFill>
              </a:rPr>
              <a:t>directa</a:t>
            </a:r>
          </a:p>
          <a:p>
            <a:pPr marL="457200" indent="-457200">
              <a:buFont typeface="+mj-lt"/>
              <a:buAutoNum type="alphaLcParenR"/>
            </a:pPr>
            <a:r>
              <a:rPr lang="es-MX" sz="2400" dirty="0" smtClean="0">
                <a:solidFill>
                  <a:schemeClr val="bg1"/>
                </a:solidFill>
              </a:rPr>
              <a:t>Servicio </a:t>
            </a:r>
            <a:r>
              <a:rPr lang="es-MX" sz="2400" dirty="0">
                <a:solidFill>
                  <a:schemeClr val="bg1"/>
                </a:solidFill>
              </a:rPr>
              <a:t>al cliente</a:t>
            </a:r>
            <a:br>
              <a:rPr lang="es-MX" sz="2400" dirty="0">
                <a:solidFill>
                  <a:schemeClr val="bg1"/>
                </a:solidFill>
              </a:rPr>
            </a:br>
            <a:r>
              <a:rPr lang="es-MX" sz="2400" dirty="0" smtClean="0">
                <a:solidFill>
                  <a:schemeClr val="bg1"/>
                </a:solidFill>
              </a:rPr>
              <a:t>Educativos</a:t>
            </a:r>
            <a:r>
              <a:rPr lang="es-MX" sz="2400" dirty="0">
                <a:solidFill>
                  <a:schemeClr val="bg1"/>
                </a:solidFill>
              </a:rPr>
              <a:t>, informativos, </a:t>
            </a:r>
            <a:endParaRPr lang="es-MX" sz="2400" dirty="0" smtClean="0">
              <a:solidFill>
                <a:schemeClr val="bg1"/>
              </a:solidFill>
            </a:endParaRPr>
          </a:p>
          <a:p>
            <a:pPr lvl="1"/>
            <a:r>
              <a:rPr lang="es-MX" sz="2400" dirty="0" smtClean="0">
                <a:solidFill>
                  <a:schemeClr val="bg1"/>
                </a:solidFill>
              </a:rPr>
              <a:t>como hacer</a:t>
            </a:r>
          </a:p>
          <a:p>
            <a:pPr marL="457200" indent="-457200">
              <a:buFont typeface="+mj-lt"/>
              <a:buAutoNum type="alphaLcParenR"/>
            </a:pPr>
            <a:r>
              <a:rPr lang="es-MX" sz="2400" dirty="0" smtClean="0">
                <a:solidFill>
                  <a:schemeClr val="bg1"/>
                </a:solidFill>
              </a:rPr>
              <a:t>Demostración </a:t>
            </a:r>
            <a:r>
              <a:rPr lang="es-MX" sz="2400" dirty="0">
                <a:solidFill>
                  <a:schemeClr val="bg1"/>
                </a:solidFill>
              </a:rPr>
              <a:t>de </a:t>
            </a:r>
            <a:r>
              <a:rPr lang="es-MX" sz="2400" dirty="0" smtClean="0">
                <a:solidFill>
                  <a:schemeClr val="bg1"/>
                </a:solidFill>
              </a:rPr>
              <a:t>producto</a:t>
            </a:r>
          </a:p>
          <a:p>
            <a:pPr marL="457200" indent="-457200">
              <a:buFont typeface="+mj-lt"/>
              <a:buAutoNum type="alphaLcParenR"/>
            </a:pPr>
            <a:r>
              <a:rPr lang="es-MX" sz="2400" dirty="0" smtClean="0">
                <a:solidFill>
                  <a:schemeClr val="bg1"/>
                </a:solidFill>
              </a:rPr>
              <a:t>Imagen</a:t>
            </a:r>
            <a:r>
              <a:rPr lang="es-MX" sz="2400" dirty="0">
                <a:solidFill>
                  <a:schemeClr val="bg1"/>
                </a:solidFill>
              </a:rPr>
              <a:t>, promocionales, </a:t>
            </a:r>
            <a:endParaRPr lang="es-MX" sz="2400" dirty="0" smtClean="0">
              <a:solidFill>
                <a:schemeClr val="bg1"/>
              </a:solidFill>
            </a:endParaRPr>
          </a:p>
          <a:p>
            <a:pPr lvl="1"/>
            <a:r>
              <a:rPr lang="es-MX" sz="2400" dirty="0" smtClean="0">
                <a:solidFill>
                  <a:schemeClr val="bg1"/>
                </a:solidFill>
              </a:rPr>
              <a:t>Posicionamiento</a:t>
            </a:r>
          </a:p>
          <a:p>
            <a:pPr marL="457200" indent="-457200">
              <a:buFont typeface="+mj-lt"/>
              <a:buAutoNum type="alphaLcParenR"/>
            </a:pPr>
            <a:r>
              <a:rPr lang="es-MX" sz="2400" dirty="0" smtClean="0">
                <a:solidFill>
                  <a:schemeClr val="bg1"/>
                </a:solidFill>
              </a:rPr>
              <a:t>Campañas promocionales</a:t>
            </a:r>
          </a:p>
          <a:p>
            <a:pPr marL="457200" indent="-457200">
              <a:buFont typeface="+mj-lt"/>
              <a:buAutoNum type="alphaLcParenR"/>
            </a:pPr>
            <a:r>
              <a:rPr lang="es-MX" sz="2400" dirty="0" smtClean="0">
                <a:solidFill>
                  <a:schemeClr val="bg1"/>
                </a:solidFill>
              </a:rPr>
              <a:t>Catalogo </a:t>
            </a:r>
            <a:r>
              <a:rPr lang="es-MX" sz="2400" dirty="0">
                <a:solidFill>
                  <a:schemeClr val="bg1"/>
                </a:solidFill>
              </a:rPr>
              <a:t>en </a:t>
            </a:r>
            <a:r>
              <a:rPr lang="es-MX" sz="2400" dirty="0" smtClean="0">
                <a:solidFill>
                  <a:schemeClr val="bg1"/>
                </a:solidFill>
              </a:rPr>
              <a:t>línea</a:t>
            </a:r>
            <a:endParaRPr lang="es-MX" sz="2400" dirty="0">
              <a:solidFill>
                <a:schemeClr val="bg1"/>
              </a:solidFill>
            </a:endParaRPr>
          </a:p>
        </p:txBody>
      </p:sp>
      <p:pic>
        <p:nvPicPr>
          <p:cNvPr id="2050" name="Picture 2" descr="http://antoniosanjuan.com/wp-content/uploads/2012/08/objetivos-paginas-web-antoniosanju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8978" y="2924944"/>
            <a:ext cx="3583019" cy="313256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91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95536" y="376531"/>
            <a:ext cx="8264896" cy="5324535"/>
          </a:xfrm>
          <a:prstGeom prst="rect">
            <a:avLst/>
          </a:prstGeom>
        </p:spPr>
        <p:txBody>
          <a:bodyPr wrap="square">
            <a:spAutoFit/>
          </a:bodyPr>
          <a:lstStyle/>
          <a:p>
            <a:pPr algn="just"/>
            <a:r>
              <a:rPr lang="es-MX" sz="3200" b="1" dirty="0" smtClean="0">
                <a:solidFill>
                  <a:schemeClr val="bg1"/>
                </a:solidFill>
              </a:rPr>
              <a:t>3.- HOSPEDAJE DEL SITIO</a:t>
            </a:r>
            <a:endParaRPr lang="es-MX" sz="2800" dirty="0" smtClean="0">
              <a:solidFill>
                <a:schemeClr val="bg1"/>
              </a:solidFill>
            </a:endParaRPr>
          </a:p>
          <a:p>
            <a:pPr algn="just"/>
            <a:r>
              <a:rPr lang="es-MX" sz="2800" dirty="0" smtClean="0">
                <a:solidFill>
                  <a:schemeClr val="bg1"/>
                </a:solidFill>
              </a:rPr>
              <a:t>Es </a:t>
            </a:r>
            <a:r>
              <a:rPr lang="es-MX" sz="2800" dirty="0">
                <a:solidFill>
                  <a:schemeClr val="bg1"/>
                </a:solidFill>
              </a:rPr>
              <a:t>la transmisión del sitio en internet desde un servidor dedicado que trabaja constantemente, publicando la pagina de internet a todo usuario.</a:t>
            </a:r>
          </a:p>
          <a:p>
            <a:pPr algn="just"/>
            <a:r>
              <a:rPr lang="es-MX" sz="2800" dirty="0">
                <a:solidFill>
                  <a:schemeClr val="bg1"/>
                </a:solidFill>
              </a:rPr>
              <a:t>Con el hospedaje y el dominio activado se pueden utilizar los correos </a:t>
            </a:r>
            <a:r>
              <a:rPr lang="es-MX" sz="2800" dirty="0" smtClean="0">
                <a:solidFill>
                  <a:schemeClr val="bg1"/>
                </a:solidFill>
              </a:rPr>
              <a:t>electrónicos </a:t>
            </a:r>
            <a:r>
              <a:rPr lang="es-MX" sz="2800" dirty="0">
                <a:solidFill>
                  <a:schemeClr val="bg1"/>
                </a:solidFill>
              </a:rPr>
              <a:t>del dominio es decir, si mi dominio es </a:t>
            </a:r>
            <a:r>
              <a:rPr lang="es-MX" sz="2800" b="1" dirty="0">
                <a:solidFill>
                  <a:srgbClr val="FFC000"/>
                </a:solidFill>
                <a:effectLst>
                  <a:outerShdw blurRad="38100" dist="38100" dir="2700000" algn="tl">
                    <a:srgbClr val="000000">
                      <a:alpha val="43137"/>
                    </a:srgbClr>
                  </a:outerShdw>
                </a:effectLst>
              </a:rPr>
              <a:t>www.bioxnet.com</a:t>
            </a:r>
            <a:r>
              <a:rPr lang="es-MX" sz="2800" dirty="0">
                <a:solidFill>
                  <a:schemeClr val="bg1"/>
                </a:solidFill>
              </a:rPr>
              <a:t> yo puedo crear correos para es dominio, por ejemplo</a:t>
            </a:r>
            <a:r>
              <a:rPr lang="es-MX" sz="2800" dirty="0" smtClean="0">
                <a:solidFill>
                  <a:schemeClr val="bg1"/>
                </a:solidFill>
              </a:rPr>
              <a:t>:</a:t>
            </a:r>
          </a:p>
          <a:p>
            <a:pPr algn="just"/>
            <a:endParaRPr lang="es-MX" sz="2800" dirty="0">
              <a:solidFill>
                <a:schemeClr val="bg1"/>
              </a:solidFill>
            </a:endParaRPr>
          </a:p>
          <a:p>
            <a:r>
              <a:rPr lang="es-MX" sz="2800" dirty="0">
                <a:solidFill>
                  <a:schemeClr val="bg1"/>
                </a:solidFill>
              </a:rPr>
              <a:t>medico@bioxnet.com</a:t>
            </a:r>
            <a:br>
              <a:rPr lang="es-MX" sz="2800" dirty="0">
                <a:solidFill>
                  <a:schemeClr val="bg1"/>
                </a:solidFill>
              </a:rPr>
            </a:br>
            <a:r>
              <a:rPr lang="es-MX" sz="2800" dirty="0">
                <a:solidFill>
                  <a:schemeClr val="bg1"/>
                </a:solidFill>
              </a:rPr>
              <a:t>ventas@bioxnet.com</a:t>
            </a:r>
            <a:br>
              <a:rPr lang="es-MX" sz="2800" dirty="0">
                <a:solidFill>
                  <a:schemeClr val="bg1"/>
                </a:solidFill>
              </a:rPr>
            </a:br>
            <a:r>
              <a:rPr lang="es-MX" sz="2800" dirty="0">
                <a:solidFill>
                  <a:schemeClr val="bg1"/>
                </a:solidFill>
              </a:rPr>
              <a:t>loquesea@bioxnet.com</a:t>
            </a:r>
          </a:p>
        </p:txBody>
      </p:sp>
      <p:pic>
        <p:nvPicPr>
          <p:cNvPr id="3074" name="Picture 2" descr="http://www.smallss.com/wp-content/uploads/2011/08/diseno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9087" y="3959112"/>
            <a:ext cx="4535889" cy="24942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32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32656"/>
            <a:ext cx="7560840" cy="4146770"/>
          </a:xfrm>
          <a:prstGeom prst="rect">
            <a:avLst/>
          </a:prstGeom>
        </p:spPr>
      </p:pic>
      <p:pic>
        <p:nvPicPr>
          <p:cNvPr id="4098" name="Picture 2" descr="http://corporativolink.com/imagenes_blog/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9732" y="4312556"/>
            <a:ext cx="4752528" cy="233673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447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332656"/>
            <a:ext cx="8173296" cy="3744416"/>
          </a:xfrm>
          <a:prstGeom prst="rect">
            <a:avLst/>
          </a:prstGeom>
        </p:spPr>
      </p:pic>
      <p:pic>
        <p:nvPicPr>
          <p:cNvPr id="5122" name="Picture 2" descr="http://www.neothek.com/images/crear-paginas-web.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4162795"/>
            <a:ext cx="5760640" cy="24345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023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63852"/>
            <a:ext cx="7272808" cy="5637242"/>
          </a:xfrm>
          <a:prstGeom prst="rect">
            <a:avLst/>
          </a:prstGeom>
        </p:spPr>
      </p:pic>
      <p:pic>
        <p:nvPicPr>
          <p:cNvPr id="4" name="Picture 2" descr="http://asesoriaeninformatica.com/descripcion-portafolio-we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8118462">
            <a:off x="5872884" y="3669326"/>
            <a:ext cx="3004933" cy="225370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106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010" y="188640"/>
            <a:ext cx="8122446" cy="4421388"/>
          </a:xfrm>
          <a:prstGeom prst="rect">
            <a:avLst/>
          </a:prstGeom>
        </p:spPr>
      </p:pic>
      <p:pic>
        <p:nvPicPr>
          <p:cNvPr id="8194" name="Picture 2" descr="http://totalserviceltda.cl/wp-content/uploads/2013/04/diseno-de-pagin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0" y="4504312"/>
            <a:ext cx="4990224" cy="22186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32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Recorte de pantall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5" y="854896"/>
            <a:ext cx="6660594" cy="2339896"/>
          </a:xfrm>
          <a:prstGeom prst="rect">
            <a:avLst/>
          </a:prstGeom>
        </p:spPr>
      </p:pic>
      <p:pic>
        <p:nvPicPr>
          <p:cNvPr id="4" name="3 Imagen" descr="Recorte de pantalla"/>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523" y="3717032"/>
            <a:ext cx="6279414" cy="2321614"/>
          </a:xfrm>
          <a:prstGeom prst="rect">
            <a:avLst/>
          </a:prstGeom>
        </p:spPr>
      </p:pic>
      <p:pic>
        <p:nvPicPr>
          <p:cNvPr id="7170" name="Picture 2" descr="http://www.posicionaweb.mx/slider/Diseno-Paginas-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855" y="3480242"/>
            <a:ext cx="2684035" cy="203699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7172" name="Picture 4" descr="http://www.2sis.com.mx/imagenes/ImagenesVarias/paginas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433" y="1142928"/>
            <a:ext cx="2448063" cy="214205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02787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408</Words>
  <Application>Microsoft Office PowerPoint</Application>
  <PresentationFormat>Presentación en pantalla (4:3)</PresentationFormat>
  <Paragraphs>58</Paragraphs>
  <Slides>23</Slides>
  <Notes>0</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eLmOsHa</dc:creator>
  <cp:lastModifiedBy>eLmOsHa</cp:lastModifiedBy>
  <cp:revision>25</cp:revision>
  <dcterms:created xsi:type="dcterms:W3CDTF">2014-02-10T15:37:09Z</dcterms:created>
  <dcterms:modified xsi:type="dcterms:W3CDTF">2014-03-06T03:09:00Z</dcterms:modified>
</cp:coreProperties>
</file>