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4" r:id="rId8"/>
    <p:sldId id="262" r:id="rId9"/>
    <p:sldId id="263" r:id="rId10"/>
    <p:sldId id="265" r:id="rId11"/>
    <p:sldId id="266" r:id="rId12"/>
    <p:sldId id="267"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2" d="100"/>
          <a:sy n="52" d="100"/>
        </p:scale>
        <p:origin x="-10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395168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171141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75590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18230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18058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92759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24466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403405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9249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1403027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AA1BE02-0A9E-47CD-9965-96AC804F1F51}" type="datetimeFigureOut">
              <a:rPr lang="es-MX" smtClean="0"/>
              <a:t>09/03/2014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A2F9AE-9FF4-4717-A0D5-BDCB27ADE1EB}" type="slidenum">
              <a:rPr lang="es-MX" smtClean="0"/>
              <a:t>‹Nº›</a:t>
            </a:fld>
            <a:endParaRPr lang="es-MX"/>
          </a:p>
        </p:txBody>
      </p:sp>
    </p:spTree>
    <p:extLst>
      <p:ext uri="{BB962C8B-B14F-4D97-AF65-F5344CB8AC3E}">
        <p14:creationId xmlns:p14="http://schemas.microsoft.com/office/powerpoint/2010/main" val="2859639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1BE02-0A9E-47CD-9965-96AC804F1F51}" type="datetimeFigureOut">
              <a:rPr lang="es-MX" smtClean="0"/>
              <a:t>09/03/2014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2F9AE-9FF4-4717-A0D5-BDCB27ADE1EB}" type="slidenum">
              <a:rPr lang="es-MX" smtClean="0"/>
              <a:t>‹Nº›</a:t>
            </a:fld>
            <a:endParaRPr lang="es-MX"/>
          </a:p>
        </p:txBody>
      </p:sp>
    </p:spTree>
    <p:extLst>
      <p:ext uri="{BB962C8B-B14F-4D97-AF65-F5344CB8AC3E}">
        <p14:creationId xmlns:p14="http://schemas.microsoft.com/office/powerpoint/2010/main" val="279381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6" y="348372"/>
            <a:ext cx="1275326" cy="1280428"/>
          </a:xfrm>
          <a:prstGeom prst="rect">
            <a:avLst/>
          </a:prstGeom>
          <a:noFill/>
        </p:spPr>
      </p:pic>
      <p:sp>
        <p:nvSpPr>
          <p:cNvPr id="6" name="5 Rectángulo"/>
          <p:cNvSpPr/>
          <p:nvPr/>
        </p:nvSpPr>
        <p:spPr>
          <a:xfrm>
            <a:off x="525630" y="404664"/>
            <a:ext cx="8870906" cy="1261884"/>
          </a:xfrm>
          <a:prstGeom prst="rect">
            <a:avLst/>
          </a:prstGeom>
        </p:spPr>
        <p:txBody>
          <a:bodyPr wrap="square">
            <a:spAutoFit/>
          </a:bodyPr>
          <a:lstStyle/>
          <a:p>
            <a:pPr lvl="1" algn="ctr"/>
            <a:r>
              <a:rPr lang="es-ES" sz="3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UNIVERSIDAD TECNOLOGICA DE NEZAHUALCOYOTL</a:t>
            </a:r>
          </a:p>
        </p:txBody>
      </p:sp>
      <p:sp>
        <p:nvSpPr>
          <p:cNvPr id="7" name="6 Rectángulo"/>
          <p:cNvSpPr/>
          <p:nvPr/>
        </p:nvSpPr>
        <p:spPr>
          <a:xfrm>
            <a:off x="381614" y="1700808"/>
            <a:ext cx="8510866" cy="4962897"/>
          </a:xfrm>
          <a:prstGeom prst="rect">
            <a:avLst/>
          </a:prstGeom>
        </p:spPr>
        <p:txBody>
          <a:bodyPr wrap="square">
            <a:spAutoFit/>
          </a:bodyPr>
          <a:lstStyle/>
          <a:p>
            <a:pPr algn="ct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División de Administración</a:t>
            </a:r>
            <a:b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b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Ingeniería en Negocios</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Profesor: Ricardo Yebra Romero</a:t>
            </a: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40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MERCADOTECNIA</a:t>
            </a:r>
          </a:p>
          <a:p>
            <a:pPr algn="ctr"/>
            <a:endParaRPr lang="es-ES" sz="11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1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SIGNO ZODIACAL PISCIS</a:t>
            </a:r>
            <a:endParaRPr lang="es-E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endParaRPr lang="es-ES" sz="105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Alumna: I.  Sharazan Sandoval Espinoza</a:t>
            </a:r>
            <a:r>
              <a:rPr lang="es-MX"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a:t>
            </a:r>
            <a:endParaRPr lang="es-MX" sz="28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Tree>
    <p:extLst>
      <p:ext uri="{BB962C8B-B14F-4D97-AF65-F5344CB8AC3E}">
        <p14:creationId xmlns:p14="http://schemas.microsoft.com/office/powerpoint/2010/main" val="549593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msnlatino.telemundo.com/_cache/images/fotos/2010-01/piscis1___484x36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327" y="332657"/>
            <a:ext cx="2730497" cy="204787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1 Rectángulo"/>
          <p:cNvSpPr/>
          <p:nvPr/>
        </p:nvSpPr>
        <p:spPr>
          <a:xfrm>
            <a:off x="3084984" y="188640"/>
            <a:ext cx="5879504" cy="2369880"/>
          </a:xfrm>
          <a:prstGeom prst="rect">
            <a:avLst/>
          </a:prstGeom>
        </p:spPr>
        <p:txBody>
          <a:bodyPr wrap="square">
            <a:spAutoFit/>
          </a:bodyPr>
          <a:lstStyle/>
          <a:p>
            <a:pPr algn="ctr"/>
            <a:r>
              <a:rPr lang="es-MX" sz="3600" b="1" dirty="0" smtClean="0">
                <a:solidFill>
                  <a:schemeClr val="bg1"/>
                </a:solidFill>
              </a:rPr>
              <a:t>PISCIS EN EL AMOR:</a:t>
            </a:r>
            <a:endParaRPr lang="es-MX" sz="3200" dirty="0" smtClean="0">
              <a:solidFill>
                <a:schemeClr val="bg1"/>
              </a:solidFill>
            </a:endParaRPr>
          </a:p>
          <a:p>
            <a:pPr algn="just"/>
            <a:r>
              <a:rPr lang="es-MX" sz="2800" dirty="0" smtClean="0"/>
              <a:t>Los </a:t>
            </a:r>
            <a:r>
              <a:rPr lang="es-MX" sz="2800" dirty="0"/>
              <a:t>Piscianos están hechos para relaciones profundas y plenas. Su increíble capacidad de percibir los humores, pensamientos y </a:t>
            </a:r>
            <a:r>
              <a:rPr lang="es-MX" sz="2800" dirty="0" smtClean="0"/>
              <a:t>emociones</a:t>
            </a:r>
            <a:endParaRPr lang="es-MX" sz="2400" dirty="0"/>
          </a:p>
        </p:txBody>
      </p:sp>
      <p:sp>
        <p:nvSpPr>
          <p:cNvPr id="3" name="2 Rectángulo"/>
          <p:cNvSpPr/>
          <p:nvPr/>
        </p:nvSpPr>
        <p:spPr>
          <a:xfrm>
            <a:off x="467544" y="2492896"/>
            <a:ext cx="8424936" cy="3970318"/>
          </a:xfrm>
          <a:prstGeom prst="rect">
            <a:avLst/>
          </a:prstGeom>
        </p:spPr>
        <p:txBody>
          <a:bodyPr wrap="square">
            <a:spAutoFit/>
          </a:bodyPr>
          <a:lstStyle/>
          <a:p>
            <a:pPr algn="just"/>
            <a:r>
              <a:rPr lang="es-MX" sz="2800" dirty="0"/>
              <a:t>d</a:t>
            </a:r>
            <a:r>
              <a:rPr lang="es-MX" sz="2800" dirty="0" smtClean="0"/>
              <a:t>e otros </a:t>
            </a:r>
            <a:r>
              <a:rPr lang="es-MX" sz="2800" dirty="0"/>
              <a:t>les da una profunda habilidad de relacionarse con sus seres queridos en un nivel profundo de comprensión</a:t>
            </a:r>
            <a:r>
              <a:rPr lang="es-MX" sz="2800" dirty="0" smtClean="0"/>
              <a:t>. </a:t>
            </a:r>
            <a:r>
              <a:rPr lang="es-MX" sz="2800" dirty="0"/>
              <a:t>Su generosidad y abnegación no conoce límites cuando están enamorados y en una relación comprometida. </a:t>
            </a:r>
          </a:p>
          <a:p>
            <a:pPr algn="just"/>
            <a:r>
              <a:rPr lang="es-MX" sz="2800" dirty="0"/>
              <a:t>  Debido a que los Piscianos son soñadores, sin embargo, hay siempre la posibilidad de desviarse. Y ya que están tan preocupados de no herir los sentimientos de su pareja -- si se desvían lo harán en secreto. </a:t>
            </a:r>
          </a:p>
        </p:txBody>
      </p:sp>
    </p:spTree>
    <p:extLst>
      <p:ext uri="{BB962C8B-B14F-4D97-AF65-F5344CB8AC3E}">
        <p14:creationId xmlns:p14="http://schemas.microsoft.com/office/powerpoint/2010/main" val="1468203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116632"/>
            <a:ext cx="8604448" cy="6601807"/>
          </a:xfrm>
          <a:prstGeom prst="rect">
            <a:avLst/>
          </a:prstGeom>
        </p:spPr>
        <p:txBody>
          <a:bodyPr wrap="square">
            <a:spAutoFit/>
          </a:bodyPr>
          <a:lstStyle/>
          <a:p>
            <a:pPr algn="ctr"/>
            <a:r>
              <a:rPr lang="es-MX" sz="4400" b="1" dirty="0" smtClean="0">
                <a:solidFill>
                  <a:schemeClr val="bg1"/>
                </a:solidFill>
              </a:rPr>
              <a:t>COMPARATIVO</a:t>
            </a:r>
          </a:p>
          <a:p>
            <a:endParaRPr lang="es-MX" sz="1100" b="1" dirty="0" smtClean="0">
              <a:solidFill>
                <a:schemeClr val="bg1"/>
              </a:solidFill>
            </a:endParaRPr>
          </a:p>
          <a:p>
            <a:r>
              <a:rPr lang="es-MX" sz="3200" b="1" dirty="0" smtClean="0">
                <a:solidFill>
                  <a:schemeClr val="bg1"/>
                </a:solidFill>
              </a:rPr>
              <a:t>CARACTERÍSTICAS</a:t>
            </a:r>
          </a:p>
          <a:p>
            <a:pPr marL="514350" indent="-514350">
              <a:buFont typeface="+mj-lt"/>
              <a:buAutoNum type="arabicPeriod"/>
            </a:pPr>
            <a:r>
              <a:rPr lang="es-MX" sz="2800" dirty="0"/>
              <a:t>Imaginativo y sensible. </a:t>
            </a:r>
            <a:r>
              <a:rPr lang="es-MX" sz="2800" dirty="0" smtClean="0">
                <a:solidFill>
                  <a:schemeClr val="bg1"/>
                </a:solidFill>
              </a:rPr>
              <a:t>Lo soy</a:t>
            </a:r>
          </a:p>
          <a:p>
            <a:pPr marL="514350" indent="-514350">
              <a:buFont typeface="+mj-lt"/>
              <a:buAutoNum type="arabicPeriod"/>
            </a:pPr>
            <a:r>
              <a:rPr lang="es-MX" sz="2800" dirty="0" smtClean="0"/>
              <a:t>Es </a:t>
            </a:r>
            <a:r>
              <a:rPr lang="es-MX" sz="2800" dirty="0"/>
              <a:t>amable y tiene compasión hacia los demás</a:t>
            </a:r>
            <a:r>
              <a:rPr lang="es-MX" sz="2800" dirty="0" smtClean="0"/>
              <a:t>. </a:t>
            </a:r>
            <a:r>
              <a:rPr lang="es-MX" sz="2800" dirty="0" smtClean="0">
                <a:solidFill>
                  <a:schemeClr val="bg1"/>
                </a:solidFill>
              </a:rPr>
              <a:t>Mas o menos</a:t>
            </a:r>
            <a:endParaRPr lang="es-MX" sz="2800" dirty="0" smtClean="0"/>
          </a:p>
          <a:p>
            <a:pPr marL="514350" indent="-514350">
              <a:buFont typeface="+mj-lt"/>
              <a:buAutoNum type="arabicPeriod"/>
            </a:pPr>
            <a:r>
              <a:rPr lang="es-MX" sz="2800" dirty="0" smtClean="0"/>
              <a:t>Es </a:t>
            </a:r>
            <a:r>
              <a:rPr lang="es-MX" sz="2800" dirty="0"/>
              <a:t>intuitivo y piensa en los demás. </a:t>
            </a:r>
            <a:r>
              <a:rPr lang="es-MX" sz="2800" dirty="0" smtClean="0">
                <a:solidFill>
                  <a:schemeClr val="bg1"/>
                </a:solidFill>
              </a:rPr>
              <a:t>A veces</a:t>
            </a:r>
            <a:endParaRPr lang="es-MX" sz="2800" dirty="0" smtClean="0"/>
          </a:p>
          <a:p>
            <a:pPr marL="514350" indent="-514350">
              <a:buFont typeface="+mj-lt"/>
              <a:buAutoNum type="arabicPeriod"/>
            </a:pPr>
            <a:r>
              <a:rPr lang="es-MX" sz="2800" dirty="0" smtClean="0"/>
              <a:t>No </a:t>
            </a:r>
            <a:r>
              <a:rPr lang="es-MX" sz="2800" dirty="0"/>
              <a:t>asume la realidad</a:t>
            </a:r>
            <a:r>
              <a:rPr lang="es-MX" sz="2800" dirty="0" smtClean="0"/>
              <a:t>. </a:t>
            </a:r>
            <a:r>
              <a:rPr lang="es-MX" sz="2800" dirty="0" smtClean="0">
                <a:solidFill>
                  <a:schemeClr val="bg1"/>
                </a:solidFill>
              </a:rPr>
              <a:t>A veces</a:t>
            </a:r>
            <a:endParaRPr lang="es-MX" sz="2800" dirty="0" smtClean="0"/>
          </a:p>
          <a:p>
            <a:pPr marL="514350" indent="-514350">
              <a:buFont typeface="+mj-lt"/>
              <a:buAutoNum type="arabicPeriod"/>
            </a:pPr>
            <a:r>
              <a:rPr lang="es-MX" sz="2800" dirty="0" smtClean="0"/>
              <a:t>Es idealista. </a:t>
            </a:r>
            <a:r>
              <a:rPr lang="es-MX" sz="2800" dirty="0" smtClean="0">
                <a:solidFill>
                  <a:schemeClr val="bg1"/>
                </a:solidFill>
              </a:rPr>
              <a:t>Lo soy</a:t>
            </a:r>
            <a:endParaRPr lang="es-MX" sz="2800" dirty="0" smtClean="0"/>
          </a:p>
          <a:p>
            <a:pPr marL="514350" indent="-514350">
              <a:buFont typeface="+mj-lt"/>
              <a:buAutoNum type="arabicPeriod"/>
            </a:pPr>
            <a:r>
              <a:rPr lang="es-MX" sz="2800" dirty="0" smtClean="0"/>
              <a:t>Mantiene secretos </a:t>
            </a:r>
            <a:r>
              <a:rPr lang="es-MX" sz="2800" dirty="0">
                <a:solidFill>
                  <a:schemeClr val="bg1"/>
                </a:solidFill>
              </a:rPr>
              <a:t>L</a:t>
            </a:r>
            <a:r>
              <a:rPr lang="es-MX" sz="2800" dirty="0" smtClean="0">
                <a:solidFill>
                  <a:schemeClr val="bg1"/>
                </a:solidFill>
              </a:rPr>
              <a:t>o soy</a:t>
            </a:r>
            <a:endParaRPr lang="es-MX" sz="2800" dirty="0" smtClean="0"/>
          </a:p>
          <a:p>
            <a:pPr marL="514350" indent="-514350">
              <a:buFont typeface="+mj-lt"/>
              <a:buAutoNum type="arabicPeriod"/>
            </a:pPr>
            <a:r>
              <a:rPr lang="es-MX" sz="2800" dirty="0" smtClean="0"/>
              <a:t>Tiene </a:t>
            </a:r>
            <a:r>
              <a:rPr lang="es-MX" sz="2800" dirty="0"/>
              <a:t>una voluntad algo débil</a:t>
            </a:r>
            <a:r>
              <a:rPr lang="es-MX" sz="2800" dirty="0" smtClean="0"/>
              <a:t>. </a:t>
            </a:r>
            <a:r>
              <a:rPr lang="es-MX" sz="2800" dirty="0" smtClean="0">
                <a:solidFill>
                  <a:schemeClr val="bg1"/>
                </a:solidFill>
              </a:rPr>
              <a:t>No lo soy</a:t>
            </a:r>
            <a:endParaRPr lang="es-MX" sz="2800" dirty="0" smtClean="0"/>
          </a:p>
          <a:p>
            <a:pPr marL="514350" indent="-514350">
              <a:buFont typeface="+mj-lt"/>
              <a:buAutoNum type="arabicPeriod"/>
            </a:pPr>
            <a:r>
              <a:rPr lang="es-MX" sz="2800" dirty="0" smtClean="0"/>
              <a:t>Se </a:t>
            </a:r>
            <a:r>
              <a:rPr lang="es-MX" sz="2800" dirty="0"/>
              <a:t>deja llevar por los demás</a:t>
            </a:r>
            <a:r>
              <a:rPr lang="es-MX" sz="2800" dirty="0" smtClean="0"/>
              <a:t>. </a:t>
            </a:r>
            <a:r>
              <a:rPr lang="es-MX" sz="2800" dirty="0" smtClean="0">
                <a:solidFill>
                  <a:schemeClr val="bg1"/>
                </a:solidFill>
              </a:rPr>
              <a:t>No lo soy</a:t>
            </a:r>
          </a:p>
          <a:p>
            <a:pPr marL="514350" indent="-514350">
              <a:buFont typeface="+mj-lt"/>
              <a:buAutoNum type="arabicPeriod"/>
            </a:pPr>
            <a:r>
              <a:rPr lang="es-MX" sz="2800" dirty="0"/>
              <a:t>Se deja llevar por los demás</a:t>
            </a:r>
            <a:r>
              <a:rPr lang="es-MX" sz="2800" dirty="0" smtClean="0"/>
              <a:t>. </a:t>
            </a:r>
            <a:r>
              <a:rPr lang="es-MX" sz="2800" dirty="0" smtClean="0">
                <a:solidFill>
                  <a:schemeClr val="bg1"/>
                </a:solidFill>
              </a:rPr>
              <a:t>No lo soy</a:t>
            </a:r>
          </a:p>
          <a:p>
            <a:pPr marL="514350" indent="-514350">
              <a:buFont typeface="+mj-lt"/>
              <a:buAutoNum type="arabicPeriod"/>
            </a:pPr>
            <a:r>
              <a:rPr lang="es-MX" sz="2800" dirty="0"/>
              <a:t>Un piscis tiene una personalidad </a:t>
            </a:r>
            <a:r>
              <a:rPr lang="es-MX" sz="2800" dirty="0" smtClean="0"/>
              <a:t>tranquila. </a:t>
            </a:r>
            <a:r>
              <a:rPr lang="es-MX" sz="2800" dirty="0" smtClean="0">
                <a:solidFill>
                  <a:schemeClr val="bg1"/>
                </a:solidFill>
              </a:rPr>
              <a:t>No lo soy</a:t>
            </a:r>
            <a:endParaRPr lang="es-MX" sz="2800" dirty="0" smtClean="0"/>
          </a:p>
          <a:p>
            <a:pPr marL="514350" indent="-514350">
              <a:buFont typeface="+mj-lt"/>
              <a:buAutoNum type="arabicPeriod"/>
            </a:pPr>
            <a:r>
              <a:rPr lang="es-MX" sz="2800" dirty="0"/>
              <a:t>P</a:t>
            </a:r>
            <a:r>
              <a:rPr lang="es-MX" sz="2800" dirty="0" smtClean="0"/>
              <a:t>aciente </a:t>
            </a:r>
            <a:r>
              <a:rPr lang="es-MX" sz="2800" dirty="0"/>
              <a:t>y </a:t>
            </a:r>
            <a:r>
              <a:rPr lang="es-MX" sz="2800" dirty="0" smtClean="0"/>
              <a:t>amable. </a:t>
            </a:r>
            <a:r>
              <a:rPr lang="es-MX" sz="2800" dirty="0" smtClean="0">
                <a:solidFill>
                  <a:schemeClr val="bg1"/>
                </a:solidFill>
              </a:rPr>
              <a:t>No soy paciente y si amable</a:t>
            </a:r>
            <a:endParaRPr lang="es-MX" sz="2800" dirty="0"/>
          </a:p>
        </p:txBody>
      </p:sp>
    </p:spTree>
    <p:extLst>
      <p:ext uri="{BB962C8B-B14F-4D97-AF65-F5344CB8AC3E}">
        <p14:creationId xmlns:p14="http://schemas.microsoft.com/office/powerpoint/2010/main" val="2229738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1520" y="332656"/>
            <a:ext cx="8640960" cy="3293209"/>
          </a:xfrm>
          <a:prstGeom prst="rect">
            <a:avLst/>
          </a:prstGeom>
        </p:spPr>
        <p:txBody>
          <a:bodyPr wrap="square">
            <a:spAutoFit/>
          </a:bodyPr>
          <a:lstStyle/>
          <a:p>
            <a:pPr marL="514350" indent="-514350">
              <a:buFont typeface="+mj-lt"/>
              <a:buAutoNum type="arabicPeriod" startAt="12"/>
            </a:pPr>
            <a:r>
              <a:rPr lang="es-MX" sz="2600" dirty="0" smtClean="0"/>
              <a:t>No </a:t>
            </a:r>
            <a:r>
              <a:rPr lang="es-MX" sz="2600" dirty="0"/>
              <a:t>suelen tomar la iniciativa para resolver problemas</a:t>
            </a:r>
            <a:r>
              <a:rPr lang="es-MX" sz="2600" dirty="0" smtClean="0"/>
              <a:t>. </a:t>
            </a:r>
            <a:r>
              <a:rPr lang="es-MX" sz="2600" dirty="0" smtClean="0">
                <a:solidFill>
                  <a:schemeClr val="bg1"/>
                </a:solidFill>
              </a:rPr>
              <a:t>No lo soy</a:t>
            </a:r>
            <a:endParaRPr lang="es-MX" sz="2600" dirty="0" smtClean="0"/>
          </a:p>
          <a:p>
            <a:pPr marL="514350" indent="-514350">
              <a:buFont typeface="+mj-lt"/>
              <a:buAutoNum type="arabicPeriod" startAt="12"/>
            </a:pPr>
            <a:r>
              <a:rPr lang="es-MX" sz="2600" dirty="0" smtClean="0"/>
              <a:t>Les </a:t>
            </a:r>
            <a:r>
              <a:rPr lang="es-MX" sz="2600" dirty="0"/>
              <a:t>preocupan más los problemas de otros que sus propios problemas</a:t>
            </a:r>
            <a:r>
              <a:rPr lang="es-MX" sz="2600" dirty="0" smtClean="0"/>
              <a:t>. </a:t>
            </a:r>
            <a:r>
              <a:rPr lang="es-MX" sz="2600" dirty="0" smtClean="0">
                <a:solidFill>
                  <a:schemeClr val="bg1"/>
                </a:solidFill>
              </a:rPr>
              <a:t>A veces</a:t>
            </a:r>
            <a:endParaRPr lang="es-MX" sz="2600" dirty="0" smtClean="0"/>
          </a:p>
          <a:p>
            <a:pPr marL="514350" indent="-514350">
              <a:buFont typeface="+mj-lt"/>
              <a:buAutoNum type="arabicPeriod" startAt="12"/>
            </a:pPr>
            <a:r>
              <a:rPr lang="es-MX" sz="2600" dirty="0" smtClean="0"/>
              <a:t>Los </a:t>
            </a:r>
            <a:r>
              <a:rPr lang="es-MX" sz="2600" dirty="0"/>
              <a:t>Piscis tienden a existir de forma emocional más que de forma </a:t>
            </a:r>
            <a:r>
              <a:rPr lang="es-MX" sz="2600" dirty="0" smtClean="0"/>
              <a:t>racional. </a:t>
            </a:r>
            <a:r>
              <a:rPr lang="es-MX" sz="2600" dirty="0" smtClean="0">
                <a:solidFill>
                  <a:schemeClr val="bg1"/>
                </a:solidFill>
              </a:rPr>
              <a:t>Lo soy</a:t>
            </a:r>
            <a:endParaRPr lang="es-MX" sz="2600" dirty="0" smtClean="0"/>
          </a:p>
          <a:p>
            <a:pPr marL="514350" indent="-514350">
              <a:buFont typeface="+mj-lt"/>
              <a:buAutoNum type="arabicPeriod" startAt="12"/>
            </a:pPr>
            <a:r>
              <a:rPr lang="es-MX" sz="2600" dirty="0" smtClean="0"/>
              <a:t>De forma </a:t>
            </a:r>
            <a:r>
              <a:rPr lang="es-MX" sz="2600" dirty="0"/>
              <a:t>instintiva más que de forma </a:t>
            </a:r>
            <a:r>
              <a:rPr lang="es-MX" sz="2600" dirty="0" smtClean="0"/>
              <a:t>intelectual. </a:t>
            </a:r>
            <a:r>
              <a:rPr lang="es-MX" sz="2600" dirty="0" smtClean="0">
                <a:solidFill>
                  <a:schemeClr val="bg1"/>
                </a:solidFill>
              </a:rPr>
              <a:t>A veces</a:t>
            </a:r>
            <a:endParaRPr lang="es-MX" sz="2600" dirty="0" smtClean="0"/>
          </a:p>
          <a:p>
            <a:pPr marL="514350" indent="-514350">
              <a:buFont typeface="+mj-lt"/>
              <a:buAutoNum type="arabicPeriod" startAt="12"/>
            </a:pPr>
            <a:r>
              <a:rPr lang="es-MX" sz="2600" dirty="0" smtClean="0"/>
              <a:t>No </a:t>
            </a:r>
            <a:r>
              <a:rPr lang="es-MX" sz="2600" dirty="0"/>
              <a:t>les gusta sentirse </a:t>
            </a:r>
            <a:r>
              <a:rPr lang="es-MX" sz="2600" dirty="0" smtClean="0"/>
              <a:t>confinados. </a:t>
            </a:r>
            <a:r>
              <a:rPr lang="es-MX" sz="2600" dirty="0" smtClean="0">
                <a:solidFill>
                  <a:schemeClr val="bg1"/>
                </a:solidFill>
              </a:rPr>
              <a:t>A veces</a:t>
            </a:r>
            <a:endParaRPr lang="es-MX" sz="2600" dirty="0" smtClean="0"/>
          </a:p>
        </p:txBody>
      </p:sp>
      <p:sp>
        <p:nvSpPr>
          <p:cNvPr id="4" name="3 Rectángulo"/>
          <p:cNvSpPr/>
          <p:nvPr/>
        </p:nvSpPr>
        <p:spPr>
          <a:xfrm>
            <a:off x="407548" y="3717032"/>
            <a:ext cx="8328904" cy="2800767"/>
          </a:xfrm>
          <a:prstGeom prst="rect">
            <a:avLst/>
          </a:prstGeom>
        </p:spPr>
        <p:txBody>
          <a:bodyPr wrap="square">
            <a:spAutoFit/>
          </a:bodyPr>
          <a:lstStyle/>
          <a:p>
            <a:pPr algn="ctr"/>
            <a:r>
              <a:rPr lang="es-MX" sz="3600" b="1" dirty="0" smtClean="0">
                <a:solidFill>
                  <a:schemeClr val="bg1"/>
                </a:solidFill>
              </a:rPr>
              <a:t>CONCLUSIÓN</a:t>
            </a:r>
          </a:p>
          <a:p>
            <a:pPr algn="just"/>
            <a:r>
              <a:rPr lang="es-MX" sz="2800" b="1" dirty="0" smtClean="0">
                <a:solidFill>
                  <a:schemeClr val="bg1"/>
                </a:solidFill>
              </a:rPr>
              <a:t>En relación a mi signo considero que tengo de un % 50 aun %60, ya que no  me considero no sumisa y mucho menos y a este signo lo califican sin </a:t>
            </a:r>
            <a:r>
              <a:rPr lang="es-MX" sz="2800" b="1" dirty="0" err="1" smtClean="0">
                <a:solidFill>
                  <a:schemeClr val="bg1"/>
                </a:solidFill>
              </a:rPr>
              <a:t>iniciati</a:t>
            </a:r>
            <a:r>
              <a:rPr lang="es-MX" sz="2800" b="1" dirty="0" smtClean="0">
                <a:solidFill>
                  <a:schemeClr val="bg1"/>
                </a:solidFill>
              </a:rPr>
              <a:t> y si tener muchas posibilidades de poder estar a cargo o de dar ordenes.</a:t>
            </a:r>
          </a:p>
        </p:txBody>
      </p:sp>
    </p:spTree>
    <p:extLst>
      <p:ext uri="{BB962C8B-B14F-4D97-AF65-F5344CB8AC3E}">
        <p14:creationId xmlns:p14="http://schemas.microsoft.com/office/powerpoint/2010/main" val="985246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1600" y="188640"/>
            <a:ext cx="7095648" cy="1200329"/>
          </a:xfrm>
          <a:prstGeom prst="rect">
            <a:avLst/>
          </a:prstGeom>
        </p:spPr>
        <p:txBody>
          <a:bodyPr wrap="square">
            <a:spAutoFit/>
          </a:bodyPr>
          <a:lstStyle/>
          <a:p>
            <a:pPr lvl="1" algn="ctr"/>
            <a:r>
              <a:rPr lang="es-MX" sz="7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P  I  S  C  I  S</a:t>
            </a:r>
            <a:r>
              <a:rPr lang="es-MX" sz="72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a:t>
            </a:r>
            <a:endParaRPr lang="es-MX" sz="72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026" name="Picture 2" descr="http://bellezaslatinas.com/files/bellezaslatinas/Piscis.jpg"/>
          <p:cNvPicPr>
            <a:picLocks noChangeAspect="1" noChangeArrowheads="1"/>
          </p:cNvPicPr>
          <p:nvPr/>
        </p:nvPicPr>
        <p:blipFill rotWithShape="1">
          <a:blip r:embed="rId2">
            <a:extLst>
              <a:ext uri="{28A0092B-C50C-407E-A947-70E740481C1C}">
                <a14:useLocalDpi xmlns:a14="http://schemas.microsoft.com/office/drawing/2010/main" val="0"/>
              </a:ext>
            </a:extLst>
          </a:blip>
          <a:srcRect l="4479" r="17235"/>
          <a:stretch/>
        </p:blipFill>
        <p:spPr bwMode="auto">
          <a:xfrm>
            <a:off x="251520" y="4005064"/>
            <a:ext cx="2505456" cy="2400301"/>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3" name="2 Rectángulo"/>
          <p:cNvSpPr/>
          <p:nvPr/>
        </p:nvSpPr>
        <p:spPr>
          <a:xfrm>
            <a:off x="215008" y="1470263"/>
            <a:ext cx="8677472" cy="2246769"/>
          </a:xfrm>
          <a:prstGeom prst="rect">
            <a:avLst/>
          </a:prstGeom>
        </p:spPr>
        <p:txBody>
          <a:bodyPr wrap="square">
            <a:spAutoFit/>
          </a:bodyPr>
          <a:lstStyle/>
          <a:p>
            <a:pPr algn="just"/>
            <a:r>
              <a:rPr lang="es-MX" sz="2800" b="1" dirty="0" smtClean="0">
                <a:solidFill>
                  <a:schemeClr val="bg1"/>
                </a:solidFill>
              </a:rPr>
              <a:t>CARACTERÍSTICAS</a:t>
            </a:r>
            <a:r>
              <a:rPr lang="es-MX" sz="2800" dirty="0"/>
              <a:t/>
            </a:r>
            <a:br>
              <a:rPr lang="es-MX" sz="2800" dirty="0"/>
            </a:br>
            <a:r>
              <a:rPr lang="es-MX" sz="2800" dirty="0"/>
              <a:t>Imaginativo y sensible. Es amable y tiene compasión hacia los demás. Es intuitivo y piensa en los demás. </a:t>
            </a:r>
            <a:br>
              <a:rPr lang="es-MX" sz="2800" dirty="0"/>
            </a:br>
            <a:r>
              <a:rPr lang="es-MX" sz="2800" dirty="0" smtClean="0"/>
              <a:t>No </a:t>
            </a:r>
            <a:r>
              <a:rPr lang="es-MX" sz="2800" dirty="0"/>
              <a:t>asume la realidad. Es idealista, mantiene secretos y tiene una voluntad algo débil. Se deja llevar por los demás</a:t>
            </a:r>
            <a:r>
              <a:rPr lang="es-MX" sz="2800" dirty="0" smtClean="0"/>
              <a:t>.</a:t>
            </a:r>
            <a:endParaRPr lang="es-MX" sz="2800" dirty="0"/>
          </a:p>
        </p:txBody>
      </p:sp>
      <p:sp>
        <p:nvSpPr>
          <p:cNvPr id="5" name="4 Rectángulo"/>
          <p:cNvSpPr/>
          <p:nvPr/>
        </p:nvSpPr>
        <p:spPr>
          <a:xfrm>
            <a:off x="2843808" y="3775680"/>
            <a:ext cx="6060520" cy="2677656"/>
          </a:xfrm>
          <a:prstGeom prst="rect">
            <a:avLst/>
          </a:prstGeom>
        </p:spPr>
        <p:txBody>
          <a:bodyPr wrap="square">
            <a:spAutoFit/>
          </a:bodyPr>
          <a:lstStyle/>
          <a:p>
            <a:r>
              <a:rPr lang="es-MX" sz="2800" dirty="0" smtClean="0"/>
              <a:t>Le </a:t>
            </a:r>
            <a:r>
              <a:rPr lang="es-MX" sz="2800" dirty="0"/>
              <a:t>gusta: A piscis le gusta estar solo para soñar. Le gusta el misterio y el ridículo. Le gusta perderse. </a:t>
            </a:r>
            <a:br>
              <a:rPr lang="es-MX" sz="2800" dirty="0"/>
            </a:br>
            <a:r>
              <a:rPr lang="es-MX" sz="2800" dirty="0" smtClean="0"/>
              <a:t>No </a:t>
            </a:r>
            <a:r>
              <a:rPr lang="es-MX" sz="2800" dirty="0"/>
              <a:t>le gusta: Lo obvio. Tampoco les gusta a los Piscis ser criticados o escuchar a personas pedantes o creídos.</a:t>
            </a:r>
          </a:p>
        </p:txBody>
      </p:sp>
    </p:spTree>
    <p:extLst>
      <p:ext uri="{BB962C8B-B14F-4D97-AF65-F5344CB8AC3E}">
        <p14:creationId xmlns:p14="http://schemas.microsoft.com/office/powerpoint/2010/main" val="3145425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i.bssl.es/elbloginfantil/2010/09/madrepisc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6328" y="260648"/>
            <a:ext cx="2346152" cy="2304256"/>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3" name="2 Rectángulo"/>
          <p:cNvSpPr/>
          <p:nvPr/>
        </p:nvSpPr>
        <p:spPr>
          <a:xfrm>
            <a:off x="251520" y="260648"/>
            <a:ext cx="6294808" cy="2369880"/>
          </a:xfrm>
          <a:prstGeom prst="rect">
            <a:avLst/>
          </a:prstGeom>
        </p:spPr>
        <p:txBody>
          <a:bodyPr wrap="square">
            <a:spAutoFit/>
          </a:bodyPr>
          <a:lstStyle/>
          <a:p>
            <a:pPr algn="ctr"/>
            <a:r>
              <a:rPr lang="es-MX" sz="3600" b="1" dirty="0" smtClean="0">
                <a:solidFill>
                  <a:schemeClr val="bg1"/>
                </a:solidFill>
              </a:rPr>
              <a:t>DESCRIPCIÓN</a:t>
            </a:r>
            <a:endParaRPr lang="es-MX" sz="3600" b="1" dirty="0" smtClean="0"/>
          </a:p>
          <a:p>
            <a:pPr algn="ctr"/>
            <a:endParaRPr lang="es-MX" sz="800" b="1" dirty="0" smtClean="0"/>
          </a:p>
          <a:p>
            <a:pPr algn="just"/>
            <a:r>
              <a:rPr lang="es-MX" sz="2600" dirty="0" smtClean="0"/>
              <a:t>Un </a:t>
            </a:r>
            <a:r>
              <a:rPr lang="es-MX" sz="2600" dirty="0"/>
              <a:t>piscis tiene una personalidad tranquila, paciente y amable. Son sensibles a los sentimientos de los demás y responden con simpatía y tacto al sufrimiento de los demás. </a:t>
            </a:r>
          </a:p>
        </p:txBody>
      </p:sp>
      <p:sp>
        <p:nvSpPr>
          <p:cNvPr id="4" name="3 Rectángulo"/>
          <p:cNvSpPr/>
          <p:nvPr/>
        </p:nvSpPr>
        <p:spPr>
          <a:xfrm>
            <a:off x="246136" y="2575932"/>
            <a:ext cx="8646344" cy="4093428"/>
          </a:xfrm>
          <a:prstGeom prst="rect">
            <a:avLst/>
          </a:prstGeom>
        </p:spPr>
        <p:txBody>
          <a:bodyPr wrap="square">
            <a:spAutoFit/>
          </a:bodyPr>
          <a:lstStyle/>
          <a:p>
            <a:pPr algn="just"/>
            <a:r>
              <a:rPr lang="es-MX" sz="2600" dirty="0"/>
              <a:t>Son muy queridos por los demás porque tienen un carácter afable, cariñoso y amable, y no suponen una amenaza para los que quieren tener puestos de autoridad o mayor popularidad</a:t>
            </a:r>
            <a:r>
              <a:rPr lang="es-MX" sz="2600" dirty="0" smtClean="0"/>
              <a:t>. </a:t>
            </a:r>
            <a:r>
              <a:rPr lang="es-MX" sz="2600" dirty="0"/>
              <a:t>Suelen asumir su entorno y sus circunstancias, y no suelen tomar la iniciativa para resolver problemas. Les preocupan más los problemas de otros que sus propios problemas.</a:t>
            </a:r>
            <a:br>
              <a:rPr lang="es-MX" sz="2600" dirty="0"/>
            </a:br>
            <a:r>
              <a:rPr lang="es-MX" sz="2600" dirty="0"/>
              <a:t>Los Piscis tienden a existir de forma emocional más que de forma racional, de forma instintiva más que de forma intelectual. No les gusta sentirse confinados y no respetan las convenciones así por las buenas.</a:t>
            </a:r>
          </a:p>
        </p:txBody>
      </p:sp>
    </p:spTree>
    <p:extLst>
      <p:ext uri="{BB962C8B-B14F-4D97-AF65-F5344CB8AC3E}">
        <p14:creationId xmlns:p14="http://schemas.microsoft.com/office/powerpoint/2010/main" val="30689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dibujando.net/files/fs/p/i/2010/356/Piscis_130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359329"/>
            <a:ext cx="2304256" cy="2062175"/>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1 Rectángulo"/>
          <p:cNvSpPr/>
          <p:nvPr/>
        </p:nvSpPr>
        <p:spPr>
          <a:xfrm>
            <a:off x="2483768" y="143922"/>
            <a:ext cx="6588224" cy="2492990"/>
          </a:xfrm>
          <a:prstGeom prst="rect">
            <a:avLst/>
          </a:prstGeom>
        </p:spPr>
        <p:txBody>
          <a:bodyPr wrap="square">
            <a:spAutoFit/>
          </a:bodyPr>
          <a:lstStyle/>
          <a:p>
            <a:pPr algn="just"/>
            <a:r>
              <a:rPr lang="es-MX" sz="2600" dirty="0"/>
              <a:t>Pero tampoco tienen la energía o la motivación para luchar contra el poder establecido.</a:t>
            </a:r>
            <a:br>
              <a:rPr lang="es-MX" sz="2600" dirty="0"/>
            </a:br>
            <a:r>
              <a:rPr lang="es-MX" sz="2600" dirty="0" smtClean="0"/>
              <a:t>Los </a:t>
            </a:r>
            <a:r>
              <a:rPr lang="es-MX" sz="2600" dirty="0"/>
              <a:t>piscis muchas veces se retiran hacia un mundo de sueños en el que sus capacidades pueden aportarles beneficios. Tienen una gran capacidad creativa artística.</a:t>
            </a:r>
          </a:p>
        </p:txBody>
      </p:sp>
      <p:sp>
        <p:nvSpPr>
          <p:cNvPr id="3" name="2 Rectángulo"/>
          <p:cNvSpPr/>
          <p:nvPr/>
        </p:nvSpPr>
        <p:spPr>
          <a:xfrm>
            <a:off x="107504" y="2636912"/>
            <a:ext cx="8784976" cy="4031873"/>
          </a:xfrm>
          <a:prstGeom prst="rect">
            <a:avLst/>
          </a:prstGeom>
        </p:spPr>
        <p:txBody>
          <a:bodyPr wrap="square">
            <a:spAutoFit/>
          </a:bodyPr>
          <a:lstStyle/>
          <a:p>
            <a:pPr algn="just"/>
            <a:r>
              <a:rPr lang="es-MX" sz="3200" b="1" dirty="0" smtClean="0">
                <a:solidFill>
                  <a:schemeClr val="bg1"/>
                </a:solidFill>
              </a:rPr>
              <a:t>PISCIS Y EL TRABAJO</a:t>
            </a:r>
            <a:endParaRPr lang="es-MX" sz="3200" b="1" dirty="0" smtClean="0"/>
          </a:p>
          <a:p>
            <a:pPr algn="just"/>
            <a:endParaRPr lang="es-MX" sz="800" b="1" dirty="0" smtClean="0"/>
          </a:p>
          <a:p>
            <a:pPr algn="just"/>
            <a:r>
              <a:rPr lang="es-MX" sz="2600" dirty="0" smtClean="0"/>
              <a:t>En </a:t>
            </a:r>
            <a:r>
              <a:rPr lang="es-MX" sz="2600" dirty="0"/>
              <a:t>el trabajo, un piscis rinde más si trabaja solo o en puestos inferiores. Los </a:t>
            </a:r>
            <a:r>
              <a:rPr lang="es-MX" sz="2600" dirty="0" err="1"/>
              <a:t>pisces</a:t>
            </a:r>
            <a:r>
              <a:rPr lang="es-MX" sz="2600" dirty="0"/>
              <a:t> No suelen ser buenos gestores, porque carecen de la suficiente seguridad para serlo. Pero son excelentes secretarias, auxiliares o administrativos. </a:t>
            </a:r>
            <a:endParaRPr lang="es-MX" sz="2600" dirty="0" smtClean="0"/>
          </a:p>
          <a:p>
            <a:pPr algn="just"/>
            <a:r>
              <a:rPr lang="es-MX" sz="2800" dirty="0"/>
              <a:t>También hay muchos piscis que se convierten en excelentes abogados, arquitectos, viajeros, artistas, curas, empleados en organizaciones sin ánimo de lucro (por su sentido de solidaridad), detectives (por su imaginación) etc.</a:t>
            </a:r>
            <a:endParaRPr lang="es-MX" sz="2600" dirty="0"/>
          </a:p>
        </p:txBody>
      </p:sp>
    </p:spTree>
    <p:extLst>
      <p:ext uri="{BB962C8B-B14F-4D97-AF65-F5344CB8AC3E}">
        <p14:creationId xmlns:p14="http://schemas.microsoft.com/office/powerpoint/2010/main" val="31843694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msnlatino.telemundo.com/_cache/images/fotos/2010-01/piscis1___484x36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479" y="1196752"/>
            <a:ext cx="2730497" cy="2047874"/>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1 Rectángulo"/>
          <p:cNvSpPr/>
          <p:nvPr/>
        </p:nvSpPr>
        <p:spPr>
          <a:xfrm>
            <a:off x="3012976" y="372720"/>
            <a:ext cx="6131024" cy="3416320"/>
          </a:xfrm>
          <a:prstGeom prst="rect">
            <a:avLst/>
          </a:prstGeom>
        </p:spPr>
        <p:txBody>
          <a:bodyPr wrap="square">
            <a:spAutoFit/>
          </a:bodyPr>
          <a:lstStyle/>
          <a:p>
            <a:pPr algn="ctr"/>
            <a:r>
              <a:rPr lang="es-MX" sz="4000" b="1" dirty="0" smtClean="0">
                <a:solidFill>
                  <a:schemeClr val="bg1"/>
                </a:solidFill>
              </a:rPr>
              <a:t>PISCIS Y LAS RELACIONES PERSONALES</a:t>
            </a:r>
          </a:p>
          <a:p>
            <a:pPr algn="ctr"/>
            <a:endParaRPr lang="es-MX" sz="800" dirty="0" smtClean="0">
              <a:solidFill>
                <a:schemeClr val="bg1"/>
              </a:solidFill>
            </a:endParaRPr>
          </a:p>
          <a:p>
            <a:r>
              <a:rPr lang="es-MX" sz="3200" dirty="0" smtClean="0"/>
              <a:t>Los </a:t>
            </a:r>
            <a:r>
              <a:rPr lang="es-MX" sz="3200" dirty="0"/>
              <a:t>piscis no son egoístas en sus relaciones personales y suelen dar más de lo que reciben en sus relaciones personales. </a:t>
            </a:r>
          </a:p>
        </p:txBody>
      </p:sp>
      <p:sp>
        <p:nvSpPr>
          <p:cNvPr id="3" name="2 Rectángulo"/>
          <p:cNvSpPr/>
          <p:nvPr/>
        </p:nvSpPr>
        <p:spPr>
          <a:xfrm>
            <a:off x="448128" y="3762273"/>
            <a:ext cx="4968552" cy="2554545"/>
          </a:xfrm>
          <a:prstGeom prst="rect">
            <a:avLst/>
          </a:prstGeom>
        </p:spPr>
        <p:txBody>
          <a:bodyPr wrap="square">
            <a:spAutoFit/>
          </a:bodyPr>
          <a:lstStyle/>
          <a:p>
            <a:pPr algn="just"/>
            <a:r>
              <a:rPr lang="es-MX" sz="3200" dirty="0"/>
              <a:t>Son personas leales y buscan una unión con la mente y el espíritu de su pareja más que una unión sexual. Les gusta el hogar y la familia.</a:t>
            </a:r>
          </a:p>
        </p:txBody>
      </p:sp>
      <p:pic>
        <p:nvPicPr>
          <p:cNvPr id="4100" name="Picture 4" descr="http://t2.gstatic.com/images?q=tbn:ANd9GcTieCEzOpT15GRWbGpx-JLIGFWqxlOsODvKhtHoCRdKq6sU9r6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4293096"/>
            <a:ext cx="3024336" cy="1725862"/>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9348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2435404"/>
            <a:ext cx="8640960" cy="1569660"/>
          </a:xfrm>
          <a:prstGeom prst="rect">
            <a:avLst/>
          </a:prstGeom>
        </p:spPr>
        <p:txBody>
          <a:bodyPr wrap="square">
            <a:spAutoFit/>
          </a:bodyPr>
          <a:lstStyle/>
          <a:p>
            <a:pPr lvl="1" algn="ctr"/>
            <a:r>
              <a:rPr lang="es-MX" sz="9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2da. PAGINA</a:t>
            </a:r>
            <a:endParaRPr lang="es-MX" sz="96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Tree>
    <p:extLst>
      <p:ext uri="{BB962C8B-B14F-4D97-AF65-F5344CB8AC3E}">
        <p14:creationId xmlns:p14="http://schemas.microsoft.com/office/powerpoint/2010/main" val="4122471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i.bssl.es/elbloginfantil/2010/09/madrepisc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6328" y="116632"/>
            <a:ext cx="2346152" cy="2304256"/>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3" name="2 Rectángulo"/>
          <p:cNvSpPr/>
          <p:nvPr/>
        </p:nvSpPr>
        <p:spPr>
          <a:xfrm>
            <a:off x="251520" y="358785"/>
            <a:ext cx="6294808" cy="2062103"/>
          </a:xfrm>
          <a:prstGeom prst="rect">
            <a:avLst/>
          </a:prstGeom>
        </p:spPr>
        <p:txBody>
          <a:bodyPr wrap="square">
            <a:spAutoFit/>
          </a:bodyPr>
          <a:lstStyle/>
          <a:p>
            <a:pPr algn="ctr"/>
            <a:r>
              <a:rPr lang="es-MX" sz="3600" b="1" dirty="0" smtClean="0">
                <a:solidFill>
                  <a:schemeClr val="bg1"/>
                </a:solidFill>
              </a:rPr>
              <a:t>PERFIL DE PERSONALIDAD </a:t>
            </a:r>
          </a:p>
          <a:p>
            <a:pPr algn="just"/>
            <a:endParaRPr lang="es-MX" sz="800" b="1" dirty="0" smtClean="0">
              <a:solidFill>
                <a:schemeClr val="bg1"/>
              </a:solidFill>
            </a:endParaRPr>
          </a:p>
          <a:p>
            <a:pPr algn="just"/>
            <a:r>
              <a:rPr lang="es-MX" sz="2800" dirty="0"/>
              <a:t>Mientras que muchos otros signos tienen sus lados creativos, Piscis es sin ninguna duda el más creativo de todos. </a:t>
            </a:r>
          </a:p>
        </p:txBody>
      </p:sp>
      <p:sp>
        <p:nvSpPr>
          <p:cNvPr id="4" name="3 Rectángulo"/>
          <p:cNvSpPr/>
          <p:nvPr/>
        </p:nvSpPr>
        <p:spPr>
          <a:xfrm>
            <a:off x="246136" y="2348880"/>
            <a:ext cx="8646344" cy="4401205"/>
          </a:xfrm>
          <a:prstGeom prst="rect">
            <a:avLst/>
          </a:prstGeom>
        </p:spPr>
        <p:txBody>
          <a:bodyPr wrap="square">
            <a:spAutoFit/>
          </a:bodyPr>
          <a:lstStyle/>
          <a:p>
            <a:pPr algn="just"/>
            <a:r>
              <a:rPr lang="es-MX" sz="2800" dirty="0"/>
              <a:t>Las personas nacidas con el Sol en Piscis suelen ser muy dotados en uno o más ámbitos creativos. Muchos grandes escritores, artistas, músicos, actores y productores de cine comparten este cautivador signo. </a:t>
            </a:r>
          </a:p>
          <a:p>
            <a:pPr algn="just"/>
            <a:r>
              <a:rPr lang="es-MX" sz="2800" dirty="0"/>
              <a:t> Mucha de la creatividad de Piscis surge del hecho de que son profundamente sensitivos y emocionales. Son extremadamente generosos y solidarios, y siempre dispuestos a ayudar a un amigo o ser querido. </a:t>
            </a:r>
            <a:endParaRPr lang="es-MX" sz="2600" dirty="0"/>
          </a:p>
          <a:p>
            <a:pPr algn="just"/>
            <a:r>
              <a:rPr lang="es-MX" sz="2800" dirty="0"/>
              <a:t> Los Piscianos son excelentes oyentes y también dan muy buen consejo. </a:t>
            </a:r>
          </a:p>
        </p:txBody>
      </p:sp>
    </p:spTree>
    <p:extLst>
      <p:ext uri="{BB962C8B-B14F-4D97-AF65-F5344CB8AC3E}">
        <p14:creationId xmlns:p14="http://schemas.microsoft.com/office/powerpoint/2010/main" val="1923909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dibujando.net/files/fs/p/i/2010/356/Piscis_130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459540"/>
            <a:ext cx="2016224" cy="224938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2" name="1 Rectángulo"/>
          <p:cNvSpPr/>
          <p:nvPr/>
        </p:nvSpPr>
        <p:spPr>
          <a:xfrm>
            <a:off x="2483768" y="332656"/>
            <a:ext cx="6264696" cy="2554545"/>
          </a:xfrm>
          <a:prstGeom prst="rect">
            <a:avLst/>
          </a:prstGeom>
        </p:spPr>
        <p:txBody>
          <a:bodyPr wrap="square">
            <a:spAutoFit/>
          </a:bodyPr>
          <a:lstStyle/>
          <a:p>
            <a:pPr algn="just"/>
            <a:r>
              <a:rPr lang="es-MX" sz="3200" dirty="0"/>
              <a:t>Muchos Piscianos sufren de timidez o demasiada modestia </a:t>
            </a:r>
            <a:r>
              <a:rPr lang="es-MX" sz="3200" dirty="0" smtClean="0"/>
              <a:t>no </a:t>
            </a:r>
            <a:r>
              <a:rPr lang="es-MX" sz="3200" dirty="0"/>
              <a:t>queriendo llamar la atención. Incluso los Piscianos famosos o exitosos sufren de esta característica hasta </a:t>
            </a:r>
            <a:r>
              <a:rPr lang="es-MX" sz="3200" dirty="0" smtClean="0"/>
              <a:t>cierto</a:t>
            </a:r>
            <a:endParaRPr lang="es-MX" sz="3200" dirty="0"/>
          </a:p>
        </p:txBody>
      </p:sp>
      <p:sp>
        <p:nvSpPr>
          <p:cNvPr id="4" name="3 Rectángulo"/>
          <p:cNvSpPr/>
          <p:nvPr/>
        </p:nvSpPr>
        <p:spPr>
          <a:xfrm>
            <a:off x="380680" y="2852936"/>
            <a:ext cx="8475224" cy="3539430"/>
          </a:xfrm>
          <a:prstGeom prst="rect">
            <a:avLst/>
          </a:prstGeom>
        </p:spPr>
        <p:txBody>
          <a:bodyPr wrap="square">
            <a:spAutoFit/>
          </a:bodyPr>
          <a:lstStyle/>
          <a:p>
            <a:pPr algn="just"/>
            <a:r>
              <a:rPr lang="es-MX" sz="3200" dirty="0"/>
              <a:t>punto </a:t>
            </a:r>
            <a:r>
              <a:rPr lang="es-MX" sz="3200" dirty="0" smtClean="0"/>
              <a:t>y deben forzarse constantemente </a:t>
            </a:r>
            <a:r>
              <a:rPr lang="es-MX" sz="3200" dirty="0"/>
              <a:t>a aparecer en público donde sus talentos pueden ser vistos y apreciados. </a:t>
            </a:r>
          </a:p>
          <a:p>
            <a:pPr algn="just"/>
            <a:r>
              <a:rPr lang="es-MX" sz="3200" dirty="0"/>
              <a:t>Los Piscianos son casi siempre muy diplomáticos. Su gran sensibilidad hacia los sentimientos de otros les da una conciencia aguda de lo que dicen, cómo lo dicen y qué desean escuchar. </a:t>
            </a:r>
          </a:p>
        </p:txBody>
      </p:sp>
    </p:spTree>
    <p:extLst>
      <p:ext uri="{BB962C8B-B14F-4D97-AF65-F5344CB8AC3E}">
        <p14:creationId xmlns:p14="http://schemas.microsoft.com/office/powerpoint/2010/main" val="2220530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771800" y="188640"/>
            <a:ext cx="6192688" cy="2369880"/>
          </a:xfrm>
          <a:prstGeom prst="rect">
            <a:avLst/>
          </a:prstGeom>
        </p:spPr>
        <p:txBody>
          <a:bodyPr wrap="square">
            <a:spAutoFit/>
          </a:bodyPr>
          <a:lstStyle/>
          <a:p>
            <a:pPr algn="ctr"/>
            <a:r>
              <a:rPr lang="es-MX" sz="3600" b="1" dirty="0" smtClean="0">
                <a:solidFill>
                  <a:schemeClr val="bg1"/>
                </a:solidFill>
              </a:rPr>
              <a:t>EN EL TRABAJO:</a:t>
            </a:r>
            <a:endParaRPr lang="es-MX" sz="3600" dirty="0" smtClean="0">
              <a:solidFill>
                <a:schemeClr val="bg1"/>
              </a:solidFill>
            </a:endParaRPr>
          </a:p>
          <a:p>
            <a:pPr algn="just"/>
            <a:r>
              <a:rPr lang="es-MX" sz="2800" dirty="0" smtClean="0"/>
              <a:t>Mientras </a:t>
            </a:r>
            <a:r>
              <a:rPr lang="es-MX" sz="2800" dirty="0"/>
              <a:t>que la creatividad de Piscis se presta obviamente a las disciplinas creativas típicas de la música, el arte, la escritura y </a:t>
            </a:r>
            <a:r>
              <a:rPr lang="es-MX" sz="2800" dirty="0" smtClean="0"/>
              <a:t>la</a:t>
            </a:r>
            <a:endParaRPr lang="es-MX" sz="2800" dirty="0"/>
          </a:p>
        </p:txBody>
      </p:sp>
      <p:sp>
        <p:nvSpPr>
          <p:cNvPr id="3" name="2 Rectángulo"/>
          <p:cNvSpPr/>
          <p:nvPr/>
        </p:nvSpPr>
        <p:spPr>
          <a:xfrm>
            <a:off x="251520" y="2564904"/>
            <a:ext cx="8568952" cy="3970318"/>
          </a:xfrm>
          <a:prstGeom prst="rect">
            <a:avLst/>
          </a:prstGeom>
        </p:spPr>
        <p:txBody>
          <a:bodyPr wrap="square">
            <a:spAutoFit/>
          </a:bodyPr>
          <a:lstStyle/>
          <a:p>
            <a:pPr algn="just"/>
            <a:r>
              <a:rPr lang="es-MX" sz="2800" dirty="0"/>
              <a:t>actuación -- los Piscianos en muchas diferentes profesiones pueden aplicar sus habilidades únicas de resolver problemas de forma creativa y dar soluciones originales. Como tales, los Piscianos se desarrollan bien en muchas áreas </a:t>
            </a:r>
            <a:r>
              <a:rPr lang="es-MX" sz="2800" dirty="0" smtClean="0"/>
              <a:t>diferentes- </a:t>
            </a:r>
            <a:r>
              <a:rPr lang="es-MX" sz="2800" dirty="0"/>
              <a:t>particularmente relacionadas con lo social. </a:t>
            </a:r>
            <a:endParaRPr lang="es-MX" sz="2800" dirty="0" smtClean="0"/>
          </a:p>
          <a:p>
            <a:pPr algn="just"/>
            <a:r>
              <a:rPr lang="es-MX" sz="2800" dirty="0" smtClean="0"/>
              <a:t>Siempre </a:t>
            </a:r>
            <a:r>
              <a:rPr lang="es-MX" sz="2800" dirty="0"/>
              <a:t>deben tener cuidado de no reaccionar demasiado negativamente a la crítica y no permitir que la oposición los afecte emocionalmente. </a:t>
            </a:r>
          </a:p>
        </p:txBody>
      </p:sp>
      <p:pic>
        <p:nvPicPr>
          <p:cNvPr id="4100" name="Picture 4" descr="http://t2.gstatic.com/images?q=tbn:ANd9GcTieCEzOpT15GRWbGpx-JLIGFWqxlOsODvKhtHoCRdKq6sU9r6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51047"/>
            <a:ext cx="2376264" cy="2045066"/>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048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795</Words>
  <Application>Microsoft Office PowerPoint</Application>
  <PresentationFormat>Presentación en pantalla (4:3)</PresentationFormat>
  <Paragraphs>68</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eLmOsHa</dc:creator>
  <cp:lastModifiedBy>eLmOsHa</cp:lastModifiedBy>
  <cp:revision>16</cp:revision>
  <dcterms:created xsi:type="dcterms:W3CDTF">2014-02-10T15:41:47Z</dcterms:created>
  <dcterms:modified xsi:type="dcterms:W3CDTF">2014-03-10T02:36:13Z</dcterms:modified>
</cp:coreProperties>
</file>