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62" r:id="rId5"/>
    <p:sldId id="263" r:id="rId6"/>
    <p:sldId id="259" r:id="rId7"/>
    <p:sldId id="258" r:id="rId8"/>
    <p:sldId id="261" r:id="rId9"/>
    <p:sldId id="264" r:id="rId10"/>
    <p:sldId id="265" r:id="rId11"/>
    <p:sldId id="267" r:id="rId12"/>
    <p:sldId id="268" r:id="rId13"/>
    <p:sldId id="270" r:id="rId14"/>
    <p:sldId id="271" r:id="rId15"/>
    <p:sldId id="272" r:id="rId16"/>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9753" autoAdjust="0"/>
  </p:normalViewPr>
  <p:slideViewPr>
    <p:cSldViewPr>
      <p:cViewPr varScale="1">
        <p:scale>
          <a:sx n="52" d="100"/>
          <a:sy n="52" d="100"/>
        </p:scale>
        <p:origin x="-102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E3B6F708-E31B-4035-84AE-783CD5A0C7B7}" type="datetimeFigureOut">
              <a:rPr lang="es-MX" smtClean="0"/>
              <a:t>11/03/2014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27849B6F-7E29-4E79-8206-5FDCA2EAC403}" type="slidenum">
              <a:rPr lang="es-MX" smtClean="0"/>
              <a:t>‹Nº›</a:t>
            </a:fld>
            <a:endParaRPr lang="es-MX"/>
          </a:p>
        </p:txBody>
      </p:sp>
    </p:spTree>
    <p:extLst>
      <p:ext uri="{BB962C8B-B14F-4D97-AF65-F5344CB8AC3E}">
        <p14:creationId xmlns:p14="http://schemas.microsoft.com/office/powerpoint/2010/main" val="21257036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E3B6F708-E31B-4035-84AE-783CD5A0C7B7}" type="datetimeFigureOut">
              <a:rPr lang="es-MX" smtClean="0"/>
              <a:t>11/03/2014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27849B6F-7E29-4E79-8206-5FDCA2EAC403}" type="slidenum">
              <a:rPr lang="es-MX" smtClean="0"/>
              <a:t>‹Nº›</a:t>
            </a:fld>
            <a:endParaRPr lang="es-MX"/>
          </a:p>
        </p:txBody>
      </p:sp>
    </p:spTree>
    <p:extLst>
      <p:ext uri="{BB962C8B-B14F-4D97-AF65-F5344CB8AC3E}">
        <p14:creationId xmlns:p14="http://schemas.microsoft.com/office/powerpoint/2010/main" val="15935821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E3B6F708-E31B-4035-84AE-783CD5A0C7B7}" type="datetimeFigureOut">
              <a:rPr lang="es-MX" smtClean="0"/>
              <a:t>11/03/2014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27849B6F-7E29-4E79-8206-5FDCA2EAC403}" type="slidenum">
              <a:rPr lang="es-MX" smtClean="0"/>
              <a:t>‹Nº›</a:t>
            </a:fld>
            <a:endParaRPr lang="es-MX"/>
          </a:p>
        </p:txBody>
      </p:sp>
    </p:spTree>
    <p:extLst>
      <p:ext uri="{BB962C8B-B14F-4D97-AF65-F5344CB8AC3E}">
        <p14:creationId xmlns:p14="http://schemas.microsoft.com/office/powerpoint/2010/main" val="38941855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E3B6F708-E31B-4035-84AE-783CD5A0C7B7}" type="datetimeFigureOut">
              <a:rPr lang="es-MX" smtClean="0"/>
              <a:t>11/03/2014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27849B6F-7E29-4E79-8206-5FDCA2EAC403}" type="slidenum">
              <a:rPr lang="es-MX" smtClean="0"/>
              <a:t>‹Nº›</a:t>
            </a:fld>
            <a:endParaRPr lang="es-MX"/>
          </a:p>
        </p:txBody>
      </p:sp>
    </p:spTree>
    <p:extLst>
      <p:ext uri="{BB962C8B-B14F-4D97-AF65-F5344CB8AC3E}">
        <p14:creationId xmlns:p14="http://schemas.microsoft.com/office/powerpoint/2010/main" val="34639856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E3B6F708-E31B-4035-84AE-783CD5A0C7B7}" type="datetimeFigureOut">
              <a:rPr lang="es-MX" smtClean="0"/>
              <a:t>11/03/2014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27849B6F-7E29-4E79-8206-5FDCA2EAC403}" type="slidenum">
              <a:rPr lang="es-MX" smtClean="0"/>
              <a:t>‹Nº›</a:t>
            </a:fld>
            <a:endParaRPr lang="es-MX"/>
          </a:p>
        </p:txBody>
      </p:sp>
    </p:spTree>
    <p:extLst>
      <p:ext uri="{BB962C8B-B14F-4D97-AF65-F5344CB8AC3E}">
        <p14:creationId xmlns:p14="http://schemas.microsoft.com/office/powerpoint/2010/main" val="34921175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E3B6F708-E31B-4035-84AE-783CD5A0C7B7}" type="datetimeFigureOut">
              <a:rPr lang="es-MX" smtClean="0"/>
              <a:t>11/03/2014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27849B6F-7E29-4E79-8206-5FDCA2EAC403}" type="slidenum">
              <a:rPr lang="es-MX" smtClean="0"/>
              <a:t>‹Nº›</a:t>
            </a:fld>
            <a:endParaRPr lang="es-MX"/>
          </a:p>
        </p:txBody>
      </p:sp>
    </p:spTree>
    <p:extLst>
      <p:ext uri="{BB962C8B-B14F-4D97-AF65-F5344CB8AC3E}">
        <p14:creationId xmlns:p14="http://schemas.microsoft.com/office/powerpoint/2010/main" val="12738964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E3B6F708-E31B-4035-84AE-783CD5A0C7B7}" type="datetimeFigureOut">
              <a:rPr lang="es-MX" smtClean="0"/>
              <a:t>11/03/2014</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27849B6F-7E29-4E79-8206-5FDCA2EAC403}" type="slidenum">
              <a:rPr lang="es-MX" smtClean="0"/>
              <a:t>‹Nº›</a:t>
            </a:fld>
            <a:endParaRPr lang="es-MX"/>
          </a:p>
        </p:txBody>
      </p:sp>
    </p:spTree>
    <p:extLst>
      <p:ext uri="{BB962C8B-B14F-4D97-AF65-F5344CB8AC3E}">
        <p14:creationId xmlns:p14="http://schemas.microsoft.com/office/powerpoint/2010/main" val="38385391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E3B6F708-E31B-4035-84AE-783CD5A0C7B7}" type="datetimeFigureOut">
              <a:rPr lang="es-MX" smtClean="0"/>
              <a:t>11/03/2014</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27849B6F-7E29-4E79-8206-5FDCA2EAC403}" type="slidenum">
              <a:rPr lang="es-MX" smtClean="0"/>
              <a:t>‹Nº›</a:t>
            </a:fld>
            <a:endParaRPr lang="es-MX"/>
          </a:p>
        </p:txBody>
      </p:sp>
    </p:spTree>
    <p:extLst>
      <p:ext uri="{BB962C8B-B14F-4D97-AF65-F5344CB8AC3E}">
        <p14:creationId xmlns:p14="http://schemas.microsoft.com/office/powerpoint/2010/main" val="35590167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E3B6F708-E31B-4035-84AE-783CD5A0C7B7}" type="datetimeFigureOut">
              <a:rPr lang="es-MX" smtClean="0"/>
              <a:t>11/03/2014</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27849B6F-7E29-4E79-8206-5FDCA2EAC403}" type="slidenum">
              <a:rPr lang="es-MX" smtClean="0"/>
              <a:t>‹Nº›</a:t>
            </a:fld>
            <a:endParaRPr lang="es-MX"/>
          </a:p>
        </p:txBody>
      </p:sp>
    </p:spTree>
    <p:extLst>
      <p:ext uri="{BB962C8B-B14F-4D97-AF65-F5344CB8AC3E}">
        <p14:creationId xmlns:p14="http://schemas.microsoft.com/office/powerpoint/2010/main" val="33504409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E3B6F708-E31B-4035-84AE-783CD5A0C7B7}" type="datetimeFigureOut">
              <a:rPr lang="es-MX" smtClean="0"/>
              <a:t>11/03/2014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27849B6F-7E29-4E79-8206-5FDCA2EAC403}" type="slidenum">
              <a:rPr lang="es-MX" smtClean="0"/>
              <a:t>‹Nº›</a:t>
            </a:fld>
            <a:endParaRPr lang="es-MX"/>
          </a:p>
        </p:txBody>
      </p:sp>
    </p:spTree>
    <p:extLst>
      <p:ext uri="{BB962C8B-B14F-4D97-AF65-F5344CB8AC3E}">
        <p14:creationId xmlns:p14="http://schemas.microsoft.com/office/powerpoint/2010/main" val="17779893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E3B6F708-E31B-4035-84AE-783CD5A0C7B7}" type="datetimeFigureOut">
              <a:rPr lang="es-MX" smtClean="0"/>
              <a:t>11/03/2014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27849B6F-7E29-4E79-8206-5FDCA2EAC403}" type="slidenum">
              <a:rPr lang="es-MX" smtClean="0"/>
              <a:t>‹Nº›</a:t>
            </a:fld>
            <a:endParaRPr lang="es-MX"/>
          </a:p>
        </p:txBody>
      </p:sp>
    </p:spTree>
    <p:extLst>
      <p:ext uri="{BB962C8B-B14F-4D97-AF65-F5344CB8AC3E}">
        <p14:creationId xmlns:p14="http://schemas.microsoft.com/office/powerpoint/2010/main" val="4205343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B6F708-E31B-4035-84AE-783CD5A0C7B7}" type="datetimeFigureOut">
              <a:rPr lang="es-MX" smtClean="0"/>
              <a:t>11/03/2014</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849B6F-7E29-4E79-8206-5FDCA2EAC403}" type="slidenum">
              <a:rPr lang="es-MX" smtClean="0"/>
              <a:t>‹Nº›</a:t>
            </a:fld>
            <a:endParaRPr lang="es-MX"/>
          </a:p>
        </p:txBody>
      </p:sp>
    </p:spTree>
    <p:extLst>
      <p:ext uri="{BB962C8B-B14F-4D97-AF65-F5344CB8AC3E}">
        <p14:creationId xmlns:p14="http://schemas.microsoft.com/office/powerpoint/2010/main" val="32812687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http://3.bp.blogspot.com/_zm3SWTZqyv0/SwDIOts-v7I/AAAAAAAAAEQ/nRgVS0tJyGs/s320/neza.jpg"/>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5496" y="348372"/>
            <a:ext cx="1275326" cy="1280428"/>
          </a:xfrm>
          <a:prstGeom prst="rect">
            <a:avLst/>
          </a:prstGeom>
          <a:noFill/>
        </p:spPr>
      </p:pic>
      <p:sp>
        <p:nvSpPr>
          <p:cNvPr id="5" name="4 Rectángulo"/>
          <p:cNvSpPr/>
          <p:nvPr/>
        </p:nvSpPr>
        <p:spPr>
          <a:xfrm>
            <a:off x="683568" y="404664"/>
            <a:ext cx="8352928" cy="1261884"/>
          </a:xfrm>
          <a:prstGeom prst="rect">
            <a:avLst/>
          </a:prstGeom>
        </p:spPr>
        <p:txBody>
          <a:bodyPr wrap="square">
            <a:spAutoFit/>
          </a:bodyPr>
          <a:lstStyle/>
          <a:p>
            <a:pPr lvl="1" algn="ctr"/>
            <a:r>
              <a:rPr lang="es-ES" sz="3800" b="1" dirty="0" smtClean="0">
                <a:ln w="10541" cmpd="sng">
                  <a:solidFill>
                    <a:srgbClr val="7D7D7D">
                      <a:tint val="100000"/>
                      <a:shade val="100000"/>
                      <a:satMod val="110000"/>
                    </a:srgbClr>
                  </a:solidFill>
                  <a:prstDash val="solid"/>
                </a:ln>
                <a:latin typeface="Book Antiqua" panose="02040602050305030304" pitchFamily="18" charset="0"/>
              </a:rPr>
              <a:t>UNIVERSIDAD TECNOLOGICA DE NEZAHUALCOYOTL</a:t>
            </a:r>
            <a:r>
              <a:rPr lang="es-MX" sz="2000" b="1" dirty="0" smtClean="0">
                <a:ln w="10541" cmpd="sng">
                  <a:solidFill>
                    <a:srgbClr val="7D7D7D">
                      <a:tint val="100000"/>
                      <a:shade val="100000"/>
                      <a:satMod val="110000"/>
                    </a:srgbClr>
                  </a:solidFill>
                  <a:prstDash val="solid"/>
                </a:ln>
                <a:latin typeface="Arial" pitchFamily="34" charset="0"/>
                <a:cs typeface="Arial" pitchFamily="34" charset="0"/>
              </a:rPr>
              <a:t>                </a:t>
            </a:r>
            <a:endParaRPr lang="es-MX" sz="2000" b="1" dirty="0">
              <a:ln w="10541" cmpd="sng">
                <a:solidFill>
                  <a:srgbClr val="7D7D7D">
                    <a:tint val="100000"/>
                    <a:shade val="100000"/>
                    <a:satMod val="110000"/>
                  </a:srgbClr>
                </a:solidFill>
                <a:prstDash val="solid"/>
              </a:ln>
              <a:latin typeface="Arial" pitchFamily="34" charset="0"/>
              <a:cs typeface="Arial" pitchFamily="34" charset="0"/>
            </a:endParaRPr>
          </a:p>
        </p:txBody>
      </p:sp>
      <p:sp>
        <p:nvSpPr>
          <p:cNvPr id="2" name="1 Rectángulo"/>
          <p:cNvSpPr/>
          <p:nvPr/>
        </p:nvSpPr>
        <p:spPr>
          <a:xfrm>
            <a:off x="323528" y="1659136"/>
            <a:ext cx="8480896" cy="4578176"/>
          </a:xfrm>
          <a:prstGeom prst="rect">
            <a:avLst/>
          </a:prstGeom>
        </p:spPr>
        <p:txBody>
          <a:bodyPr wrap="square">
            <a:spAutoFit/>
          </a:bodyPr>
          <a:lstStyle/>
          <a:p>
            <a:pPr algn="ctr"/>
            <a:r>
              <a:rPr lang="es-ES" sz="4000" b="1" dirty="0" smtClean="0">
                <a:ln w="10541" cmpd="sng">
                  <a:solidFill>
                    <a:srgbClr val="7D7D7D">
                      <a:tint val="100000"/>
                      <a:shade val="100000"/>
                      <a:satMod val="110000"/>
                    </a:srgbClr>
                  </a:solidFill>
                  <a:prstDash val="solid"/>
                </a:ln>
                <a:latin typeface="Book Antiqua" panose="02040602050305030304" pitchFamily="18" charset="0"/>
              </a:rPr>
              <a:t>División </a:t>
            </a:r>
            <a:r>
              <a:rPr lang="es-ES" sz="4000" b="1" dirty="0">
                <a:ln w="10541" cmpd="sng">
                  <a:solidFill>
                    <a:srgbClr val="7D7D7D">
                      <a:tint val="100000"/>
                      <a:shade val="100000"/>
                      <a:satMod val="110000"/>
                    </a:srgbClr>
                  </a:solidFill>
                  <a:prstDash val="solid"/>
                </a:ln>
                <a:latin typeface="Book Antiqua" panose="02040602050305030304" pitchFamily="18" charset="0"/>
              </a:rPr>
              <a:t>de Administración</a:t>
            </a:r>
            <a:br>
              <a:rPr lang="es-ES" sz="4000" b="1" dirty="0">
                <a:ln w="10541" cmpd="sng">
                  <a:solidFill>
                    <a:srgbClr val="7D7D7D">
                      <a:tint val="100000"/>
                      <a:shade val="100000"/>
                      <a:satMod val="110000"/>
                    </a:srgbClr>
                  </a:solidFill>
                  <a:prstDash val="solid"/>
                </a:ln>
                <a:latin typeface="Book Antiqua" panose="02040602050305030304" pitchFamily="18" charset="0"/>
              </a:rPr>
            </a:br>
            <a:r>
              <a:rPr lang="es-ES" sz="4000" b="1" dirty="0">
                <a:ln w="10541" cmpd="sng">
                  <a:solidFill>
                    <a:srgbClr val="7D7D7D">
                      <a:tint val="100000"/>
                      <a:shade val="100000"/>
                      <a:satMod val="110000"/>
                    </a:srgbClr>
                  </a:solidFill>
                  <a:prstDash val="solid"/>
                </a:ln>
                <a:latin typeface="Book Antiqua" panose="02040602050305030304" pitchFamily="18" charset="0"/>
              </a:rPr>
              <a:t>Ingeniería en Negocios</a:t>
            </a:r>
          </a:p>
          <a:p>
            <a:pPr algn="ctr"/>
            <a:endParaRPr lang="es-ES" sz="1000" b="1" dirty="0">
              <a:ln w="10541" cmpd="sng">
                <a:solidFill>
                  <a:srgbClr val="7D7D7D">
                    <a:tint val="100000"/>
                    <a:shade val="100000"/>
                    <a:satMod val="110000"/>
                  </a:srgbClr>
                </a:solidFill>
                <a:prstDash val="solid"/>
              </a:ln>
              <a:latin typeface="Book Antiqua" panose="02040602050305030304" pitchFamily="18" charset="0"/>
            </a:endParaRPr>
          </a:p>
          <a:p>
            <a:pPr algn="ctr"/>
            <a:r>
              <a:rPr lang="es-ES" sz="3600" b="1" dirty="0">
                <a:ln w="10541" cmpd="sng">
                  <a:solidFill>
                    <a:srgbClr val="7D7D7D">
                      <a:tint val="100000"/>
                      <a:shade val="100000"/>
                      <a:satMod val="110000"/>
                    </a:srgbClr>
                  </a:solidFill>
                  <a:prstDash val="solid"/>
                </a:ln>
                <a:latin typeface="Book Antiqua" panose="02040602050305030304" pitchFamily="18" charset="0"/>
              </a:rPr>
              <a:t>Profesor: Ricardo Yebra Romero</a:t>
            </a:r>
          </a:p>
          <a:p>
            <a:pPr algn="ctr"/>
            <a:endParaRPr lang="es-ES" sz="1000" b="1" dirty="0">
              <a:ln w="10541" cmpd="sng">
                <a:solidFill>
                  <a:srgbClr val="7D7D7D">
                    <a:tint val="100000"/>
                    <a:shade val="100000"/>
                    <a:satMod val="110000"/>
                  </a:srgbClr>
                </a:solidFill>
                <a:prstDash val="solid"/>
              </a:ln>
              <a:latin typeface="Book Antiqua" panose="02040602050305030304" pitchFamily="18" charset="0"/>
            </a:endParaRPr>
          </a:p>
          <a:p>
            <a:pPr algn="ctr"/>
            <a:endParaRPr lang="es-ES" sz="1000" b="1" dirty="0">
              <a:ln w="10541" cmpd="sng">
                <a:solidFill>
                  <a:srgbClr val="7D7D7D">
                    <a:tint val="100000"/>
                    <a:shade val="100000"/>
                    <a:satMod val="110000"/>
                  </a:srgbClr>
                </a:solidFill>
                <a:prstDash val="solid"/>
              </a:ln>
              <a:latin typeface="Book Antiqua" panose="02040602050305030304" pitchFamily="18" charset="0"/>
            </a:endParaRPr>
          </a:p>
          <a:p>
            <a:pPr algn="ctr"/>
            <a:r>
              <a:rPr lang="es-ES" sz="4000" b="1" dirty="0">
                <a:ln w="10541" cmpd="sng">
                  <a:solidFill>
                    <a:srgbClr val="7D7D7D">
                      <a:tint val="100000"/>
                      <a:shade val="100000"/>
                      <a:satMod val="110000"/>
                    </a:srgbClr>
                  </a:solidFill>
                  <a:prstDash val="solid"/>
                </a:ln>
                <a:latin typeface="Book Antiqua" panose="02040602050305030304" pitchFamily="18" charset="0"/>
              </a:rPr>
              <a:t>MERCADOTECNIA</a:t>
            </a:r>
          </a:p>
          <a:p>
            <a:pPr algn="ctr"/>
            <a:endParaRPr lang="es-ES" sz="1100" b="1" dirty="0">
              <a:ln w="10541" cmpd="sng">
                <a:solidFill>
                  <a:srgbClr val="7D7D7D">
                    <a:tint val="100000"/>
                    <a:shade val="100000"/>
                    <a:satMod val="110000"/>
                  </a:srgbClr>
                </a:solidFill>
                <a:prstDash val="solid"/>
              </a:ln>
              <a:latin typeface="Book Antiqua" panose="02040602050305030304" pitchFamily="18" charset="0"/>
            </a:endParaRPr>
          </a:p>
          <a:p>
            <a:pPr algn="ctr"/>
            <a:r>
              <a:rPr lang="es-ES" sz="4000" b="1" dirty="0" smtClean="0">
                <a:ln w="10541" cmpd="sng">
                  <a:solidFill>
                    <a:srgbClr val="7D7D7D">
                      <a:tint val="100000"/>
                      <a:shade val="100000"/>
                      <a:satMod val="110000"/>
                    </a:srgbClr>
                  </a:solidFill>
                  <a:prstDash val="solid"/>
                </a:ln>
                <a:latin typeface="Book Antiqua" panose="02040602050305030304" pitchFamily="18" charset="0"/>
              </a:rPr>
              <a:t>Compatibilidad con otros Signos</a:t>
            </a:r>
          </a:p>
          <a:p>
            <a:pPr algn="ctr"/>
            <a:endParaRPr lang="es-ES" sz="1200" b="1" dirty="0">
              <a:ln w="10541" cmpd="sng">
                <a:solidFill>
                  <a:srgbClr val="7D7D7D">
                    <a:tint val="100000"/>
                    <a:shade val="100000"/>
                    <a:satMod val="110000"/>
                  </a:srgbClr>
                </a:solidFill>
                <a:prstDash val="solid"/>
              </a:ln>
              <a:latin typeface="Book Antiqua" panose="02040602050305030304" pitchFamily="18" charset="0"/>
            </a:endParaRPr>
          </a:p>
          <a:p>
            <a:pPr algn="ctr"/>
            <a:endParaRPr lang="es-ES" sz="1050" b="1" dirty="0">
              <a:ln w="10541" cmpd="sng">
                <a:solidFill>
                  <a:srgbClr val="7D7D7D">
                    <a:tint val="100000"/>
                    <a:shade val="100000"/>
                    <a:satMod val="110000"/>
                  </a:srgbClr>
                </a:solidFill>
                <a:prstDash val="solid"/>
              </a:ln>
              <a:latin typeface="Book Antiqua" panose="02040602050305030304" pitchFamily="18" charset="0"/>
            </a:endParaRPr>
          </a:p>
          <a:p>
            <a:pPr algn="ctr"/>
            <a:r>
              <a:rPr lang="es-ES" sz="3200" b="1" dirty="0">
                <a:ln w="10541" cmpd="sng">
                  <a:solidFill>
                    <a:srgbClr val="7D7D7D">
                      <a:tint val="100000"/>
                      <a:shade val="100000"/>
                      <a:satMod val="110000"/>
                    </a:srgbClr>
                  </a:solidFill>
                  <a:prstDash val="solid"/>
                </a:ln>
                <a:latin typeface="Arial" pitchFamily="34" charset="0"/>
                <a:cs typeface="Arial" pitchFamily="34" charset="0"/>
              </a:rPr>
              <a:t>Alumna: I.  Sharazan Sandoval Espinoza</a:t>
            </a:r>
            <a:endParaRPr lang="es-MX" sz="3200" b="1" dirty="0">
              <a:ln w="10541" cmpd="sng">
                <a:solidFill>
                  <a:srgbClr val="7D7D7D">
                    <a:tint val="100000"/>
                    <a:shade val="100000"/>
                    <a:satMod val="110000"/>
                  </a:srgbClr>
                </a:solidFill>
                <a:prstDash val="solid"/>
              </a:ln>
              <a:latin typeface="Arial" pitchFamily="34" charset="0"/>
              <a:cs typeface="Arial" pitchFamily="34" charset="0"/>
            </a:endParaRPr>
          </a:p>
        </p:txBody>
      </p:sp>
    </p:spTree>
    <p:extLst>
      <p:ext uri="{BB962C8B-B14F-4D97-AF65-F5344CB8AC3E}">
        <p14:creationId xmlns:p14="http://schemas.microsoft.com/office/powerpoint/2010/main" val="22365430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917848" y="896808"/>
            <a:ext cx="7398568" cy="5124480"/>
          </a:xfrm>
          <a:prstGeom prst="rect">
            <a:avLst/>
          </a:prstGeom>
        </p:spPr>
        <p:txBody>
          <a:bodyPr wrap="square">
            <a:spAutoFit/>
          </a:bodyPr>
          <a:lstStyle/>
          <a:p>
            <a:pPr algn="ctr"/>
            <a:r>
              <a:rPr lang="es-MX" sz="3600" b="1" dirty="0">
                <a:latin typeface="Book Antiqua" panose="02040602050305030304" pitchFamily="18" charset="0"/>
              </a:rPr>
              <a:t>LIBRA - PISCIS: </a:t>
            </a:r>
            <a:endParaRPr lang="es-MX" sz="3600" b="1" dirty="0" smtClean="0">
              <a:latin typeface="Book Antiqua" panose="02040602050305030304" pitchFamily="18" charset="0"/>
            </a:endParaRPr>
          </a:p>
          <a:p>
            <a:pPr algn="just"/>
            <a:endParaRPr lang="es-MX" sz="1100" b="1" dirty="0">
              <a:latin typeface="Book Antiqua" panose="02040602050305030304" pitchFamily="18" charset="0"/>
            </a:endParaRPr>
          </a:p>
          <a:p>
            <a:pPr algn="just"/>
            <a:r>
              <a:rPr lang="es-MX" sz="2800" dirty="0" smtClean="0">
                <a:latin typeface="Book Antiqua" panose="02040602050305030304" pitchFamily="18" charset="0"/>
              </a:rPr>
              <a:t>Improbable </a:t>
            </a:r>
            <a:r>
              <a:rPr lang="es-MX" sz="2800" dirty="0">
                <a:latin typeface="Book Antiqua" panose="02040602050305030304" pitchFamily="18" charset="0"/>
              </a:rPr>
              <a:t>relación, LIBRA será la inspiración artística de PISCIS pero se quedara en mero objeto, ambos son demasiados indecisos, dejan pasar las oportunidades mientras deciden, compartirán su fantasías sobre un mundo mejor, pero no se lanzaran a la acción, el arte y la vida fácil les tientan, pero les molesta ver esa ociosidad reflejada en el otro, deberán cultivar más su madurez.</a:t>
            </a:r>
          </a:p>
        </p:txBody>
      </p:sp>
    </p:spTree>
    <p:extLst>
      <p:ext uri="{BB962C8B-B14F-4D97-AF65-F5344CB8AC3E}">
        <p14:creationId xmlns:p14="http://schemas.microsoft.com/office/powerpoint/2010/main" val="20187855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115616" y="994077"/>
            <a:ext cx="7056784" cy="4955203"/>
          </a:xfrm>
          <a:prstGeom prst="rect">
            <a:avLst/>
          </a:prstGeom>
        </p:spPr>
        <p:txBody>
          <a:bodyPr wrap="square">
            <a:spAutoFit/>
          </a:bodyPr>
          <a:lstStyle/>
          <a:p>
            <a:pPr algn="ctr"/>
            <a:r>
              <a:rPr lang="es-MX" sz="3600" b="1" dirty="0">
                <a:latin typeface="Book Antiqua" panose="02040602050305030304" pitchFamily="18" charset="0"/>
              </a:rPr>
              <a:t>ESCORPIO - PISCIS: </a:t>
            </a:r>
            <a:endParaRPr lang="es-MX" sz="3600" b="1" dirty="0" smtClean="0">
              <a:latin typeface="Book Antiqua" panose="02040602050305030304" pitchFamily="18" charset="0"/>
            </a:endParaRPr>
          </a:p>
          <a:p>
            <a:pPr algn="just"/>
            <a:r>
              <a:rPr lang="es-MX" sz="2800" dirty="0" smtClean="0">
                <a:latin typeface="Book Antiqua" panose="02040602050305030304" pitchFamily="18" charset="0"/>
              </a:rPr>
              <a:t>Relación </a:t>
            </a:r>
            <a:r>
              <a:rPr lang="es-MX" sz="2800" dirty="0">
                <a:latin typeface="Book Antiqua" panose="02040602050305030304" pitchFamily="18" charset="0"/>
              </a:rPr>
              <a:t>profunda y emotiva que extraerá lo mejor de cada uno, su conexión sexual y afectiva será mágica, cargada de curiosas coincidencias debido al sexto sentido que ambos tienen tan desarrollado, se comprenden intuitivamente, ESCORPIO protegerá a PISCIS y aunque también puede hacerle daño por tratarse de un signo tan vulnerable prevalecerá el cariño y el amor.</a:t>
            </a:r>
          </a:p>
        </p:txBody>
      </p:sp>
    </p:spTree>
    <p:extLst>
      <p:ext uri="{BB962C8B-B14F-4D97-AF65-F5344CB8AC3E}">
        <p14:creationId xmlns:p14="http://schemas.microsoft.com/office/powerpoint/2010/main" val="28156822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043608" y="851222"/>
            <a:ext cx="7200800" cy="5386090"/>
          </a:xfrm>
          <a:prstGeom prst="rect">
            <a:avLst/>
          </a:prstGeom>
        </p:spPr>
        <p:txBody>
          <a:bodyPr wrap="square">
            <a:spAutoFit/>
          </a:bodyPr>
          <a:lstStyle/>
          <a:p>
            <a:pPr algn="ctr"/>
            <a:r>
              <a:rPr lang="es-MX" sz="3600" b="1" dirty="0">
                <a:latin typeface="Book Antiqua" panose="02040602050305030304" pitchFamily="18" charset="0"/>
              </a:rPr>
              <a:t>SAGITARIO - PISCIS: </a:t>
            </a:r>
            <a:endParaRPr lang="es-MX" sz="3600" b="1" dirty="0" smtClean="0">
              <a:latin typeface="Book Antiqua" panose="02040602050305030304" pitchFamily="18" charset="0"/>
            </a:endParaRPr>
          </a:p>
          <a:p>
            <a:pPr algn="just"/>
            <a:r>
              <a:rPr lang="es-MX" sz="2800" dirty="0" smtClean="0">
                <a:latin typeface="Book Antiqua" panose="02040602050305030304" pitchFamily="18" charset="0"/>
              </a:rPr>
              <a:t>No </a:t>
            </a:r>
            <a:r>
              <a:rPr lang="es-MX" sz="2800" dirty="0">
                <a:latin typeface="Book Antiqua" panose="02040602050305030304" pitchFamily="18" charset="0"/>
              </a:rPr>
              <a:t>llegaran a puerto porque sus naturalezas prácticamente se repelen, PISCIS huye cuando ve a SAGITARIO, por lo que tampoco tendrá mucha oportunidad de intimar, las verdades como puños de SAGITARIO hieren a PISCIS que detesta enfrentarse a la realidad y prefiere adornarla de fantasías, SAGITARIO detesta su eterno aire de víctima y no pierde </a:t>
            </a:r>
            <a:r>
              <a:rPr lang="es-MX" sz="2800" dirty="0" smtClean="0">
                <a:latin typeface="Book Antiqua" panose="02040602050305030304" pitchFamily="18" charset="0"/>
              </a:rPr>
              <a:t>la</a:t>
            </a:r>
          </a:p>
          <a:p>
            <a:r>
              <a:rPr lang="es-MX" sz="2800" dirty="0" smtClean="0">
                <a:latin typeface="Book Antiqua" panose="02040602050305030304" pitchFamily="18" charset="0"/>
              </a:rPr>
              <a:t>oportunidad </a:t>
            </a:r>
            <a:r>
              <a:rPr lang="es-MX" sz="2800" dirty="0">
                <a:latin typeface="Book Antiqua" panose="02040602050305030304" pitchFamily="18" charset="0"/>
              </a:rPr>
              <a:t>de decírselo.</a:t>
            </a:r>
            <a:br>
              <a:rPr lang="es-MX" sz="2800" dirty="0">
                <a:latin typeface="Book Antiqua" panose="02040602050305030304" pitchFamily="18" charset="0"/>
              </a:rPr>
            </a:br>
            <a:endParaRPr lang="es-MX" sz="2800" dirty="0">
              <a:latin typeface="Book Antiqua" panose="02040602050305030304" pitchFamily="18" charset="0"/>
            </a:endParaRPr>
          </a:p>
        </p:txBody>
      </p:sp>
    </p:spTree>
    <p:extLst>
      <p:ext uri="{BB962C8B-B14F-4D97-AF65-F5344CB8AC3E}">
        <p14:creationId xmlns:p14="http://schemas.microsoft.com/office/powerpoint/2010/main" val="5593150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043608" y="994077"/>
            <a:ext cx="7200800" cy="4955203"/>
          </a:xfrm>
          <a:prstGeom prst="rect">
            <a:avLst/>
          </a:prstGeom>
        </p:spPr>
        <p:txBody>
          <a:bodyPr wrap="square">
            <a:spAutoFit/>
          </a:bodyPr>
          <a:lstStyle/>
          <a:p>
            <a:pPr algn="ctr"/>
            <a:r>
              <a:rPr lang="es-MX" sz="3600" b="1" dirty="0">
                <a:latin typeface="Book Antiqua" panose="02040602050305030304" pitchFamily="18" charset="0"/>
              </a:rPr>
              <a:t>ACUARIO - PISCIS: </a:t>
            </a:r>
            <a:endParaRPr lang="es-MX" sz="3600" b="1" dirty="0" smtClean="0">
              <a:latin typeface="Book Antiqua" panose="02040602050305030304" pitchFamily="18" charset="0"/>
            </a:endParaRPr>
          </a:p>
          <a:p>
            <a:pPr algn="just"/>
            <a:r>
              <a:rPr lang="es-MX" sz="2800" dirty="0" smtClean="0">
                <a:latin typeface="Book Antiqua" panose="02040602050305030304" pitchFamily="18" charset="0"/>
              </a:rPr>
              <a:t>Tendrá </a:t>
            </a:r>
            <a:r>
              <a:rPr lang="es-MX" sz="2800" dirty="0">
                <a:latin typeface="Book Antiqua" panose="02040602050305030304" pitchFamily="18" charset="0"/>
              </a:rPr>
              <a:t>un romance breve y original pero pasajero ya que tendrán que poner mucho esfuerzo para comprenderse y no podrán ser naturales en su mutua compañía, PISCIS piensa que ACUARIO es un excéntrico que se distancia de todo mientras que este ve en PISCIS a un sensiblero que desea encontrar un amor que no existe, aunque en el fondo les hará gracia el extraño cosmos particular del otro.</a:t>
            </a:r>
          </a:p>
        </p:txBody>
      </p:sp>
    </p:spTree>
    <p:extLst>
      <p:ext uri="{BB962C8B-B14F-4D97-AF65-F5344CB8AC3E}">
        <p14:creationId xmlns:p14="http://schemas.microsoft.com/office/powerpoint/2010/main" val="309965403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187624" y="836712"/>
            <a:ext cx="6912768" cy="4955203"/>
          </a:xfrm>
          <a:prstGeom prst="rect">
            <a:avLst/>
          </a:prstGeom>
        </p:spPr>
        <p:txBody>
          <a:bodyPr wrap="square">
            <a:spAutoFit/>
          </a:bodyPr>
          <a:lstStyle/>
          <a:p>
            <a:pPr algn="ctr"/>
            <a:r>
              <a:rPr lang="es-MX" sz="3600" b="1" dirty="0">
                <a:latin typeface="Book Antiqua" panose="02040602050305030304" pitchFamily="18" charset="0"/>
              </a:rPr>
              <a:t>PISCIS - PISCIS: </a:t>
            </a:r>
            <a:endParaRPr lang="es-MX" sz="3600" b="1" dirty="0" smtClean="0">
              <a:latin typeface="Book Antiqua" panose="02040602050305030304" pitchFamily="18" charset="0"/>
            </a:endParaRPr>
          </a:p>
          <a:p>
            <a:pPr algn="just"/>
            <a:r>
              <a:rPr lang="es-MX" sz="2800" dirty="0" smtClean="0">
                <a:latin typeface="Book Antiqua" panose="02040602050305030304" pitchFamily="18" charset="0"/>
              </a:rPr>
              <a:t>Serán </a:t>
            </a:r>
            <a:r>
              <a:rPr lang="es-MX" sz="2800" dirty="0">
                <a:latin typeface="Book Antiqua" panose="02040602050305030304" pitchFamily="18" charset="0"/>
              </a:rPr>
              <a:t>amigos del alma pues al ser iguales se entenderán en sus momentos bajos, la suya será una amistad amorosa salpicada de momentos románticos, pero no desembocará en pareja, compartirán sus delicadas emociones, sus fantasías y escapismos, hablaran de amor y de la eternidad par descubrir que necesitan a alguien que les saquen de sus depresiones y no con quien ahogar sus penas. </a:t>
            </a:r>
          </a:p>
        </p:txBody>
      </p:sp>
    </p:spTree>
    <p:extLst>
      <p:ext uri="{BB962C8B-B14F-4D97-AF65-F5344CB8AC3E}">
        <p14:creationId xmlns:p14="http://schemas.microsoft.com/office/powerpoint/2010/main" val="306904227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218464" y="1628800"/>
            <a:ext cx="7056784" cy="3924151"/>
          </a:xfrm>
          <a:prstGeom prst="rect">
            <a:avLst/>
          </a:prstGeom>
        </p:spPr>
        <p:txBody>
          <a:bodyPr wrap="square">
            <a:spAutoFit/>
          </a:bodyPr>
          <a:lstStyle/>
          <a:p>
            <a:pPr algn="ctr"/>
            <a:r>
              <a:rPr lang="es-MX" sz="3600" dirty="0">
                <a:latin typeface="Book Antiqua" panose="02040602050305030304" pitchFamily="18" charset="0"/>
              </a:rPr>
              <a:t>Se lleva bien </a:t>
            </a:r>
            <a:r>
              <a:rPr lang="es-MX" sz="3600" dirty="0" smtClean="0">
                <a:latin typeface="Book Antiqua" panose="02040602050305030304" pitchFamily="18" charset="0"/>
              </a:rPr>
              <a:t>con: </a:t>
            </a:r>
          </a:p>
          <a:p>
            <a:pPr algn="ctr"/>
            <a:endParaRPr lang="es-MX" sz="1100" dirty="0" smtClean="0">
              <a:latin typeface="Book Antiqua" panose="02040602050305030304" pitchFamily="18" charset="0"/>
            </a:endParaRPr>
          </a:p>
          <a:p>
            <a:r>
              <a:rPr lang="es-MX" sz="3600" dirty="0" smtClean="0">
                <a:latin typeface="Book Antiqua" panose="02040602050305030304" pitchFamily="18" charset="0"/>
              </a:rPr>
              <a:t>Tauro</a:t>
            </a:r>
            <a:r>
              <a:rPr lang="es-MX" sz="3600" dirty="0">
                <a:latin typeface="Book Antiqua" panose="02040602050305030304" pitchFamily="18" charset="0"/>
              </a:rPr>
              <a:t>, Cáncer, Virgo, Escorpio y </a:t>
            </a:r>
            <a:r>
              <a:rPr lang="es-MX" sz="3600" dirty="0" smtClean="0">
                <a:latin typeface="Book Antiqua" panose="02040602050305030304" pitchFamily="18" charset="0"/>
              </a:rPr>
              <a:t>Capricornio. </a:t>
            </a:r>
            <a:r>
              <a:rPr lang="es-MX" sz="1100" dirty="0" smtClean="0">
                <a:latin typeface="Book Antiqua" panose="02040602050305030304" pitchFamily="18" charset="0"/>
              </a:rPr>
              <a:t> </a:t>
            </a:r>
          </a:p>
          <a:p>
            <a:endParaRPr lang="es-MX" sz="1100" dirty="0" smtClean="0">
              <a:latin typeface="Book Antiqua" panose="02040602050305030304" pitchFamily="18" charset="0"/>
            </a:endParaRPr>
          </a:p>
          <a:p>
            <a:pPr algn="ctr"/>
            <a:r>
              <a:rPr lang="es-MX" sz="3600" dirty="0" smtClean="0">
                <a:latin typeface="Book Antiqua" panose="02040602050305030304" pitchFamily="18" charset="0"/>
              </a:rPr>
              <a:t>Se lleva mal con: </a:t>
            </a:r>
            <a:r>
              <a:rPr lang="es-MX" sz="1100" dirty="0" smtClean="0">
                <a:latin typeface="Book Antiqua" panose="02040602050305030304" pitchFamily="18" charset="0"/>
              </a:rPr>
              <a:t>                                                                                             </a:t>
            </a:r>
          </a:p>
          <a:p>
            <a:r>
              <a:rPr lang="es-MX" sz="1100" dirty="0" smtClean="0">
                <a:latin typeface="Book Antiqua" panose="02040602050305030304" pitchFamily="18" charset="0"/>
              </a:rPr>
              <a:t>    </a:t>
            </a:r>
            <a:r>
              <a:rPr lang="es-MX" sz="3600" dirty="0">
                <a:latin typeface="Book Antiqua" panose="02040602050305030304" pitchFamily="18" charset="0"/>
              </a:rPr>
              <a:t/>
            </a:r>
            <a:br>
              <a:rPr lang="es-MX" sz="3600" dirty="0">
                <a:latin typeface="Book Antiqua" panose="02040602050305030304" pitchFamily="18" charset="0"/>
              </a:rPr>
            </a:br>
            <a:r>
              <a:rPr lang="es-MX" sz="3600" dirty="0">
                <a:latin typeface="Book Antiqua" panose="02040602050305030304" pitchFamily="18" charset="0"/>
              </a:rPr>
              <a:t>Sagitario </a:t>
            </a:r>
            <a:r>
              <a:rPr lang="es-MX" sz="3600" dirty="0">
                <a:latin typeface="Book Antiqua" panose="02040602050305030304" pitchFamily="18" charset="0"/>
              </a:rPr>
              <a:t>y otros Piscis.</a:t>
            </a:r>
            <a:br>
              <a:rPr lang="es-MX" sz="3600" dirty="0">
                <a:latin typeface="Book Antiqua" panose="02040602050305030304" pitchFamily="18" charset="0"/>
              </a:rPr>
            </a:br>
            <a:endParaRPr lang="es-MX" sz="3600" dirty="0">
              <a:latin typeface="Book Antiqua" panose="02040602050305030304" pitchFamily="18" charset="0"/>
            </a:endParaRPr>
          </a:p>
        </p:txBody>
      </p:sp>
    </p:spTree>
    <p:extLst>
      <p:ext uri="{BB962C8B-B14F-4D97-AF65-F5344CB8AC3E}">
        <p14:creationId xmlns:p14="http://schemas.microsoft.com/office/powerpoint/2010/main" val="4746485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5496" y="620688"/>
            <a:ext cx="8820472" cy="1015663"/>
          </a:xfrm>
          <a:prstGeom prst="rect">
            <a:avLst/>
          </a:prstGeom>
        </p:spPr>
        <p:txBody>
          <a:bodyPr wrap="square">
            <a:spAutoFit/>
          </a:bodyPr>
          <a:lstStyle/>
          <a:p>
            <a:pPr lvl="1" algn="ctr"/>
            <a:r>
              <a:rPr lang="es-MX" sz="6000" b="1" dirty="0" smtClean="0">
                <a:ln w="18415" cmpd="sng">
                  <a:solidFill>
                    <a:srgbClr val="FFFFFF"/>
                  </a:solidFill>
                  <a:prstDash val="solid"/>
                </a:ln>
                <a:effectLst>
                  <a:outerShdw blurRad="63500" dir="3600000" algn="tl" rotWithShape="0">
                    <a:srgbClr val="000000">
                      <a:alpha val="70000"/>
                    </a:srgbClr>
                  </a:outerShdw>
                </a:effectLst>
                <a:latin typeface="Book Antiqua" panose="02040602050305030304" pitchFamily="18" charset="0"/>
              </a:rPr>
              <a:t>COMPATIBILIDAD</a:t>
            </a:r>
            <a:r>
              <a:rPr lang="es-MX" sz="6000" b="1" dirty="0" smtClean="0">
                <a:ln w="18415" cmpd="sng">
                  <a:solidFill>
                    <a:srgbClr val="FFFFFF"/>
                  </a:solidFill>
                  <a:prstDash val="solid"/>
                </a:ln>
                <a:effectLst>
                  <a:outerShdw blurRad="63500" dir="3600000" algn="tl" rotWithShape="0">
                    <a:srgbClr val="000000">
                      <a:alpha val="70000"/>
                    </a:srgbClr>
                  </a:outerShdw>
                </a:effectLst>
                <a:latin typeface="Arial" pitchFamily="34" charset="0"/>
                <a:cs typeface="Arial" pitchFamily="34" charset="0"/>
              </a:rPr>
              <a:t>               </a:t>
            </a:r>
            <a:endParaRPr lang="es-MX" sz="6000" b="1" dirty="0">
              <a:ln w="18415" cmpd="sng">
                <a:solidFill>
                  <a:srgbClr val="FFFFFF"/>
                </a:solidFill>
                <a:prstDash val="solid"/>
              </a:ln>
              <a:effectLst>
                <a:outerShdw blurRad="63500" dir="3600000" algn="tl" rotWithShape="0">
                  <a:srgbClr val="000000">
                    <a:alpha val="70000"/>
                  </a:srgbClr>
                </a:outerShdw>
              </a:effectLst>
              <a:latin typeface="Arial" pitchFamily="34" charset="0"/>
              <a:cs typeface="Arial" pitchFamily="34" charset="0"/>
            </a:endParaRPr>
          </a:p>
        </p:txBody>
      </p:sp>
      <p:sp>
        <p:nvSpPr>
          <p:cNvPr id="3" name="2 Rectángulo"/>
          <p:cNvSpPr/>
          <p:nvPr/>
        </p:nvSpPr>
        <p:spPr>
          <a:xfrm>
            <a:off x="755576" y="1772816"/>
            <a:ext cx="7776864" cy="4401205"/>
          </a:xfrm>
          <a:prstGeom prst="rect">
            <a:avLst/>
          </a:prstGeom>
        </p:spPr>
        <p:txBody>
          <a:bodyPr wrap="square">
            <a:spAutoFit/>
          </a:bodyPr>
          <a:lstStyle/>
          <a:p>
            <a:pPr algn="just"/>
            <a:r>
              <a:rPr lang="es-MX" sz="2800" dirty="0">
                <a:latin typeface="Book Antiqua" panose="02040602050305030304" pitchFamily="18" charset="0"/>
              </a:rPr>
              <a:t>Las claves básicas de las armonías entre signos se encuentran en la combinación de los elementos y su posición dentro de la rueda zodiacal, cada signo se lleva bien con los de su mismo elemento y con otros más que le complementen dando la resultante de FUEGO, AIRE, TIERRA y AGUA, además de estas compatibilidades básicas elementales encontraremos que los signos vecinos suelen congeniar entre </a:t>
            </a:r>
            <a:r>
              <a:rPr lang="es-MX" sz="2800" dirty="0" smtClean="0">
                <a:latin typeface="Book Antiqua" panose="02040602050305030304" pitchFamily="18" charset="0"/>
              </a:rPr>
              <a:t>si.</a:t>
            </a:r>
            <a:endParaRPr lang="es-MX" sz="2800" dirty="0">
              <a:latin typeface="Book Antiqua" panose="02040602050305030304" pitchFamily="18" charset="0"/>
            </a:endParaRPr>
          </a:p>
        </p:txBody>
      </p:sp>
    </p:spTree>
    <p:extLst>
      <p:ext uri="{BB962C8B-B14F-4D97-AF65-F5344CB8AC3E}">
        <p14:creationId xmlns:p14="http://schemas.microsoft.com/office/powerpoint/2010/main" val="40933230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899592" y="1196752"/>
            <a:ext cx="7344816" cy="4832092"/>
          </a:xfrm>
          <a:prstGeom prst="rect">
            <a:avLst/>
          </a:prstGeom>
        </p:spPr>
        <p:txBody>
          <a:bodyPr wrap="square">
            <a:spAutoFit/>
          </a:bodyPr>
          <a:lstStyle/>
          <a:p>
            <a:pPr algn="just"/>
            <a:r>
              <a:rPr lang="es-MX" sz="2800" b="1" dirty="0">
                <a:latin typeface="Book Antiqua" panose="02040602050305030304" pitchFamily="18" charset="0"/>
              </a:rPr>
              <a:t>Los signos opuesto (ARIES - LIBRA, TAURO - ESCORPIO, </a:t>
            </a:r>
            <a:r>
              <a:rPr lang="es-MX" sz="2800" b="1" dirty="0" err="1">
                <a:latin typeface="Book Antiqua" panose="02040602050305030304" pitchFamily="18" charset="0"/>
              </a:rPr>
              <a:t>etc</a:t>
            </a:r>
            <a:r>
              <a:rPr lang="es-MX" sz="2800" b="1" dirty="0">
                <a:latin typeface="Book Antiqua" panose="02040602050305030304" pitchFamily="18" charset="0"/>
              </a:rPr>
              <a:t>) son complementarios, evolucionan mucho juntos con un cierto grado de roces y tensiones, pues entre opuestos es común que exista una dialéctica de atracción y rechazo, por contra los signos iguales suelen llevarse bien pero repiten los mismos defectos y virtudes, con lo cual echarán de menos más agilidad en su relación</a:t>
            </a:r>
          </a:p>
        </p:txBody>
      </p:sp>
    </p:spTree>
    <p:extLst>
      <p:ext uri="{BB962C8B-B14F-4D97-AF65-F5344CB8AC3E}">
        <p14:creationId xmlns:p14="http://schemas.microsoft.com/office/powerpoint/2010/main" val="10602913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2817544" y="692696"/>
            <a:ext cx="5714896" cy="2677656"/>
          </a:xfrm>
          <a:prstGeom prst="rect">
            <a:avLst/>
          </a:prstGeom>
        </p:spPr>
        <p:txBody>
          <a:bodyPr wrap="square">
            <a:spAutoFit/>
          </a:bodyPr>
          <a:lstStyle/>
          <a:p>
            <a:pPr algn="just"/>
            <a:r>
              <a:rPr lang="es-MX" sz="2800" b="1" dirty="0" smtClean="0">
                <a:latin typeface="Book Antiqua" panose="02040602050305030304" pitchFamily="18" charset="0"/>
              </a:rPr>
              <a:t>ARIES - PISCIS:</a:t>
            </a:r>
          </a:p>
          <a:p>
            <a:pPr algn="just"/>
            <a:r>
              <a:rPr lang="es-MX" sz="2800" b="1" dirty="0" smtClean="0">
                <a:latin typeface="Book Antiqua" panose="02040602050305030304" pitchFamily="18" charset="0"/>
              </a:rPr>
              <a:t> </a:t>
            </a:r>
            <a:r>
              <a:rPr lang="es-MX" sz="2800" dirty="0" smtClean="0">
                <a:latin typeface="Book Antiqua" panose="02040602050305030304" pitchFamily="18" charset="0"/>
              </a:rPr>
              <a:t>Son </a:t>
            </a:r>
            <a:r>
              <a:rPr lang="es-MX" sz="2800" dirty="0">
                <a:latin typeface="Book Antiqua" panose="02040602050305030304" pitchFamily="18" charset="0"/>
              </a:rPr>
              <a:t>como la noche y el día, pero esto mismo les atraerán mutuamente, a ARIES le enternecerá la fragilidad de PISCIS que acude a su lado en busca </a:t>
            </a:r>
            <a:r>
              <a:rPr lang="es-MX" sz="2800" dirty="0" smtClean="0">
                <a:latin typeface="Book Antiqua" panose="02040602050305030304" pitchFamily="18" charset="0"/>
              </a:rPr>
              <a:t>de</a:t>
            </a:r>
            <a:endParaRPr lang="es-MX" sz="2800" dirty="0">
              <a:latin typeface="Book Antiqua" panose="02040602050305030304" pitchFamily="18" charset="0"/>
            </a:endParaRPr>
          </a:p>
        </p:txBody>
      </p:sp>
      <p:pic>
        <p:nvPicPr>
          <p:cNvPr id="1026" name="Picture 2" descr="http://www.astrology.com.au/media/ARIES%203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837" y="948502"/>
            <a:ext cx="2435707" cy="2160240"/>
          </a:xfrm>
          <a:prstGeom prst="rect">
            <a:avLst/>
          </a:prstGeom>
          <a:noFill/>
          <a:effectLst>
            <a:softEdge rad="127000"/>
          </a:effectLst>
          <a:extLst>
            <a:ext uri="{909E8E84-426E-40DD-AFC4-6F175D3DCCD1}">
              <a14:hiddenFill xmlns:a14="http://schemas.microsoft.com/office/drawing/2010/main">
                <a:solidFill>
                  <a:srgbClr val="FFFFFF"/>
                </a:solidFill>
              </a14:hiddenFill>
            </a:ext>
          </a:extLst>
        </p:spPr>
      </p:pic>
      <p:sp>
        <p:nvSpPr>
          <p:cNvPr id="4" name="3 Rectángulo"/>
          <p:cNvSpPr/>
          <p:nvPr/>
        </p:nvSpPr>
        <p:spPr>
          <a:xfrm>
            <a:off x="899592" y="3343632"/>
            <a:ext cx="7416824" cy="2677656"/>
          </a:xfrm>
          <a:prstGeom prst="rect">
            <a:avLst/>
          </a:prstGeom>
        </p:spPr>
        <p:txBody>
          <a:bodyPr wrap="square">
            <a:spAutoFit/>
          </a:bodyPr>
          <a:lstStyle/>
          <a:p>
            <a:pPr algn="just"/>
            <a:r>
              <a:rPr lang="es-MX" sz="2800" dirty="0">
                <a:latin typeface="Book Antiqua" panose="02040602050305030304" pitchFamily="18" charset="0"/>
              </a:rPr>
              <a:t>alegría y vitalidad de las que carece, compartirán momentos románticos inolvidables que aunque no lleguen a convertirse en pareja debido a sus distintas metas, siempre guardaran un sentimiento especial.</a:t>
            </a:r>
          </a:p>
        </p:txBody>
      </p:sp>
    </p:spTree>
    <p:extLst>
      <p:ext uri="{BB962C8B-B14F-4D97-AF65-F5344CB8AC3E}">
        <p14:creationId xmlns:p14="http://schemas.microsoft.com/office/powerpoint/2010/main" val="30135606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987824" y="476672"/>
            <a:ext cx="5569768" cy="2893100"/>
          </a:xfrm>
          <a:prstGeom prst="rect">
            <a:avLst/>
          </a:prstGeom>
        </p:spPr>
        <p:txBody>
          <a:bodyPr wrap="square">
            <a:spAutoFit/>
          </a:bodyPr>
          <a:lstStyle/>
          <a:p>
            <a:pPr algn="ctr"/>
            <a:r>
              <a:rPr lang="es-MX" sz="3200" b="1" dirty="0"/>
              <a:t>TAURO - PISCIS: </a:t>
            </a:r>
            <a:endParaRPr lang="es-MX" sz="3000" b="1" dirty="0" smtClean="0"/>
          </a:p>
          <a:p>
            <a:pPr algn="just"/>
            <a:r>
              <a:rPr lang="es-MX" sz="3000" dirty="0" smtClean="0"/>
              <a:t>Buena </a:t>
            </a:r>
            <a:r>
              <a:rPr lang="es-MX" sz="3000" dirty="0"/>
              <a:t>combinación, tendrán que ser ante todo amigos para consolidar una relación afectiva, el carácter fuerte de TAURO encandilará a PISCIS, </a:t>
            </a:r>
            <a:r>
              <a:rPr lang="es-MX" sz="3000" dirty="0" smtClean="0"/>
              <a:t>aportándole</a:t>
            </a:r>
            <a:endParaRPr lang="es-MX" sz="3000" dirty="0"/>
          </a:p>
        </p:txBody>
      </p:sp>
      <p:pic>
        <p:nvPicPr>
          <p:cNvPr id="2050" name="Picture 2" descr="http://www.solotarot.com/wp-content/uploads/2009/10/tauro.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12497" t="5490" r="12766" b="5277"/>
          <a:stretch/>
        </p:blipFill>
        <p:spPr bwMode="auto">
          <a:xfrm>
            <a:off x="409312" y="1196752"/>
            <a:ext cx="2487168" cy="2377440"/>
          </a:xfrm>
          <a:prstGeom prst="rect">
            <a:avLst/>
          </a:prstGeom>
          <a:noFill/>
          <a:effectLst>
            <a:softEdge rad="127000"/>
          </a:effectLst>
          <a:extLst>
            <a:ext uri="{909E8E84-426E-40DD-AFC4-6F175D3DCCD1}">
              <a14:hiddenFill xmlns:a14="http://schemas.microsoft.com/office/drawing/2010/main">
                <a:solidFill>
                  <a:srgbClr val="FFFFFF"/>
                </a:solidFill>
              </a14:hiddenFill>
            </a:ext>
          </a:extLst>
        </p:spPr>
      </p:pic>
      <p:sp>
        <p:nvSpPr>
          <p:cNvPr id="5" name="4 Rectángulo"/>
          <p:cNvSpPr/>
          <p:nvPr/>
        </p:nvSpPr>
        <p:spPr>
          <a:xfrm>
            <a:off x="705256" y="3601725"/>
            <a:ext cx="7704856" cy="2400657"/>
          </a:xfrm>
          <a:prstGeom prst="rect">
            <a:avLst/>
          </a:prstGeom>
        </p:spPr>
        <p:txBody>
          <a:bodyPr wrap="square">
            <a:spAutoFit/>
          </a:bodyPr>
          <a:lstStyle/>
          <a:p>
            <a:pPr algn="just"/>
            <a:r>
              <a:rPr lang="es-MX" sz="3000" dirty="0"/>
              <a:t>seguridad y confianza, </a:t>
            </a:r>
            <a:r>
              <a:rPr lang="es-MX" sz="3000" dirty="0" smtClean="0"/>
              <a:t>conectan </a:t>
            </a:r>
            <a:r>
              <a:rPr lang="es-MX" sz="3000" dirty="0"/>
              <a:t>a un nivel muy profundo, sentimental y sexualmente, pero la inseguridad y volubilidad de PISCIS pueden echarlo todo a perder, a TAURO le desagrada pisar en arenas movedizas.</a:t>
            </a:r>
          </a:p>
        </p:txBody>
      </p:sp>
    </p:spTree>
    <p:extLst>
      <p:ext uri="{BB962C8B-B14F-4D97-AF65-F5344CB8AC3E}">
        <p14:creationId xmlns:p14="http://schemas.microsoft.com/office/powerpoint/2010/main" val="29218303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683568" y="548680"/>
            <a:ext cx="7776864" cy="4093428"/>
          </a:xfrm>
          <a:prstGeom prst="rect">
            <a:avLst/>
          </a:prstGeom>
        </p:spPr>
        <p:txBody>
          <a:bodyPr wrap="square">
            <a:spAutoFit/>
          </a:bodyPr>
          <a:lstStyle/>
          <a:p>
            <a:pPr algn="ctr"/>
            <a:r>
              <a:rPr lang="es-MX" sz="3600" b="1" dirty="0">
                <a:latin typeface="Book Antiqua" panose="02040602050305030304" pitchFamily="18" charset="0"/>
              </a:rPr>
              <a:t>GÉMINIS </a:t>
            </a:r>
            <a:r>
              <a:rPr lang="es-MX" sz="3600" b="1" dirty="0" smtClean="0">
                <a:latin typeface="Book Antiqua" panose="02040602050305030304" pitchFamily="18" charset="0"/>
              </a:rPr>
              <a:t>– PISCIS:</a:t>
            </a:r>
          </a:p>
          <a:p>
            <a:pPr algn="just"/>
            <a:r>
              <a:rPr lang="es-MX" sz="2800" dirty="0" smtClean="0">
                <a:latin typeface="Book Antiqua" panose="02040602050305030304" pitchFamily="18" charset="0"/>
              </a:rPr>
              <a:t> </a:t>
            </a:r>
            <a:r>
              <a:rPr lang="es-MX" sz="2800" dirty="0">
                <a:latin typeface="Book Antiqua" panose="02040602050305030304" pitchFamily="18" charset="0"/>
              </a:rPr>
              <a:t>Si se caen bien de entrada pronto descubrirán que se han equivocado, no hay una relación sincera entre estos dos signos que no se compenetran, a GÉMINIS le saca de quicio la sensiblería de PISCIS cuyo lenguaje va mas allá de las palabras, su riqueza emocional no encuentra causa al lado de GÉMINIS que lo mirará como si de un extraterrestre se tratara.</a:t>
            </a:r>
          </a:p>
        </p:txBody>
      </p:sp>
      <p:pic>
        <p:nvPicPr>
          <p:cNvPr id="3074" name="Picture 2" descr="https://encrypted-tbn0.gstatic.com/images?q=tbn:ANd9GcTSza3j1iBp71KDhf9SwxIf67ZHF1fPG9SrWx8pZ6hplKBCPZqv"/>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5696" y="4667406"/>
            <a:ext cx="5292588" cy="1914525"/>
          </a:xfrm>
          <a:prstGeom prst="rect">
            <a:avLst/>
          </a:prstGeom>
          <a:noFill/>
          <a:effectLst>
            <a:softEdge rad="1270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89118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899592" y="835253"/>
            <a:ext cx="7344816" cy="5186035"/>
          </a:xfrm>
          <a:prstGeom prst="rect">
            <a:avLst/>
          </a:prstGeom>
        </p:spPr>
        <p:txBody>
          <a:bodyPr wrap="square">
            <a:spAutoFit/>
          </a:bodyPr>
          <a:lstStyle/>
          <a:p>
            <a:pPr algn="ctr"/>
            <a:r>
              <a:rPr lang="es-MX" sz="4000" b="1" dirty="0">
                <a:latin typeface="Book Antiqua" panose="02040602050305030304" pitchFamily="18" charset="0"/>
              </a:rPr>
              <a:t>CÁNCER - PISCIS: </a:t>
            </a:r>
            <a:endParaRPr lang="es-MX" sz="4000" b="1" dirty="0" smtClean="0">
              <a:latin typeface="Book Antiqua" panose="02040602050305030304" pitchFamily="18" charset="0"/>
            </a:endParaRPr>
          </a:p>
          <a:p>
            <a:pPr algn="ctr"/>
            <a:endParaRPr lang="es-MX" sz="1100" b="1" dirty="0" smtClean="0">
              <a:latin typeface="Book Antiqua" panose="02040602050305030304" pitchFamily="18" charset="0"/>
            </a:endParaRPr>
          </a:p>
          <a:p>
            <a:pPr algn="just"/>
            <a:r>
              <a:rPr lang="es-MX" sz="2800" dirty="0" smtClean="0">
                <a:latin typeface="Book Antiqua" panose="02040602050305030304" pitchFamily="18" charset="0"/>
              </a:rPr>
              <a:t>Estos </a:t>
            </a:r>
            <a:r>
              <a:rPr lang="es-MX" sz="2800" dirty="0">
                <a:latin typeface="Book Antiqua" panose="02040602050305030304" pitchFamily="18" charset="0"/>
              </a:rPr>
              <a:t>dos signos tan emocionales y románticos vivirán un amor de película, con la duración de un cortometraje, creerán estar determinados, se declararán, harán planes de futuro y de repente lo dejarán correr, son pocos realistas y cuando vuelvan a la realidad su cuento de hadas se esfuma como un sueño, se casarán rápido el uno o el otro pero siempre quedará la amistad.</a:t>
            </a:r>
            <a:br>
              <a:rPr lang="es-MX" sz="2800" dirty="0">
                <a:latin typeface="Book Antiqua" panose="02040602050305030304" pitchFamily="18" charset="0"/>
              </a:rPr>
            </a:br>
            <a:endParaRPr lang="es-MX" sz="2800" dirty="0">
              <a:latin typeface="Book Antiqua" panose="02040602050305030304" pitchFamily="18" charset="0"/>
            </a:endParaRPr>
          </a:p>
        </p:txBody>
      </p:sp>
    </p:spTree>
    <p:extLst>
      <p:ext uri="{BB962C8B-B14F-4D97-AF65-F5344CB8AC3E}">
        <p14:creationId xmlns:p14="http://schemas.microsoft.com/office/powerpoint/2010/main" val="31045483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899592" y="620688"/>
            <a:ext cx="7704856" cy="5632311"/>
          </a:xfrm>
          <a:prstGeom prst="rect">
            <a:avLst/>
          </a:prstGeom>
        </p:spPr>
        <p:txBody>
          <a:bodyPr wrap="square">
            <a:spAutoFit/>
          </a:bodyPr>
          <a:lstStyle/>
          <a:p>
            <a:pPr algn="ctr"/>
            <a:r>
              <a:rPr lang="es-MX" sz="4000" b="1" dirty="0">
                <a:latin typeface="Book Antiqua" panose="02040602050305030304" pitchFamily="18" charset="0"/>
              </a:rPr>
              <a:t>LEO - PISCIS: </a:t>
            </a:r>
            <a:endParaRPr lang="es-MX" sz="4000" b="1" dirty="0" smtClean="0">
              <a:latin typeface="Book Antiqua" panose="02040602050305030304" pitchFamily="18" charset="0"/>
            </a:endParaRPr>
          </a:p>
          <a:p>
            <a:pPr algn="just"/>
            <a:r>
              <a:rPr lang="es-MX" sz="3200" dirty="0" smtClean="0">
                <a:latin typeface="Book Antiqua" panose="02040602050305030304" pitchFamily="18" charset="0"/>
              </a:rPr>
              <a:t>LEO </a:t>
            </a:r>
            <a:r>
              <a:rPr lang="es-MX" sz="3200" dirty="0">
                <a:latin typeface="Book Antiqua" panose="02040602050305030304" pitchFamily="18" charset="0"/>
              </a:rPr>
              <a:t>se llevará por delante al inseguro PISCIS que no sabrá como reaccionar ante él, PISCIS se sentirá muy poquita cosa a su lado llegando a anularse y comportarse como no es para impresionarle sin conseguirlo, el universo esotérico y fantasioso de PISCIS no encuentra eco en los dinámicos y ambiciosos planes de LEO, habrá poco respeto entre ellos.</a:t>
            </a:r>
          </a:p>
        </p:txBody>
      </p:sp>
    </p:spTree>
    <p:extLst>
      <p:ext uri="{BB962C8B-B14F-4D97-AF65-F5344CB8AC3E}">
        <p14:creationId xmlns:p14="http://schemas.microsoft.com/office/powerpoint/2010/main" val="27089087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043608" y="908720"/>
            <a:ext cx="7272808" cy="5555367"/>
          </a:xfrm>
          <a:prstGeom prst="rect">
            <a:avLst/>
          </a:prstGeom>
        </p:spPr>
        <p:txBody>
          <a:bodyPr wrap="square">
            <a:spAutoFit/>
          </a:bodyPr>
          <a:lstStyle/>
          <a:p>
            <a:pPr algn="ctr"/>
            <a:r>
              <a:rPr lang="es-MX" sz="3600" b="1" dirty="0">
                <a:latin typeface="Book Antiqua" panose="02040602050305030304" pitchFamily="18" charset="0"/>
              </a:rPr>
              <a:t>VIRGO - PISCIS: </a:t>
            </a:r>
            <a:endParaRPr lang="es-MX" sz="3600" b="1" dirty="0" smtClean="0">
              <a:latin typeface="Book Antiqua" panose="02040602050305030304" pitchFamily="18" charset="0"/>
            </a:endParaRPr>
          </a:p>
          <a:p>
            <a:pPr algn="ctr"/>
            <a:endParaRPr lang="es-MX" sz="1100" b="1" dirty="0" smtClean="0">
              <a:latin typeface="Book Antiqua" panose="02040602050305030304" pitchFamily="18" charset="0"/>
            </a:endParaRPr>
          </a:p>
          <a:p>
            <a:pPr algn="just"/>
            <a:r>
              <a:rPr lang="es-MX" sz="2800" dirty="0" smtClean="0">
                <a:latin typeface="Book Antiqua" panose="02040602050305030304" pitchFamily="18" charset="0"/>
              </a:rPr>
              <a:t>Se </a:t>
            </a:r>
            <a:r>
              <a:rPr lang="es-MX" sz="2800" dirty="0">
                <a:latin typeface="Book Antiqua" panose="02040602050305030304" pitchFamily="18" charset="0"/>
              </a:rPr>
              <a:t>prodigarán un amor eterno y entregado, podría escribirse un </a:t>
            </a:r>
            <a:r>
              <a:rPr lang="es-MX" sz="2800" dirty="0" err="1">
                <a:latin typeface="Book Antiqua" panose="02040602050305030304" pitchFamily="18" charset="0"/>
              </a:rPr>
              <a:t>guión</a:t>
            </a:r>
            <a:r>
              <a:rPr lang="es-MX" sz="2800" dirty="0">
                <a:latin typeface="Book Antiqua" panose="02040602050305030304" pitchFamily="18" charset="0"/>
              </a:rPr>
              <a:t> romántico basados en ellos, su sacrificio para estar juntos no conoce límites, se comunican con una simple mirada, pues PISCIS tiene la llave para derribar el acusado racionalismo de VIRGO despertándole sus mejores cualidades, los momentos personales difíciles lejos de separarles consolidarán </a:t>
            </a:r>
            <a:r>
              <a:rPr lang="es-MX" sz="2800" dirty="0" smtClean="0">
                <a:latin typeface="Book Antiqua" panose="02040602050305030304" pitchFamily="18" charset="0"/>
              </a:rPr>
              <a:t>más</a:t>
            </a:r>
          </a:p>
          <a:p>
            <a:r>
              <a:rPr lang="es-MX" sz="2800" dirty="0" smtClean="0">
                <a:latin typeface="Book Antiqua" panose="02040602050305030304" pitchFamily="18" charset="0"/>
              </a:rPr>
              <a:t>su unión</a:t>
            </a:r>
            <a:r>
              <a:rPr lang="es-MX" sz="2800" dirty="0">
                <a:latin typeface="Book Antiqua" panose="02040602050305030304" pitchFamily="18" charset="0"/>
              </a:rPr>
              <a:t>.</a:t>
            </a:r>
            <a:br>
              <a:rPr lang="es-MX" sz="2800" dirty="0">
                <a:latin typeface="Book Antiqua" panose="02040602050305030304" pitchFamily="18" charset="0"/>
              </a:rPr>
            </a:br>
            <a:endParaRPr lang="es-MX" sz="2800" dirty="0">
              <a:latin typeface="Book Antiqua" panose="02040602050305030304" pitchFamily="18" charset="0"/>
            </a:endParaRPr>
          </a:p>
        </p:txBody>
      </p:sp>
    </p:spTree>
    <p:extLst>
      <p:ext uri="{BB962C8B-B14F-4D97-AF65-F5344CB8AC3E}">
        <p14:creationId xmlns:p14="http://schemas.microsoft.com/office/powerpoint/2010/main" val="1612456249"/>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90</TotalTime>
  <Words>932</Words>
  <Application>Microsoft Office PowerPoint</Application>
  <PresentationFormat>Presentación en pantalla (4:3)</PresentationFormat>
  <Paragraphs>50</Paragraphs>
  <Slides>15</Slides>
  <Notes>0</Notes>
  <HiddenSlides>0</HiddenSlides>
  <MMClips>0</MMClips>
  <ScaleCrop>false</ScaleCrop>
  <HeadingPairs>
    <vt:vector size="4" baseType="variant">
      <vt:variant>
        <vt:lpstr>Tema</vt:lpstr>
      </vt:variant>
      <vt:variant>
        <vt:i4>1</vt:i4>
      </vt:variant>
      <vt:variant>
        <vt:lpstr>Títulos de diapositiva</vt:lpstr>
      </vt:variant>
      <vt:variant>
        <vt:i4>15</vt:i4>
      </vt:variant>
    </vt:vector>
  </HeadingPairs>
  <TitlesOfParts>
    <vt:vector size="16"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eLmOsHa</dc:creator>
  <cp:lastModifiedBy>eLmOsHa</cp:lastModifiedBy>
  <cp:revision>22</cp:revision>
  <dcterms:created xsi:type="dcterms:W3CDTF">2014-02-10T15:39:17Z</dcterms:created>
  <dcterms:modified xsi:type="dcterms:W3CDTF">2014-03-12T05:13:32Z</dcterms:modified>
</cp:coreProperties>
</file>