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4" r:id="rId8"/>
    <p:sldId id="262" r:id="rId9"/>
    <p:sldId id="267"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2" d="100"/>
          <a:sy n="52" d="100"/>
        </p:scale>
        <p:origin x="-10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395168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171141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75590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18230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18058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92759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24466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3405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9249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403027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59639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1BE02-0A9E-47CD-9965-96AC804F1F51}" type="datetimeFigureOut">
              <a:rPr lang="es-MX" smtClean="0"/>
              <a:t>17/03/2014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2F9AE-9FF4-4717-A0D5-BDCB27ADE1EB}" type="slidenum">
              <a:rPr lang="es-MX" smtClean="0"/>
              <a:t>‹Nº›</a:t>
            </a:fld>
            <a:endParaRPr lang="es-MX"/>
          </a:p>
        </p:txBody>
      </p:sp>
    </p:spTree>
    <p:extLst>
      <p:ext uri="{BB962C8B-B14F-4D97-AF65-F5344CB8AC3E}">
        <p14:creationId xmlns:p14="http://schemas.microsoft.com/office/powerpoint/2010/main" val="279381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6" y="348372"/>
            <a:ext cx="1275326" cy="1280428"/>
          </a:xfrm>
          <a:prstGeom prst="rect">
            <a:avLst/>
          </a:prstGeom>
          <a:noFill/>
        </p:spPr>
      </p:pic>
      <p:sp>
        <p:nvSpPr>
          <p:cNvPr id="6" name="5 Rectángulo"/>
          <p:cNvSpPr/>
          <p:nvPr/>
        </p:nvSpPr>
        <p:spPr>
          <a:xfrm>
            <a:off x="525630" y="404664"/>
            <a:ext cx="8870906" cy="1261884"/>
          </a:xfrm>
          <a:prstGeom prst="rect">
            <a:avLst/>
          </a:prstGeom>
        </p:spPr>
        <p:txBody>
          <a:bodyPr wrap="square">
            <a:spAutoFit/>
          </a:bodyPr>
          <a:lstStyle/>
          <a:p>
            <a:pPr lvl="1" algn="ctr"/>
            <a:r>
              <a:rPr lang="es-ES" sz="3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UNIVERSIDAD TECNOLOGICA DE NEZAHUALCOYOTL</a:t>
            </a:r>
          </a:p>
        </p:txBody>
      </p:sp>
      <p:sp>
        <p:nvSpPr>
          <p:cNvPr id="7" name="6 Rectángulo"/>
          <p:cNvSpPr/>
          <p:nvPr/>
        </p:nvSpPr>
        <p:spPr>
          <a:xfrm>
            <a:off x="381614" y="1700808"/>
            <a:ext cx="8510866" cy="4778231"/>
          </a:xfrm>
          <a:prstGeom prst="rect">
            <a:avLst/>
          </a:prstGeom>
        </p:spPr>
        <p:txBody>
          <a:bodyPr wrap="square">
            <a:spAutoFit/>
          </a:bodyPr>
          <a:lstStyle/>
          <a:p>
            <a:pPr algn="ct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División de Administración</a:t>
            </a:r>
            <a:b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b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Ingeniería en Negocios</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Profesor: Ricardo Yebra Romero</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MERCADOTECNIA</a:t>
            </a:r>
          </a:p>
          <a:p>
            <a:pPr algn="ctr"/>
            <a:endParaRPr lang="es-ES" sz="11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MARKETING  SOCIAL</a:t>
            </a:r>
            <a:endParaRPr lang="es-E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5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Alumna: I.  Sharazan Sandoval Espinoza</a:t>
            </a:r>
            <a:r>
              <a:rPr lang="es-MX"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a:t>
            </a:r>
            <a:endParaRPr lang="es-MX"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Tree>
    <p:extLst>
      <p:ext uri="{BB962C8B-B14F-4D97-AF65-F5344CB8AC3E}">
        <p14:creationId xmlns:p14="http://schemas.microsoft.com/office/powerpoint/2010/main" val="549593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46136" y="1219915"/>
            <a:ext cx="8646344" cy="2246769"/>
          </a:xfrm>
          <a:prstGeom prst="rect">
            <a:avLst/>
          </a:prstGeom>
        </p:spPr>
        <p:txBody>
          <a:bodyPr wrap="square">
            <a:spAutoFit/>
          </a:bodyPr>
          <a:lstStyle/>
          <a:p>
            <a:pPr algn="just"/>
            <a:r>
              <a:rPr lang="es-MX" sz="2800" dirty="0" smtClean="0"/>
              <a:t>Es </a:t>
            </a:r>
            <a:r>
              <a:rPr lang="es-MX" sz="2800" dirty="0"/>
              <a:t>la aplicación de las técnicas del marketing comercial para el análisis, planteamiento, ejecución y evaluación de programas diseñados para influir en el comportamiento voluntario de la audiencia objetivo en orden a mejorar su bienestar personal y el de su sociedad".</a:t>
            </a:r>
            <a:endParaRPr lang="es-MX" sz="2600" dirty="0"/>
          </a:p>
        </p:txBody>
      </p:sp>
      <p:sp>
        <p:nvSpPr>
          <p:cNvPr id="5" name="4 Rectángulo"/>
          <p:cNvSpPr/>
          <p:nvPr/>
        </p:nvSpPr>
        <p:spPr>
          <a:xfrm>
            <a:off x="-252536" y="188640"/>
            <a:ext cx="9108504" cy="1015663"/>
          </a:xfrm>
          <a:prstGeom prst="rect">
            <a:avLst/>
          </a:prstGeom>
        </p:spPr>
        <p:txBody>
          <a:bodyPr wrap="square">
            <a:spAutoFit/>
          </a:bodyPr>
          <a:lstStyle/>
          <a:p>
            <a:pPr lvl="1" algn="ctr"/>
            <a:r>
              <a:rPr lang="es-MX" sz="6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MARKETING SOCIAL</a:t>
            </a:r>
            <a:endParaRPr lang="es-MX" sz="60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026" name="Picture 2" descr="http://www.offoncommerceday.com/wp-content/uploads/2013/07/marketing-soc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168" y="3466684"/>
            <a:ext cx="7092280" cy="3124419"/>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89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536" y="188640"/>
            <a:ext cx="9108504" cy="923330"/>
          </a:xfrm>
          <a:prstGeom prst="rect">
            <a:avLst/>
          </a:prstGeom>
        </p:spPr>
        <p:txBody>
          <a:bodyPr wrap="square">
            <a:spAutoFit/>
          </a:bodyPr>
          <a:lstStyle/>
          <a:p>
            <a:pPr lvl="1" algn="ctr"/>
            <a:r>
              <a:rPr lang="es-MX" sz="5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CARACTERÍSTICAS</a:t>
            </a:r>
            <a:endParaRPr lang="es-MX" sz="5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
        <p:nvSpPr>
          <p:cNvPr id="3" name="2 Rectángulo"/>
          <p:cNvSpPr/>
          <p:nvPr/>
        </p:nvSpPr>
        <p:spPr>
          <a:xfrm>
            <a:off x="212736" y="1052736"/>
            <a:ext cx="5223360" cy="5693866"/>
          </a:xfrm>
          <a:prstGeom prst="rect">
            <a:avLst/>
          </a:prstGeom>
        </p:spPr>
        <p:txBody>
          <a:bodyPr wrap="square">
            <a:spAutoFit/>
          </a:bodyPr>
          <a:lstStyle/>
          <a:p>
            <a:r>
              <a:rPr lang="es-MX" sz="2800" dirty="0"/>
              <a:t>Existen dos características muy importantes de la mercadotecnia social, que son las siguientes:</a:t>
            </a:r>
          </a:p>
          <a:p>
            <a:pPr marL="514350" indent="-514350">
              <a:buFont typeface="+mj-lt"/>
              <a:buAutoNum type="arabicPeriod"/>
            </a:pPr>
            <a:r>
              <a:rPr lang="es-MX" sz="2800" dirty="0"/>
              <a:t>El proceso es continuo .</a:t>
            </a:r>
          </a:p>
          <a:p>
            <a:pPr marL="514350" indent="-514350">
              <a:buFont typeface="+mj-lt"/>
              <a:buAutoNum type="arabicPeriod"/>
            </a:pPr>
            <a:r>
              <a:rPr lang="es-MX" sz="2800" dirty="0"/>
              <a:t>Lo central es el destinatario. Los destinatarios son constantemente parte del proceso. Por eso, el proceso debe comenzar por la investigación, para estudiar cuales son las necesidades, deseos y percepciones, del destinatario objetivo.</a:t>
            </a:r>
          </a:p>
        </p:txBody>
      </p:sp>
      <p:pic>
        <p:nvPicPr>
          <p:cNvPr id="2050" name="Picture 2" descr="http://www.empleare.com/wp-content/uploads/2010/11/consejos-marketing-soc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0338" y="1111970"/>
            <a:ext cx="3685630" cy="5485382"/>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5425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326247"/>
            <a:ext cx="5760640" cy="2246769"/>
          </a:xfrm>
          <a:prstGeom prst="rect">
            <a:avLst/>
          </a:prstGeom>
        </p:spPr>
        <p:txBody>
          <a:bodyPr wrap="square">
            <a:spAutoFit/>
          </a:bodyPr>
          <a:lstStyle/>
          <a:p>
            <a:r>
              <a:rPr lang="es-MX" sz="2800" dirty="0"/>
              <a:t>En el </a:t>
            </a:r>
            <a:r>
              <a:rPr lang="es-MX" sz="2800" b="1" dirty="0"/>
              <a:t>marketing social</a:t>
            </a:r>
            <a:r>
              <a:rPr lang="es-MX" sz="2800" dirty="0"/>
              <a:t>, intervienen los siguientes eslabones de la cadena:</a:t>
            </a:r>
          </a:p>
          <a:p>
            <a:pPr marL="457200" indent="-457200">
              <a:buFont typeface="Arial" panose="020B0604020202020204" pitchFamily="34" charset="0"/>
              <a:buChar char="•"/>
            </a:pPr>
            <a:r>
              <a:rPr lang="es-MX" sz="2800" dirty="0"/>
              <a:t>La función de la empresa</a:t>
            </a:r>
          </a:p>
          <a:p>
            <a:pPr marL="457200" indent="-457200">
              <a:buFont typeface="Arial" panose="020B0604020202020204" pitchFamily="34" charset="0"/>
              <a:buChar char="•"/>
            </a:pPr>
            <a:r>
              <a:rPr lang="es-MX" sz="2800" dirty="0"/>
              <a:t>Lo que busca el consumidor</a:t>
            </a:r>
          </a:p>
          <a:p>
            <a:pPr marL="457200" indent="-457200">
              <a:buFont typeface="Arial" panose="020B0604020202020204" pitchFamily="34" charset="0"/>
              <a:buChar char="•"/>
            </a:pPr>
            <a:r>
              <a:rPr lang="es-MX" sz="2800" dirty="0"/>
              <a:t>Los intereses de la sociedad</a:t>
            </a:r>
          </a:p>
        </p:txBody>
      </p:sp>
      <p:sp>
        <p:nvSpPr>
          <p:cNvPr id="3" name="2 Rectángulo"/>
          <p:cNvSpPr/>
          <p:nvPr/>
        </p:nvSpPr>
        <p:spPr>
          <a:xfrm>
            <a:off x="179512" y="3501008"/>
            <a:ext cx="8712968" cy="3108543"/>
          </a:xfrm>
          <a:prstGeom prst="rect">
            <a:avLst/>
          </a:prstGeom>
        </p:spPr>
        <p:txBody>
          <a:bodyPr wrap="square">
            <a:spAutoFit/>
          </a:bodyPr>
          <a:lstStyle/>
          <a:p>
            <a:pPr algn="just"/>
            <a:r>
              <a:rPr lang="es-MX" sz="2800" dirty="0"/>
              <a:t>El por qué del crecimiento del </a:t>
            </a:r>
            <a:r>
              <a:rPr lang="es-MX" sz="2800" b="1" dirty="0"/>
              <a:t>marketing social</a:t>
            </a:r>
            <a:r>
              <a:rPr lang="es-MX" sz="2800" dirty="0"/>
              <a:t>, se puede explicar observando distintas necesidades de la empresa, como el requerimiento del marketing de servicios, los posibles impactos negativos del marketing, el crecimiento de nuevas teorías acerca de la velocidad de cambio en la conducta de los consumidores (desde una vertiente más psicológica) y su unión con el marketing.</a:t>
            </a:r>
            <a:endParaRPr lang="es-MX" sz="2400" dirty="0"/>
          </a:p>
        </p:txBody>
      </p:sp>
      <p:sp>
        <p:nvSpPr>
          <p:cNvPr id="4" name="3 Rectángulo"/>
          <p:cNvSpPr/>
          <p:nvPr/>
        </p:nvSpPr>
        <p:spPr>
          <a:xfrm>
            <a:off x="107504" y="188640"/>
            <a:ext cx="8784976" cy="1077218"/>
          </a:xfrm>
          <a:prstGeom prst="rect">
            <a:avLst/>
          </a:prstGeom>
        </p:spPr>
        <p:txBody>
          <a:bodyPr wrap="square">
            <a:spAutoFit/>
          </a:bodyPr>
          <a:lstStyle/>
          <a:p>
            <a:pPr algn="ctr"/>
            <a:r>
              <a:rPr lang="es-MX" sz="3200" b="1" dirty="0">
                <a:solidFill>
                  <a:schemeClr val="bg1"/>
                </a:solidFill>
                <a:latin typeface="Book Antiqua" panose="02040602050305030304" pitchFamily="18" charset="0"/>
              </a:rPr>
              <a:t>¿Cuáles son las consideraciones en las políticas del marketing social?</a:t>
            </a:r>
            <a:endParaRPr lang="es-MX" sz="3200" b="1" dirty="0">
              <a:solidFill>
                <a:schemeClr val="bg1"/>
              </a:solidFill>
              <a:effectLst/>
              <a:latin typeface="Book Antiqua" panose="02040602050305030304" pitchFamily="18" charset="0"/>
            </a:endParaRPr>
          </a:p>
        </p:txBody>
      </p:sp>
      <p:pic>
        <p:nvPicPr>
          <p:cNvPr id="5" name="Picture 2" descr="http://www.tecnicasmarketing.com/wp-content/uploads/2011/11/marketing-social-medi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12" y="1321877"/>
            <a:ext cx="3200400" cy="219075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43694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72720"/>
            <a:ext cx="8892480" cy="1323439"/>
          </a:xfrm>
          <a:prstGeom prst="rect">
            <a:avLst/>
          </a:prstGeom>
        </p:spPr>
        <p:txBody>
          <a:bodyPr wrap="square">
            <a:spAutoFit/>
          </a:bodyPr>
          <a:lstStyle/>
          <a:p>
            <a:pPr algn="ctr"/>
            <a:r>
              <a:rPr lang="es-MX" sz="4000" b="1" dirty="0">
                <a:solidFill>
                  <a:schemeClr val="bg1"/>
                </a:solidFill>
                <a:latin typeface="Book Antiqua" panose="02040602050305030304" pitchFamily="18" charset="0"/>
              </a:rPr>
              <a:t>¿Cuáles son las funciones del marketing social</a:t>
            </a:r>
            <a:r>
              <a:rPr lang="es-MX" sz="4000" b="1" dirty="0" smtClean="0">
                <a:solidFill>
                  <a:schemeClr val="bg1"/>
                </a:solidFill>
                <a:latin typeface="Book Antiqua" panose="02040602050305030304" pitchFamily="18" charset="0"/>
              </a:rPr>
              <a:t>?</a:t>
            </a:r>
            <a:endParaRPr lang="es-MX" sz="4000" b="1" dirty="0">
              <a:solidFill>
                <a:schemeClr val="bg1"/>
              </a:solidFill>
              <a:latin typeface="Book Antiqua" panose="02040602050305030304" pitchFamily="18" charset="0"/>
            </a:endParaRPr>
          </a:p>
        </p:txBody>
      </p:sp>
      <p:sp>
        <p:nvSpPr>
          <p:cNvPr id="3" name="2 Rectángulo"/>
          <p:cNvSpPr/>
          <p:nvPr/>
        </p:nvSpPr>
        <p:spPr>
          <a:xfrm>
            <a:off x="179512" y="3847688"/>
            <a:ext cx="5040560" cy="2677656"/>
          </a:xfrm>
          <a:prstGeom prst="rect">
            <a:avLst/>
          </a:prstGeom>
        </p:spPr>
        <p:txBody>
          <a:bodyPr wrap="square">
            <a:spAutoFit/>
          </a:bodyPr>
          <a:lstStyle/>
          <a:p>
            <a:pPr marL="457200" indent="-457200" algn="just">
              <a:buFont typeface="Arial" panose="020B0604020202020204" pitchFamily="34" charset="0"/>
              <a:buChar char="•"/>
            </a:pPr>
            <a:r>
              <a:rPr lang="es-MX" sz="2800" dirty="0"/>
              <a:t>Ajustar la relación entre el producto y el mercado</a:t>
            </a:r>
          </a:p>
          <a:p>
            <a:pPr marL="457200" indent="-457200" algn="just">
              <a:buFont typeface="Arial" panose="020B0604020202020204" pitchFamily="34" charset="0"/>
              <a:buChar char="•"/>
            </a:pPr>
            <a:r>
              <a:rPr lang="es-MX" sz="2800" dirty="0"/>
              <a:t>Diseñar la estrategia de marca</a:t>
            </a:r>
          </a:p>
          <a:p>
            <a:pPr marL="457200" indent="-457200" algn="just">
              <a:buFont typeface="Arial" panose="020B0604020202020204" pitchFamily="34" charset="0"/>
              <a:buChar char="•"/>
            </a:pPr>
            <a:r>
              <a:rPr lang="es-MX" sz="2800" dirty="0"/>
              <a:t>Posicionar el producto</a:t>
            </a:r>
          </a:p>
          <a:p>
            <a:pPr marL="457200" indent="-457200" algn="just">
              <a:buFont typeface="Arial" panose="020B0604020202020204" pitchFamily="34" charset="0"/>
              <a:buChar char="•"/>
            </a:pPr>
            <a:r>
              <a:rPr lang="es-MX" sz="2800" dirty="0"/>
              <a:t>Conocer lo más posible el target</a:t>
            </a:r>
          </a:p>
        </p:txBody>
      </p:sp>
      <p:sp>
        <p:nvSpPr>
          <p:cNvPr id="4" name="3 Rectángulo"/>
          <p:cNvSpPr/>
          <p:nvPr/>
        </p:nvSpPr>
        <p:spPr>
          <a:xfrm>
            <a:off x="323528" y="1674674"/>
            <a:ext cx="8208912" cy="2246769"/>
          </a:xfrm>
          <a:prstGeom prst="rect">
            <a:avLst/>
          </a:prstGeom>
        </p:spPr>
        <p:txBody>
          <a:bodyPr wrap="square">
            <a:spAutoFit/>
          </a:bodyPr>
          <a:lstStyle/>
          <a:p>
            <a:pPr algn="just"/>
            <a:r>
              <a:rPr lang="es-MX" sz="2800" dirty="0"/>
              <a:t>La función principal del </a:t>
            </a:r>
            <a:r>
              <a:rPr lang="es-MX" sz="2800" b="1" dirty="0"/>
              <a:t>marketing social</a:t>
            </a:r>
            <a:r>
              <a:rPr lang="es-MX" sz="2800" dirty="0"/>
              <a:t> es crear un producto social que cubra una necesidad que no está siendo satisfecha o diseñar un producto mejor que los que están disponibles. Podemos definir como otras funciones añadidas las siguientes:</a:t>
            </a:r>
          </a:p>
        </p:txBody>
      </p:sp>
      <p:pic>
        <p:nvPicPr>
          <p:cNvPr id="5" name="Picture 2" descr="http://www.coseom.com/wp-content/uploads/social-media-marketing.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6680" y="3688773"/>
            <a:ext cx="3411784" cy="2777923"/>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9348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451560" y="203156"/>
            <a:ext cx="7792848" cy="1569660"/>
          </a:xfrm>
          <a:prstGeom prst="rect">
            <a:avLst/>
          </a:prstGeom>
        </p:spPr>
        <p:txBody>
          <a:bodyPr wrap="square">
            <a:spAutoFit/>
          </a:bodyPr>
          <a:lstStyle/>
          <a:p>
            <a:pPr algn="ctr"/>
            <a:r>
              <a:rPr lang="es-MX" sz="4800" b="1" dirty="0">
                <a:solidFill>
                  <a:schemeClr val="bg1"/>
                </a:solidFill>
                <a:latin typeface="Book Antiqua" panose="02040602050305030304" pitchFamily="18" charset="0"/>
              </a:rPr>
              <a:t>La </a:t>
            </a:r>
            <a:r>
              <a:rPr lang="es-MX" sz="4800" b="1" dirty="0" smtClean="0">
                <a:solidFill>
                  <a:schemeClr val="bg1"/>
                </a:solidFill>
                <a:latin typeface="Book Antiqua" panose="02040602050305030304" pitchFamily="18" charset="0"/>
              </a:rPr>
              <a:t>Mezcla </a:t>
            </a:r>
            <a:r>
              <a:rPr lang="es-MX" sz="4800" b="1" dirty="0">
                <a:solidFill>
                  <a:schemeClr val="bg1"/>
                </a:solidFill>
                <a:latin typeface="Book Antiqua" panose="02040602050305030304" pitchFamily="18" charset="0"/>
              </a:rPr>
              <a:t>de </a:t>
            </a:r>
            <a:r>
              <a:rPr lang="es-MX" sz="4800" b="1" dirty="0" smtClean="0">
                <a:solidFill>
                  <a:schemeClr val="bg1"/>
                </a:solidFill>
                <a:latin typeface="Book Antiqua" panose="02040602050305030304" pitchFamily="18" charset="0"/>
              </a:rPr>
              <a:t>Marketing Social</a:t>
            </a:r>
            <a:endParaRPr lang="es-MX" sz="4800" b="1" dirty="0">
              <a:solidFill>
                <a:schemeClr val="bg1"/>
              </a:solidFill>
              <a:latin typeface="Book Antiqua" panose="02040602050305030304" pitchFamily="18" charset="0"/>
            </a:endParaRPr>
          </a:p>
        </p:txBody>
      </p:sp>
      <p:sp>
        <p:nvSpPr>
          <p:cNvPr id="2" name="1 Rectángulo"/>
          <p:cNvSpPr/>
          <p:nvPr/>
        </p:nvSpPr>
        <p:spPr>
          <a:xfrm>
            <a:off x="600104" y="1686287"/>
            <a:ext cx="7860328" cy="2246769"/>
          </a:xfrm>
          <a:prstGeom prst="rect">
            <a:avLst/>
          </a:prstGeom>
        </p:spPr>
        <p:txBody>
          <a:bodyPr wrap="square">
            <a:spAutoFit/>
          </a:bodyPr>
          <a:lstStyle/>
          <a:p>
            <a:pPr algn="just"/>
            <a:r>
              <a:rPr lang="es-MX" sz="2800" dirty="0"/>
              <a:t>Si adoptaría el producto social que se les somete a consideración. Asimismo, estimular a ese grupo a que aporte sugerencias, cuente que tipo de sacrificios está dispuesto a hacer por adoptar el producto social.</a:t>
            </a:r>
          </a:p>
        </p:txBody>
      </p:sp>
      <p:sp>
        <p:nvSpPr>
          <p:cNvPr id="3" name="2 Rectángulo"/>
          <p:cNvSpPr/>
          <p:nvPr/>
        </p:nvSpPr>
        <p:spPr>
          <a:xfrm>
            <a:off x="555552" y="3919696"/>
            <a:ext cx="3872432" cy="2677656"/>
          </a:xfrm>
          <a:prstGeom prst="rect">
            <a:avLst/>
          </a:prstGeom>
        </p:spPr>
        <p:txBody>
          <a:bodyPr wrap="square">
            <a:spAutoFit/>
          </a:bodyPr>
          <a:lstStyle/>
          <a:p>
            <a:pPr algn="just"/>
            <a:r>
              <a:rPr lang="es-MX" sz="2800" dirty="0"/>
              <a:t>1. </a:t>
            </a:r>
            <a:r>
              <a:rPr lang="es-MX" sz="2800" b="1" dirty="0"/>
              <a:t>DEMANDA LATENTE</a:t>
            </a:r>
            <a:r>
              <a:rPr lang="es-MX" sz="2800" dirty="0"/>
              <a:t>: Descubrir una necesidad o demanda latente, presenta la oportunidad de introducir un nuevo producto social. </a:t>
            </a:r>
          </a:p>
        </p:txBody>
      </p:sp>
      <p:pic>
        <p:nvPicPr>
          <p:cNvPr id="5122" name="Picture 2" descr="http://marketingmb.files.wordpress.com/2010/06/social-marketing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1835" y="3645024"/>
            <a:ext cx="4054621" cy="283424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471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332656"/>
            <a:ext cx="8208912" cy="1384995"/>
          </a:xfrm>
          <a:prstGeom prst="rect">
            <a:avLst/>
          </a:prstGeom>
        </p:spPr>
        <p:txBody>
          <a:bodyPr wrap="square">
            <a:spAutoFit/>
          </a:bodyPr>
          <a:lstStyle/>
          <a:p>
            <a:pPr algn="just"/>
            <a:r>
              <a:rPr lang="es-MX" sz="2800" dirty="0"/>
              <a:t>2. </a:t>
            </a:r>
            <a:r>
              <a:rPr lang="es-MX" sz="2800" b="1" dirty="0"/>
              <a:t>DEMANDA INSATISFECHA</a:t>
            </a:r>
            <a:r>
              <a:rPr lang="es-MX" sz="2800" dirty="0"/>
              <a:t>: En este caso, los productos o servicios disponibles no son suficientes ni satisfacen la demanda de los destinatarios.</a:t>
            </a:r>
          </a:p>
        </p:txBody>
      </p:sp>
      <p:sp>
        <p:nvSpPr>
          <p:cNvPr id="5" name="4 Rectángulo"/>
          <p:cNvSpPr/>
          <p:nvPr/>
        </p:nvSpPr>
        <p:spPr>
          <a:xfrm>
            <a:off x="353828" y="4709462"/>
            <a:ext cx="8436344" cy="1815882"/>
          </a:xfrm>
          <a:prstGeom prst="rect">
            <a:avLst/>
          </a:prstGeom>
        </p:spPr>
        <p:txBody>
          <a:bodyPr wrap="square">
            <a:spAutoFit/>
          </a:bodyPr>
          <a:lstStyle/>
          <a:p>
            <a:pPr algn="just"/>
            <a:r>
              <a:rPr lang="es-MX" sz="2800" dirty="0"/>
              <a:t>3. </a:t>
            </a:r>
            <a:r>
              <a:rPr lang="es-MX" sz="2800" b="1" dirty="0"/>
              <a:t>DEMANDA DAÑINA</a:t>
            </a:r>
            <a:r>
              <a:rPr lang="es-MX" sz="2800" dirty="0"/>
              <a:t>: Es cuando los destinatarios tienen ideas socialmente perjudiciales, como por ejemplo el racismo, o tienen hábitos como tomar demasiado alcohol o conducir imprudentemente.</a:t>
            </a:r>
          </a:p>
        </p:txBody>
      </p:sp>
      <p:pic>
        <p:nvPicPr>
          <p:cNvPr id="6146" name="Picture 2" descr="http://www.hoyred.com/wp-content/uploads/2011/08/casos-de-exito-en-redes-sociales.jpg"/>
          <p:cNvPicPr>
            <a:picLocks noChangeAspect="1" noChangeArrowheads="1"/>
          </p:cNvPicPr>
          <p:nvPr/>
        </p:nvPicPr>
        <p:blipFill rotWithShape="1">
          <a:blip r:embed="rId2">
            <a:extLst>
              <a:ext uri="{28A0092B-C50C-407E-A947-70E740481C1C}">
                <a14:useLocalDpi xmlns:a14="http://schemas.microsoft.com/office/drawing/2010/main" val="0"/>
              </a:ext>
            </a:extLst>
          </a:blip>
          <a:srcRect r="5130" b="7812"/>
          <a:stretch/>
        </p:blipFill>
        <p:spPr bwMode="auto">
          <a:xfrm>
            <a:off x="1121288" y="1696946"/>
            <a:ext cx="6763080" cy="295619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909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6088" y="332656"/>
            <a:ext cx="8676392" cy="1384995"/>
          </a:xfrm>
          <a:prstGeom prst="rect">
            <a:avLst/>
          </a:prstGeom>
        </p:spPr>
        <p:txBody>
          <a:bodyPr wrap="square">
            <a:spAutoFit/>
          </a:bodyPr>
          <a:lstStyle/>
          <a:p>
            <a:pPr algn="just"/>
            <a:r>
              <a:rPr lang="es-MX" sz="2800" dirty="0"/>
              <a:t>5. </a:t>
            </a:r>
            <a:r>
              <a:rPr lang="es-MX" sz="2800" b="1" dirty="0"/>
              <a:t>DEMANDA ABSTRACTA</a:t>
            </a:r>
            <a:r>
              <a:rPr lang="es-MX" sz="2800" dirty="0"/>
              <a:t>: Se presenta, cuando en una campaña de marketing social tratan de lograr solamente, la adopción de una idea</a:t>
            </a:r>
            <a:endParaRPr lang="es-MX" sz="2800" dirty="0"/>
          </a:p>
        </p:txBody>
      </p:sp>
      <p:sp>
        <p:nvSpPr>
          <p:cNvPr id="4" name="3 Rectángulo"/>
          <p:cNvSpPr/>
          <p:nvPr/>
        </p:nvSpPr>
        <p:spPr>
          <a:xfrm>
            <a:off x="316672" y="1829142"/>
            <a:ext cx="8475224" cy="1815882"/>
          </a:xfrm>
          <a:prstGeom prst="rect">
            <a:avLst/>
          </a:prstGeom>
        </p:spPr>
        <p:txBody>
          <a:bodyPr wrap="square">
            <a:spAutoFit/>
          </a:bodyPr>
          <a:lstStyle/>
          <a:p>
            <a:pPr algn="just"/>
            <a:r>
              <a:rPr lang="es-MX" sz="2800" dirty="0"/>
              <a:t>6. </a:t>
            </a:r>
            <a:r>
              <a:rPr lang="es-MX" sz="2800" b="1" dirty="0"/>
              <a:t>DEMANDA IRREGULAR</a:t>
            </a:r>
            <a:r>
              <a:rPr lang="es-MX" sz="2800" dirty="0"/>
              <a:t>: Veamos esto a través de un ejemplo que nos dan </a:t>
            </a:r>
            <a:r>
              <a:rPr lang="es-MX" sz="2800" dirty="0" err="1"/>
              <a:t>Kotler</a:t>
            </a:r>
            <a:r>
              <a:rPr lang="es-MX" sz="2800" dirty="0"/>
              <a:t> y Roberto. La donación de sangre necesita de donantes que generalmente colaboran de manera ocasional, es decir irregular.</a:t>
            </a:r>
            <a:endParaRPr lang="es-MX" sz="2800" dirty="0"/>
          </a:p>
        </p:txBody>
      </p:sp>
      <p:pic>
        <p:nvPicPr>
          <p:cNvPr id="7170" name="Picture 2" descr="http://www.internetbit.com/wp-content/uploads/2011/08/social_marketing_resource.jpg"/>
          <p:cNvPicPr>
            <a:picLocks noChangeAspect="1" noChangeArrowheads="1"/>
          </p:cNvPicPr>
          <p:nvPr/>
        </p:nvPicPr>
        <p:blipFill rotWithShape="1">
          <a:blip r:embed="rId2">
            <a:extLst>
              <a:ext uri="{28A0092B-C50C-407E-A947-70E740481C1C}">
                <a14:useLocalDpi xmlns:a14="http://schemas.microsoft.com/office/drawing/2010/main" val="0"/>
              </a:ext>
            </a:extLst>
          </a:blip>
          <a:srcRect b="8973"/>
          <a:stretch/>
        </p:blipFill>
        <p:spPr bwMode="auto">
          <a:xfrm>
            <a:off x="5436096" y="3675458"/>
            <a:ext cx="3384376" cy="306591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3" name="2 Rectángulo"/>
          <p:cNvSpPr/>
          <p:nvPr/>
        </p:nvSpPr>
        <p:spPr>
          <a:xfrm>
            <a:off x="341840" y="3775680"/>
            <a:ext cx="4950240" cy="2677656"/>
          </a:xfrm>
          <a:prstGeom prst="rect">
            <a:avLst/>
          </a:prstGeom>
        </p:spPr>
        <p:txBody>
          <a:bodyPr wrap="square">
            <a:spAutoFit/>
          </a:bodyPr>
          <a:lstStyle/>
          <a:p>
            <a:r>
              <a:rPr lang="es-MX" sz="2800" dirty="0"/>
              <a:t>7. </a:t>
            </a:r>
            <a:r>
              <a:rPr lang="es-MX" sz="2800" b="1" dirty="0"/>
              <a:t>DEMANDA VACILANTE</a:t>
            </a:r>
            <a:r>
              <a:rPr lang="es-MX" sz="2800" dirty="0"/>
              <a:t>: Este tipo de demanda se puede presentar, si luego de lanzado un producto con éxito, la demanda del producto social comienza a debilitarse.</a:t>
            </a:r>
          </a:p>
        </p:txBody>
      </p:sp>
    </p:spTree>
    <p:extLst>
      <p:ext uri="{BB962C8B-B14F-4D97-AF65-F5344CB8AC3E}">
        <p14:creationId xmlns:p14="http://schemas.microsoft.com/office/powerpoint/2010/main" val="2220530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www.serempresario.com/wp-content/uploads/2013/12/social-media-y-marketing-relacional-300x27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9896" y="440851"/>
            <a:ext cx="6686480" cy="6084493"/>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5246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505</Words>
  <Application>Microsoft Office PowerPoint</Application>
  <PresentationFormat>Presentación en pantalla (4:3)</PresentationFormat>
  <Paragraphs>38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eLmOsHa</dc:creator>
  <cp:lastModifiedBy>eLmOsHa</cp:lastModifiedBy>
  <cp:revision>22</cp:revision>
  <dcterms:created xsi:type="dcterms:W3CDTF">2014-02-10T15:41:47Z</dcterms:created>
  <dcterms:modified xsi:type="dcterms:W3CDTF">2014-03-17T15:13:45Z</dcterms:modified>
</cp:coreProperties>
</file>