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5" r:id="rId4"/>
    <p:sldId id="277" r:id="rId5"/>
    <p:sldId id="286" r:id="rId6"/>
    <p:sldId id="287" r:id="rId7"/>
    <p:sldId id="291" r:id="rId8"/>
    <p:sldId id="292" r:id="rId9"/>
    <p:sldId id="288" r:id="rId10"/>
    <p:sldId id="289" r:id="rId11"/>
    <p:sldId id="290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DE1A-E523-4DFC-94E2-0187A6D8A6D5}" type="datetimeFigureOut">
              <a:rPr lang="es-MX" smtClean="0"/>
              <a:t>22/01/2014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FD-85DA-4EF1-ACD0-4D7147319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91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DE1A-E523-4DFC-94E2-0187A6D8A6D5}" type="datetimeFigureOut">
              <a:rPr lang="es-MX" smtClean="0"/>
              <a:t>22/01/2014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FD-85DA-4EF1-ACD0-4D7147319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9906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DE1A-E523-4DFC-94E2-0187A6D8A6D5}" type="datetimeFigureOut">
              <a:rPr lang="es-MX" smtClean="0"/>
              <a:t>22/01/2014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FD-85DA-4EF1-ACD0-4D7147319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869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DE1A-E523-4DFC-94E2-0187A6D8A6D5}" type="datetimeFigureOut">
              <a:rPr lang="es-MX" smtClean="0"/>
              <a:t>22/01/2014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FD-85DA-4EF1-ACD0-4D7147319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779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DE1A-E523-4DFC-94E2-0187A6D8A6D5}" type="datetimeFigureOut">
              <a:rPr lang="es-MX" smtClean="0"/>
              <a:t>22/01/2014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FD-85DA-4EF1-ACD0-4D7147319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215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DE1A-E523-4DFC-94E2-0187A6D8A6D5}" type="datetimeFigureOut">
              <a:rPr lang="es-MX" smtClean="0"/>
              <a:t>22/01/2014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FD-85DA-4EF1-ACD0-4D7147319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5665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DE1A-E523-4DFC-94E2-0187A6D8A6D5}" type="datetimeFigureOut">
              <a:rPr lang="es-MX" smtClean="0"/>
              <a:t>22/01/2014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FD-85DA-4EF1-ACD0-4D7147319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032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DE1A-E523-4DFC-94E2-0187A6D8A6D5}" type="datetimeFigureOut">
              <a:rPr lang="es-MX" smtClean="0"/>
              <a:t>22/01/2014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FD-85DA-4EF1-ACD0-4D7147319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886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DE1A-E523-4DFC-94E2-0187A6D8A6D5}" type="datetimeFigureOut">
              <a:rPr lang="es-MX" smtClean="0"/>
              <a:t>22/01/2014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FD-85DA-4EF1-ACD0-4D7147319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0427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DE1A-E523-4DFC-94E2-0187A6D8A6D5}" type="datetimeFigureOut">
              <a:rPr lang="es-MX" smtClean="0"/>
              <a:t>22/01/2014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FD-85DA-4EF1-ACD0-4D7147319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732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DE1A-E523-4DFC-94E2-0187A6D8A6D5}" type="datetimeFigureOut">
              <a:rPr lang="es-MX" smtClean="0"/>
              <a:t>22/01/2014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FD-85DA-4EF1-ACD0-4D7147319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7302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4DE1A-E523-4DFC-94E2-0187A6D8A6D5}" type="datetimeFigureOut">
              <a:rPr lang="es-MX" smtClean="0"/>
              <a:t>22/01/2014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B0BFD-85DA-4EF1-ACD0-4D7147319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639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acroeconomia.com/site/wp-content/uploads/2012/09/estadistic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332656"/>
            <a:ext cx="8073236" cy="592355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999024" y="2420888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 smtClean="0">
                <a:latin typeface="Book Antiqua" panose="02040602050305030304" pitchFamily="18" charset="0"/>
              </a:rPr>
              <a:t>FUENTES DE ESTADISTICAS</a:t>
            </a:r>
            <a:endParaRPr lang="es-MX" sz="60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68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consar.gob.mx/seriestiempo/Imagenes/estadistic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5482"/>
            <a:ext cx="3780420" cy="21602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cesuver.edu.mx/web2/images/comercio-exterior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684" y="1621610"/>
            <a:ext cx="4143375" cy="32385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everbluetm.com/images_everblue/energia-verde_energia_renovab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618" y="3140968"/>
            <a:ext cx="2736304" cy="27363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77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3.gstatic.com/images?q=tbn:ANd9GcQdVASbFLNsa05x_VtnUTvuLkLQC_AWIVxVMMrrHxg7C-01xy1r5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90" y="548680"/>
            <a:ext cx="3312368" cy="263290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us.123rf.com/400wm/400/400/kokandr/kokandr1205/kokandr120500088/13766574-senal-de-transporte-de-carga-en-todo-tipo-de-transpor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71" y="332656"/>
            <a:ext cx="4073545" cy="247465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saludsinmercurio.org/imags/objectiv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1"/>
          <a:stretch/>
        </p:blipFill>
        <p:spPr bwMode="auto">
          <a:xfrm>
            <a:off x="3869278" y="3717032"/>
            <a:ext cx="4851365" cy="21602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t3.gstatic.com/images?q=tbn:ANd9GcRfPMnmJsXEx71Gegc85xiDo1py-nHTbPq0G-kK093FFaghMCn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71" y="3023187"/>
            <a:ext cx="4000500" cy="28289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84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xico.pordescubrir.com/wp-content/uploads/2011/03/cancun-turis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65" y="1191273"/>
            <a:ext cx="3240359" cy="21602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huellas.mx/wp-content/uploads/2013/10/turism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632" y="3402686"/>
            <a:ext cx="3253580" cy="232398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inmuebles24.com/blog/wp-content/uploads/2013/08/playa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19822"/>
            <a:ext cx="3075800" cy="23068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altonivel.com.mx/assets/images/Estructura_V2/Negocios/Economia/turismo_puert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54" y="1140090"/>
            <a:ext cx="3272906" cy="221142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22252" y="219998"/>
            <a:ext cx="8783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latin typeface="Book Antiqua" panose="02040602050305030304" pitchFamily="18" charset="0"/>
              </a:rPr>
              <a:t>El Centro de Conocimiento e Información Estratégica de la Secretaría de Turismo </a:t>
            </a:r>
            <a:endParaRPr lang="es-MX" sz="28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67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egocioaz.com/wp-content/uploads/2012/08/costo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729" y="3501008"/>
            <a:ext cx="4269703" cy="254662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gipuzkoa.net/estructura-economica/RECURSOS/TERRIT_POBLAC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71" y="1056129"/>
            <a:ext cx="3461865" cy="244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img.formacionyestudios.com/wp-content/uploads/2012/03/mas-de-la-mitad-de-los-trabajadores-espa%C3%B1oles-no-tiene-formacion-acreditada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7" b="23052"/>
          <a:stretch/>
        </p:blipFill>
        <p:spPr bwMode="auto">
          <a:xfrm>
            <a:off x="4355976" y="763584"/>
            <a:ext cx="3977032" cy="273742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t0.gstatic.com/images?q=tbn:ANd9GcQ7zyViJx42CN6Tk2uATBQW3PoZ-kXJpW1aFjacC8MTUZQJ8hi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501009"/>
            <a:ext cx="2915950" cy="237626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22252" y="219998"/>
            <a:ext cx="8783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ook Antiqua" panose="02040602050305030304" pitchFamily="18" charset="0"/>
              </a:rPr>
              <a:t>Encuesta de Población Activa (EPA</a:t>
            </a:r>
            <a:r>
              <a:rPr lang="es-MX" sz="3200" b="1" dirty="0" smtClean="0">
                <a:latin typeface="Book Antiqua" panose="02040602050305030304" pitchFamily="18" charset="0"/>
              </a:rPr>
              <a:t>)</a:t>
            </a:r>
            <a:endParaRPr lang="es-MX" sz="32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3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22252" y="219998"/>
            <a:ext cx="8783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ook Antiqua" panose="02040602050305030304" pitchFamily="18" charset="0"/>
              </a:rPr>
              <a:t>Servicio Público de Empleo Estatal (SPEE</a:t>
            </a:r>
            <a:r>
              <a:rPr lang="es-MX" sz="3200" b="1" dirty="0" smtClean="0">
                <a:latin typeface="Book Antiqua" panose="02040602050305030304" pitchFamily="18" charset="0"/>
              </a:rPr>
              <a:t>)</a:t>
            </a:r>
            <a:endParaRPr lang="es-MX" sz="3200" b="1" dirty="0">
              <a:latin typeface="Book Antiqua" panose="02040602050305030304" pitchFamily="18" charset="0"/>
            </a:endParaRPr>
          </a:p>
        </p:txBody>
      </p:sp>
      <p:pic>
        <p:nvPicPr>
          <p:cNvPr id="4098" name="Picture 2" descr="http://yeux.com.mx/ColumnaUniversitaria/wp-content/uploads/2013/12/Logo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089" y="1293904"/>
            <a:ext cx="4016779" cy="417646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yeux.com.mx/ColumnaUniversitaria/wp-content/uploads/2013/12/2d697b032bf2794c175be01a8985303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46" y="1268760"/>
            <a:ext cx="4295775" cy="42957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50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22252" y="581779"/>
            <a:ext cx="8783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800" b="1" dirty="0">
                <a:latin typeface="Book Antiqua" panose="02040602050305030304" pitchFamily="18" charset="0"/>
              </a:rPr>
              <a:t>Seguridad Social</a:t>
            </a:r>
            <a:endParaRPr lang="es-MX" sz="4800" b="1" dirty="0">
              <a:latin typeface="Book Antiqua" panose="02040602050305030304" pitchFamily="18" charset="0"/>
            </a:endParaRPr>
          </a:p>
        </p:txBody>
      </p:sp>
      <p:pic>
        <p:nvPicPr>
          <p:cNvPr id="5122" name="Picture 2" descr="http://t2.gstatic.com/images?q=tbn:ANd9GcQd4Eob6noty00ZrPmxsL_eVkCq3j8beADLXzGoW4AHCLBbB6z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344695" cy="403244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30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22252" y="332656"/>
            <a:ext cx="8783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800" b="1" dirty="0" smtClean="0">
                <a:latin typeface="Book Antiqua" panose="02040602050305030304" pitchFamily="18" charset="0"/>
              </a:rPr>
              <a:t>P R O F E C O</a:t>
            </a:r>
            <a:endParaRPr lang="es-MX" sz="4800" b="1" dirty="0">
              <a:latin typeface="Book Antiqua" panose="02040602050305030304" pitchFamily="18" charset="0"/>
            </a:endParaRPr>
          </a:p>
        </p:txBody>
      </p:sp>
      <p:pic>
        <p:nvPicPr>
          <p:cNvPr id="6146" name="Picture 2" descr="http://www.expoknews.com/wp-content/uploads/2013/08/profec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6" t="11818" r="12025" b="17200"/>
          <a:stretch/>
        </p:blipFill>
        <p:spPr bwMode="auto">
          <a:xfrm>
            <a:off x="1096135" y="1124744"/>
            <a:ext cx="3691889" cy="223113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juditho5.files.wordpress.com/2012/05/1231026443sbw7q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048" y="3284984"/>
            <a:ext cx="3810000" cy="25922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psicologia.laguia2000.com/wp-content/uploads/2007/11/psicologia-del-consumid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192" y="1340768"/>
            <a:ext cx="3124200" cy="435472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93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22252" y="116632"/>
            <a:ext cx="8783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800" b="1" dirty="0" smtClean="0">
                <a:latin typeface="Book Antiqua" panose="02040602050305030304" pitchFamily="18" charset="0"/>
              </a:rPr>
              <a:t>Banco de México</a:t>
            </a:r>
            <a:endParaRPr lang="es-MX" sz="4800" b="1" dirty="0">
              <a:latin typeface="Book Antiqua" panose="02040602050305030304" pitchFamily="18" charset="0"/>
            </a:endParaRPr>
          </a:p>
        </p:txBody>
      </p:sp>
      <p:pic>
        <p:nvPicPr>
          <p:cNvPr id="10242" name="Picture 2" descr="http://t2.gstatic.com/images?q=tbn:ANd9GcS0gb-SURBVI0KFyMqmxYJ6Y0h7EzuxWjDR75vcLr3ZqZdm9cT9x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41" y="947630"/>
            <a:ext cx="3168352" cy="485763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blog.edmond.cl/wp-content/uploads/2012/07/MT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793" y="3068353"/>
            <a:ext cx="4059615" cy="286684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decidesoluciones.com.mx/wp-content/uploads/2012/05/mon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62" y="875199"/>
            <a:ext cx="3614676" cy="240978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15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2.gstatic.com/images?q=tbn:ANd9GcQZ0a_fyQyypt8Xv9UqTVQ4iAtvcKdMJtM1W8cYVGQGcJGBlwuR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63" y="620688"/>
            <a:ext cx="3810000" cy="504896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elmanana.com.mx/imgs/noticias/original/bc52a799d82305e_4e3b51afc3a8a0bfff152c29ed2c66c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663" y="333920"/>
            <a:ext cx="4006400" cy="266303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1.bp.blogspot.com/-SKuFY8b4k3s/T8qK04LGMTI/AAAAAAAAAAY/I1DoTVqwTwk/s1600/Imagen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352" y="3208392"/>
            <a:ext cx="3048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19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22252" y="116632"/>
            <a:ext cx="8783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latin typeface="Book Antiqua" panose="02040602050305030304" pitchFamily="18" charset="0"/>
              </a:rPr>
              <a:t> La División de Estadística de la Secretaría de la ONU</a:t>
            </a:r>
            <a:endParaRPr lang="es-MX" sz="3600" dirty="0">
              <a:latin typeface="Book Antiqua" panose="02040602050305030304" pitchFamily="18" charset="0"/>
            </a:endParaRPr>
          </a:p>
        </p:txBody>
      </p:sp>
      <p:pic>
        <p:nvPicPr>
          <p:cNvPr id="7172" name="Picture 4" descr="http://agaudi.files.wordpress.com/2007/11/lluvia-mund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13" y="1196752"/>
            <a:ext cx="6991837" cy="513296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45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53</Words>
  <Application>Microsoft Office PowerPoint</Application>
  <PresentationFormat>Presentación en pantalla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eLmOsHa</dc:creator>
  <cp:lastModifiedBy>eLmOsHa</cp:lastModifiedBy>
  <cp:revision>32</cp:revision>
  <dcterms:created xsi:type="dcterms:W3CDTF">2014-01-17T18:48:27Z</dcterms:created>
  <dcterms:modified xsi:type="dcterms:W3CDTF">2014-01-22T20:05:42Z</dcterms:modified>
</cp:coreProperties>
</file>