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4DE1A-E523-4DFC-94E2-0187A6D8A6D5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B0BFD-85DA-4EF1-ACD0-4D7147319E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11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4DE1A-E523-4DFC-94E2-0187A6D8A6D5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B0BFD-85DA-4EF1-ACD0-4D7147319E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9906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4DE1A-E523-4DFC-94E2-0187A6D8A6D5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B0BFD-85DA-4EF1-ACD0-4D7147319E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869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4DE1A-E523-4DFC-94E2-0187A6D8A6D5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B0BFD-85DA-4EF1-ACD0-4D7147319E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0779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4DE1A-E523-4DFC-94E2-0187A6D8A6D5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B0BFD-85DA-4EF1-ACD0-4D7147319E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2153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4DE1A-E523-4DFC-94E2-0187A6D8A6D5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B0BFD-85DA-4EF1-ACD0-4D7147319E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566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4DE1A-E523-4DFC-94E2-0187A6D8A6D5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B0BFD-85DA-4EF1-ACD0-4D7147319E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90323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4DE1A-E523-4DFC-94E2-0187A6D8A6D5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B0BFD-85DA-4EF1-ACD0-4D7147319E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886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4DE1A-E523-4DFC-94E2-0187A6D8A6D5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B0BFD-85DA-4EF1-ACD0-4D7147319E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0427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4DE1A-E523-4DFC-94E2-0187A6D8A6D5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B0BFD-85DA-4EF1-ACD0-4D7147319E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7325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4DE1A-E523-4DFC-94E2-0187A6D8A6D5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B0BFD-85DA-4EF1-ACD0-4D7147319E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30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4DE1A-E523-4DFC-94E2-0187A6D8A6D5}" type="datetimeFigureOut">
              <a:rPr lang="es-MX" smtClean="0"/>
              <a:t>20/01/2014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B0BFD-85DA-4EF1-ACD0-4D7147319E3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639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2.gstatic.com/images?q=tbn:ANd9GcRw7CkpsmwETfmTPnHL21gPdrZX0Lybu4p53vNdsyAFqOFKtBg9b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0728" y="403648"/>
            <a:ext cx="5599584" cy="5905672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1187624" y="2420888"/>
            <a:ext cx="73448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¿Que se vende en el extranjero?</a:t>
            </a:r>
            <a:endParaRPr lang="es-MX" sz="60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68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231147"/>
              </p:ext>
            </p:extLst>
          </p:nvPr>
        </p:nvGraphicFramePr>
        <p:xfrm>
          <a:off x="539552" y="764704"/>
          <a:ext cx="7776864" cy="55397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937175"/>
                <a:gridCol w="1839689"/>
              </a:tblGrid>
              <a:tr h="0">
                <a:tc>
                  <a:txBody>
                    <a:bodyPr/>
                    <a:lstStyle/>
                    <a:p>
                      <a:pPr marL="635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Máquinas y material eléctrico</a:t>
                      </a:r>
                      <a:endParaRPr lang="es-MX" sz="3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7,446,946</a:t>
                      </a:r>
                      <a:endParaRPr lang="es-MX" sz="28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>
                          <a:effectLst/>
                        </a:rPr>
                        <a:t>Vehículos terrestres y sus partes</a:t>
                      </a:r>
                      <a:endParaRPr lang="es-MX" sz="3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6,396,754</a:t>
                      </a:r>
                      <a:endParaRPr lang="es-MX" sz="28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Aparatos mecánicos, calderas, partes</a:t>
                      </a:r>
                      <a:endParaRPr lang="es-MX" sz="3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4,880,842</a:t>
                      </a:r>
                      <a:endParaRPr lang="es-MX" sz="28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Combustibles minerales y sus productos</a:t>
                      </a:r>
                      <a:endParaRPr lang="es-MX" sz="3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4,598,230</a:t>
                      </a:r>
                      <a:endParaRPr lang="es-MX" sz="28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Perlas, piedras y metales preciosos</a:t>
                      </a:r>
                      <a:endParaRPr lang="es-MX" sz="3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1,246,722</a:t>
                      </a:r>
                      <a:endParaRPr lang="es-MX" sz="28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Instrumentos y aparatos de óptica y médicos</a:t>
                      </a:r>
                      <a:endParaRPr lang="es-MX" sz="3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1,114,800</a:t>
                      </a:r>
                      <a:endParaRPr lang="es-MX" sz="28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Plástico y sus manufacturas</a:t>
                      </a:r>
                      <a:endParaRPr lang="es-MX" sz="3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706,999</a:t>
                      </a:r>
                      <a:endParaRPr lang="es-MX" sz="28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Minerales, metalíferos, escorias</a:t>
                      </a:r>
                      <a:endParaRPr lang="es-MX" sz="3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>
                          <a:effectLst/>
                        </a:rPr>
                        <a:t>308,259</a:t>
                      </a:r>
                      <a:endParaRPr lang="es-MX" sz="28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Hortalizas, plantas, raíces y tubérculos</a:t>
                      </a:r>
                      <a:endParaRPr lang="es-MX" sz="3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>
                          <a:effectLst/>
                        </a:rPr>
                        <a:t>307,808</a:t>
                      </a:r>
                      <a:endParaRPr lang="es-MX" sz="28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400" dirty="0">
                          <a:effectLst/>
                        </a:rPr>
                        <a:t>Bebidas y vinagre</a:t>
                      </a:r>
                      <a:endParaRPr lang="es-MX" sz="3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000" dirty="0">
                          <a:effectLst/>
                        </a:rPr>
                        <a:t>300,580</a:t>
                      </a:r>
                      <a:endParaRPr lang="es-MX" sz="28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0905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66283"/>
              </p:ext>
            </p:extLst>
          </p:nvPr>
        </p:nvGraphicFramePr>
        <p:xfrm>
          <a:off x="323528" y="404664"/>
          <a:ext cx="8229600" cy="622706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192688"/>
                <a:gridCol w="2036912"/>
              </a:tblGrid>
              <a:tr h="0">
                <a:tc>
                  <a:txBody>
                    <a:bodyPr/>
                    <a:lstStyle/>
                    <a:p>
                      <a:pPr marL="6350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 kern="1200" dirty="0">
                          <a:effectLst/>
                          <a:latin typeface="Book Antiqua" panose="02040602050305030304" pitchFamily="18" charset="0"/>
                        </a:rPr>
                        <a:t>Combustibles minerales y sus productos</a:t>
                      </a:r>
                      <a:endParaRPr lang="es-MX" sz="2200" kern="1200" dirty="0">
                        <a:solidFill>
                          <a:schemeClr val="tx1"/>
                        </a:solidFill>
                        <a:effectLst/>
                        <a:latin typeface="Book Antiqua" panose="02040602050305030304" pitchFamily="18" charset="0"/>
                        <a:ea typeface="+mn-ea"/>
                        <a:cs typeface="+mn-cs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 dirty="0">
                          <a:effectLst/>
                          <a:latin typeface="Book Antiqua" panose="02040602050305030304" pitchFamily="18" charset="0"/>
                        </a:rPr>
                        <a:t>3,507,098</a:t>
                      </a:r>
                      <a:endParaRPr lang="es-MX" sz="2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Plástico y sus manufacturas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1,869,173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Instrumentos y aparatos de óptica y médicos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1,170,800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Productos químicos orgánicos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847,866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Manufacturas de fundición de hierro o acero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817,781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Fundición, hierro y acero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790,860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Caucho y sus manufacturas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592,907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Semillas y frutos oleaginosos; frutos diversos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534,809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Aluminio y sus manufacturas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523,120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Papel, cartón y sus manufacturas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480,466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Productos farmacéuticos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>
                          <a:effectLst/>
                          <a:latin typeface="Book Antiqua" panose="02040602050305030304" pitchFamily="18" charset="0"/>
                        </a:rPr>
                        <a:t>470,113</a:t>
                      </a:r>
                      <a:endParaRPr lang="es-MX" sz="220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  <a:tr h="0">
                <a:tc>
                  <a:txBody>
                    <a:bodyPr/>
                    <a:lstStyle/>
                    <a:p>
                      <a:pPr marL="63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 dirty="0">
                          <a:effectLst/>
                          <a:latin typeface="Book Antiqua" panose="02040602050305030304" pitchFamily="18" charset="0"/>
                        </a:rPr>
                        <a:t>Cereales</a:t>
                      </a:r>
                      <a:endParaRPr lang="es-MX" sz="2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  <a:tc>
                  <a:txBody>
                    <a:bodyPr/>
                    <a:lstStyle/>
                    <a:p>
                      <a:pPr marL="635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2200" dirty="0">
                          <a:effectLst/>
                          <a:latin typeface="Book Antiqua" panose="02040602050305030304" pitchFamily="18" charset="0"/>
                        </a:rPr>
                        <a:t>442,500</a:t>
                      </a:r>
                      <a:endParaRPr lang="es-MX" sz="2200" dirty="0">
                        <a:effectLst/>
                        <a:latin typeface="Book Antiqua" panose="02040602050305030304" pitchFamily="18" charset="0"/>
                        <a:ea typeface="Calibri"/>
                        <a:cs typeface="Times New Roman"/>
                      </a:endParaRPr>
                    </a:p>
                  </a:txBody>
                  <a:tcPr marL="66675" marR="66675" marT="66675" marB="6667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58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Exportaciones_20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8280920" cy="6120680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76250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Listado_201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441"/>
          <a:stretch/>
        </p:blipFill>
        <p:spPr bwMode="auto">
          <a:xfrm>
            <a:off x="467544" y="332656"/>
            <a:ext cx="4104456" cy="6120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http://www.andarapuebla.com/wp-content/uploads/2013/10/cervez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34305"/>
            <a:ext cx="3312368" cy="1890956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1.bp.blogspot.com/-1nm3oSyVneA/USdGXt08H5I/AAAAAAAABhU/lWvpADyADz8/s1600/Aguacate%2By%2Balimentacio%CC%81n%2Bsaludabl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244705"/>
            <a:ext cx="2016224" cy="2016224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www.conalcohol.com/rs/58/e9c4455d-a317-4f4c-9f70-108d736bae98/74f/filename/tequil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8123" y="4725144"/>
            <a:ext cx="2832249" cy="1897607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http://4.bp.blogspot.com/-dg9Ak4XSvJI/T9kD5zxJwwI/AAAAAAAAAA0/mPikuh_ecm0/s1600/cafe-moka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447732"/>
            <a:ext cx="2107997" cy="2107997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12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Listado_2011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778" b="-1"/>
          <a:stretch/>
        </p:blipFill>
        <p:spPr bwMode="auto">
          <a:xfrm>
            <a:off x="611560" y="355512"/>
            <a:ext cx="4464496" cy="60486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122" name="Picture 2" descr="http://t0.gstatic.com/images?q=tbn:ANd9GcTDY0dmHydwKUjCxmDyxxx7-bLPzkMRgHDLvF9ihU_5mBeuOY93z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55512"/>
            <a:ext cx="2563499" cy="1921360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://1.bp.blogspot.com/-Ci1y0blJBA4/TjtBxtrfdVI/AAAAAAAAAwo/xmDYvY_gdkg/s1600/CEBOLLA%2BBLANC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276872"/>
            <a:ext cx="2310451" cy="1900138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www.salud180.com/sites/www.salud180.com/files/friendlyrentals.com_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329917"/>
            <a:ext cx="2795458" cy="2095215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18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137</Words>
  <Application>Microsoft Office PowerPoint</Application>
  <PresentationFormat>Presentación en pantalla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7</cp:revision>
  <dcterms:created xsi:type="dcterms:W3CDTF">2014-01-17T18:48:27Z</dcterms:created>
  <dcterms:modified xsi:type="dcterms:W3CDTF">2014-01-20T16:26:09Z</dcterms:modified>
</cp:coreProperties>
</file>