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4" r:id="rId7"/>
    <p:sldId id="265" r:id="rId8"/>
    <p:sldId id="266" r:id="rId9"/>
    <p:sldId id="259" r:id="rId10"/>
    <p:sldId id="258" r:id="rId11"/>
    <p:sldId id="267" r:id="rId12"/>
    <p:sldId id="268" r:id="rId13"/>
    <p:sldId id="269"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52" d="100"/>
          <a:sy n="52" d="100"/>
        </p:scale>
        <p:origin x="-102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2AD45810-191A-431A-B0A0-E6924293B853}" type="datetimeFigureOut">
              <a:rPr lang="es-MX" smtClean="0"/>
              <a:pPr/>
              <a:t>25/02/2014</a:t>
            </a:fld>
            <a:endParaRPr lang="es-MX"/>
          </a:p>
        </p:txBody>
      </p:sp>
      <p:sp>
        <p:nvSpPr>
          <p:cNvPr id="19" name="18 Marcador de pie de página"/>
          <p:cNvSpPr>
            <a:spLocks noGrp="1"/>
          </p:cNvSpPr>
          <p:nvPr>
            <p:ph type="ftr" sz="quarter" idx="11"/>
          </p:nvPr>
        </p:nvSpPr>
        <p:spPr/>
        <p:txBody>
          <a:bodyPr/>
          <a:lstStyle/>
          <a:p>
            <a:endParaRPr lang="es-MX"/>
          </a:p>
        </p:txBody>
      </p:sp>
      <p:sp>
        <p:nvSpPr>
          <p:cNvPr id="27" name="26 Marcador de número de diapositiva"/>
          <p:cNvSpPr>
            <a:spLocks noGrp="1"/>
          </p:cNvSpPr>
          <p:nvPr>
            <p:ph type="sldNum" sz="quarter" idx="12"/>
          </p:nvPr>
        </p:nvSpPr>
        <p:spPr/>
        <p:txBody>
          <a:bodyPr/>
          <a:lstStyle/>
          <a:p>
            <a:fld id="{29A5EC89-2C21-4752-A5F7-2D3F51A9D7A0}"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AD45810-191A-431A-B0A0-E6924293B853}" type="datetimeFigureOut">
              <a:rPr lang="es-MX" smtClean="0"/>
              <a:pPr/>
              <a:t>25/02/2014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9A5EC89-2C21-4752-A5F7-2D3F51A9D7A0}"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AD45810-191A-431A-B0A0-E6924293B853}" type="datetimeFigureOut">
              <a:rPr lang="es-MX" smtClean="0"/>
              <a:pPr/>
              <a:t>25/02/2014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9A5EC89-2C21-4752-A5F7-2D3F51A9D7A0}"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AD45810-191A-431A-B0A0-E6924293B853}" type="datetimeFigureOut">
              <a:rPr lang="es-MX" smtClean="0"/>
              <a:pPr/>
              <a:t>25/02/2014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9A5EC89-2C21-4752-A5F7-2D3F51A9D7A0}"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2AD45810-191A-431A-B0A0-E6924293B853}" type="datetimeFigureOut">
              <a:rPr lang="es-MX" smtClean="0"/>
              <a:pPr/>
              <a:t>25/02/2014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9A5EC89-2C21-4752-A5F7-2D3F51A9D7A0}"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AD45810-191A-431A-B0A0-E6924293B853}" type="datetimeFigureOut">
              <a:rPr lang="es-MX" smtClean="0"/>
              <a:pPr/>
              <a:t>25/02/2014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9A5EC89-2C21-4752-A5F7-2D3F51A9D7A0}"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2AD45810-191A-431A-B0A0-E6924293B853}" type="datetimeFigureOut">
              <a:rPr lang="es-MX" smtClean="0"/>
              <a:pPr/>
              <a:t>25/02/2014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29A5EC89-2C21-4752-A5F7-2D3F51A9D7A0}"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2AD45810-191A-431A-B0A0-E6924293B853}" type="datetimeFigureOut">
              <a:rPr lang="es-MX" smtClean="0"/>
              <a:pPr/>
              <a:t>25/02/2014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29A5EC89-2C21-4752-A5F7-2D3F51A9D7A0}"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AD45810-191A-431A-B0A0-E6924293B853}" type="datetimeFigureOut">
              <a:rPr lang="es-MX" smtClean="0"/>
              <a:pPr/>
              <a:t>25/02/2014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29A5EC89-2C21-4752-A5F7-2D3F51A9D7A0}"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AD45810-191A-431A-B0A0-E6924293B853}" type="datetimeFigureOut">
              <a:rPr lang="es-MX" smtClean="0"/>
              <a:pPr/>
              <a:t>25/02/2014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9A5EC89-2C21-4752-A5F7-2D3F51A9D7A0}"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2AD45810-191A-431A-B0A0-E6924293B853}" type="datetimeFigureOut">
              <a:rPr lang="es-MX" smtClean="0"/>
              <a:pPr/>
              <a:t>25/02/2014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a:xfrm>
            <a:off x="8077200" y="6356350"/>
            <a:ext cx="609600" cy="365125"/>
          </a:xfrm>
        </p:spPr>
        <p:txBody>
          <a:bodyPr/>
          <a:lstStyle/>
          <a:p>
            <a:fld id="{29A5EC89-2C21-4752-A5F7-2D3F51A9D7A0}" type="slidenum">
              <a:rPr lang="es-MX" smtClean="0"/>
              <a:pPr/>
              <a:t>‹Nº›</a:t>
            </a:fld>
            <a:endParaRPr lang="es-MX"/>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AD45810-191A-431A-B0A0-E6924293B853}" type="datetimeFigureOut">
              <a:rPr lang="es-MX" smtClean="0"/>
              <a:pPr/>
              <a:t>25/02/2014</a:t>
            </a:fld>
            <a:endParaRPr lang="es-MX"/>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MX"/>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9A5EC89-2C21-4752-A5F7-2D3F51A9D7A0}" type="slidenum">
              <a:rPr lang="es-MX" smtClean="0"/>
              <a:pPr/>
              <a:t>‹Nº›</a:t>
            </a:fld>
            <a:endParaRPr lang="es-MX"/>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827584" y="469702"/>
            <a:ext cx="8640960" cy="1231106"/>
          </a:xfrm>
          <a:prstGeom prst="rect">
            <a:avLst/>
          </a:prstGeom>
        </p:spPr>
        <p:txBody>
          <a:bodyPr wrap="square">
            <a:spAutoFit/>
          </a:bodyPr>
          <a:lstStyle/>
          <a:p>
            <a:pPr lvl="1" algn="ctr"/>
            <a:r>
              <a:rPr lang="es-ES" sz="37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UNIVERSIDAD TECNOLOGICA DE NEZAHUALCOYOTL</a:t>
            </a:r>
          </a:p>
        </p:txBody>
      </p:sp>
      <p:pic>
        <p:nvPicPr>
          <p:cNvPr id="4" name="Picture 4" descr="http://3.bp.blogspot.com/_zm3SWTZqyv0/SwDIOts-v7I/AAAAAAAAAEQ/nRgVS0tJyGs/s320/neza.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14804" y="260648"/>
            <a:ext cx="1504868" cy="1510888"/>
          </a:xfrm>
          <a:prstGeom prst="rect">
            <a:avLst/>
          </a:prstGeom>
          <a:noFill/>
        </p:spPr>
      </p:pic>
      <p:sp>
        <p:nvSpPr>
          <p:cNvPr id="5" name="4 Rectángulo"/>
          <p:cNvSpPr/>
          <p:nvPr/>
        </p:nvSpPr>
        <p:spPr>
          <a:xfrm>
            <a:off x="323528" y="2103234"/>
            <a:ext cx="8640960" cy="4278094"/>
          </a:xfrm>
          <a:prstGeom prst="rect">
            <a:avLst/>
          </a:prstGeom>
        </p:spPr>
        <p:txBody>
          <a:bodyPr wrap="square">
            <a:spAutoFit/>
          </a:bodyPr>
          <a:lstStyle/>
          <a:p>
            <a:pPr algn="ctr"/>
            <a:r>
              <a:rPr lang="es-ES" sz="36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División de Administración</a:t>
            </a:r>
            <a:br>
              <a:rPr lang="es-ES" sz="36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br>
            <a:r>
              <a:rPr lang="es-ES" sz="36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Ingeniería en Negocios</a:t>
            </a:r>
          </a:p>
          <a:p>
            <a:pPr algn="ctr"/>
            <a:endParaRPr lang="es-ES" sz="1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36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Profesor: Ricardo Yebra Romero</a:t>
            </a:r>
          </a:p>
          <a:p>
            <a:pPr algn="ctr"/>
            <a:endParaRPr lang="es-ES" sz="1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36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MERCADOTECNIA</a:t>
            </a:r>
          </a:p>
          <a:p>
            <a:pPr algn="ctr"/>
            <a:endParaRPr lang="es-ES" sz="1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36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rPr>
              <a:t>EMPRESAS  DE ROPA DE VESTIR</a:t>
            </a:r>
          </a:p>
          <a:p>
            <a:pPr algn="ctr"/>
            <a:endParaRPr lang="es-ES" sz="1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a:p>
            <a:pPr algn="ctr"/>
            <a:r>
              <a:rPr lang="es-ES" sz="36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cs typeface="Arial" pitchFamily="34" charset="0"/>
              </a:rPr>
              <a:t>Alumno: Sandoval Espinoza I. Sharazan</a:t>
            </a:r>
            <a:endParaRPr lang="es-MX" sz="36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ook Antiqua" panose="0204060205030503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900" b="1" i="0" u="none" strike="noStrike" cap="none" normalizeH="0" baseline="0" smtClean="0">
                <a:ln>
                  <a:noFill/>
                </a:ln>
                <a:solidFill>
                  <a:srgbClr val="555555"/>
                </a:solidFill>
                <a:effectLst/>
                <a:latin typeface="Arial" pitchFamily="34" charset="0"/>
                <a:cs typeface="Arial" pitchFamily="34" charset="0"/>
              </a:rPr>
              <a:t>2. CHANEL</a:t>
            </a:r>
            <a:r>
              <a:rPr kumimoji="0" lang="es-MX" sz="800" b="0" i="0" u="none" strike="noStrike" cap="none" normalizeH="0" baseline="0" smtClean="0">
                <a:ln>
                  <a:noFill/>
                </a:ln>
                <a:solidFill>
                  <a:schemeClr val="tx1"/>
                </a:solidFill>
                <a:effectLst/>
                <a:latin typeface="Arial" pitchFamily="34" charset="0"/>
                <a:cs typeface="Arial" pitchFamily="34" charset="0"/>
              </a:rPr>
              <a:t/>
            </a:r>
            <a:br>
              <a:rPr kumimoji="0" lang="es-MX" sz="800" b="0" i="0" u="none" strike="noStrike" cap="none" normalizeH="0" baseline="0" smtClean="0">
                <a:ln>
                  <a:noFill/>
                </a:ln>
                <a:solidFill>
                  <a:schemeClr val="tx1"/>
                </a:solidFill>
                <a:effectLst/>
                <a:latin typeface="Arial" pitchFamily="34" charset="0"/>
                <a:cs typeface="Arial" pitchFamily="34" charset="0"/>
              </a:rPr>
            </a:br>
            <a:r>
              <a:rPr kumimoji="0" lang="es-MX" sz="900" b="0" i="0" u="none" strike="noStrike" cap="none" normalizeH="0" baseline="0" smtClean="0">
                <a:ln>
                  <a:noFill/>
                </a:ln>
                <a:solidFill>
                  <a:srgbClr val="555555"/>
                </a:solidFill>
                <a:effectLst/>
                <a:latin typeface="Arial" pitchFamily="34" charset="0"/>
                <a:cs typeface="Arial" pitchFamily="34" charset="0"/>
              </a:rPr>
              <a:t>En segunda posición de la lista de las mejores marcas de moda esta la marca Chanel.</a:t>
            </a:r>
            <a:r>
              <a:rPr kumimoji="0" lang="es-MX" sz="800" b="0" i="0" u="none" strike="noStrike" cap="none" normalizeH="0" baseline="0" smtClean="0">
                <a:ln>
                  <a:noFill/>
                </a:ln>
                <a:solidFill>
                  <a:schemeClr val="tx1"/>
                </a:solidFill>
                <a:effectLst/>
                <a:latin typeface="Arial" pitchFamily="34" charset="0"/>
                <a:cs typeface="Arial" pitchFamily="34" charset="0"/>
              </a:rPr>
              <a:t/>
            </a:r>
            <a:br>
              <a:rPr kumimoji="0" lang="es-MX" sz="800" b="0" i="0" u="none" strike="noStrike" cap="none" normalizeH="0" baseline="0" smtClean="0">
                <a:ln>
                  <a:noFill/>
                </a:ln>
                <a:solidFill>
                  <a:schemeClr val="tx1"/>
                </a:solidFill>
                <a:effectLst/>
                <a:latin typeface="Arial" pitchFamily="34" charset="0"/>
                <a:cs typeface="Arial" pitchFamily="34" charset="0"/>
              </a:rPr>
            </a:br>
            <a:r>
              <a:rPr kumimoji="0" lang="es-MX" sz="900" b="0" i="0" u="none" strike="noStrike" cap="none" normalizeH="0" baseline="0" smtClean="0">
                <a:ln>
                  <a:noFill/>
                </a:ln>
                <a:solidFill>
                  <a:srgbClr val="555555"/>
                </a:solidFill>
                <a:effectLst/>
                <a:latin typeface="Arial" pitchFamily="34" charset="0"/>
                <a:cs typeface="Arial" pitchFamily="34" charset="0"/>
              </a:rPr>
              <a:t>Chanel es una casa de modas parisina, creada en 1910 por la diseñadora Coco Chanel. La marca está especializa en diseñar y confeccionar artículos de lujo, como ropa de alta costura, lista para usar, bolsos, perfumes y cosméticos, entre otros.</a:t>
            </a:r>
            <a:r>
              <a:rPr kumimoji="0" lang="es-MX" sz="800" b="0" i="0" u="none" strike="noStrike" cap="none" normalizeH="0" baseline="0" smtClean="0">
                <a:ln>
                  <a:noFill/>
                </a:ln>
                <a:solidFill>
                  <a:schemeClr val="tx1"/>
                </a:solidFill>
                <a:effectLst/>
                <a:latin typeface="Arial" pitchFamily="34" charset="0"/>
                <a:cs typeface="Arial" pitchFamily="34" charset="0"/>
              </a:rPr>
              <a:t/>
            </a:r>
            <a:br>
              <a:rPr kumimoji="0" lang="es-MX" sz="800" b="0" i="0" u="none" strike="noStrike" cap="none" normalizeH="0" baseline="0" smtClean="0">
                <a:ln>
                  <a:noFill/>
                </a:ln>
                <a:solidFill>
                  <a:schemeClr val="tx1"/>
                </a:solidFill>
                <a:effectLst/>
                <a:latin typeface="Arial" pitchFamily="34" charset="0"/>
                <a:cs typeface="Arial" pitchFamily="34" charset="0"/>
              </a:rPr>
            </a:br>
            <a:r>
              <a:rPr kumimoji="0" lang="es-MX" sz="1800" b="0" i="0" u="none" strike="noStrike" cap="none" normalizeH="0" baseline="0" smtClean="0">
                <a:ln>
                  <a:noFill/>
                </a:ln>
                <a:solidFill>
                  <a:schemeClr val="tx1"/>
                </a:solidFill>
                <a:effectLst/>
                <a:latin typeface="Arial" pitchFamily="34" charset="0"/>
                <a:cs typeface="Arial" pitchFamily="34" charset="0"/>
              </a:rPr>
              <a:t/>
            </a:r>
            <a:br>
              <a:rPr kumimoji="0" lang="es-MX" sz="1800" b="0" i="0" u="none" strike="noStrike" cap="none" normalizeH="0" baseline="0" smtClean="0">
                <a:ln>
                  <a:noFill/>
                </a:ln>
                <a:solidFill>
                  <a:schemeClr val="tx1"/>
                </a:solidFill>
                <a:effectLst/>
                <a:latin typeface="Arial" pitchFamily="34" charset="0"/>
                <a:cs typeface="Arial" pitchFamily="34" charset="0"/>
              </a:rPr>
            </a:br>
            <a:r>
              <a:rPr kumimoji="0" lang="es-MX" sz="1800" b="0" i="0" u="none" strike="noStrike" cap="none" normalizeH="0" baseline="0" smtClean="0">
                <a:ln>
                  <a:noFill/>
                </a:ln>
                <a:solidFill>
                  <a:schemeClr val="tx1"/>
                </a:solidFill>
                <a:effectLst/>
                <a:latin typeface="Arial" pitchFamily="34" charset="0"/>
                <a:cs typeface="Arial" pitchFamily="34" charset="0"/>
              </a:rPr>
              <a:t>  </a:t>
            </a:r>
            <a:r>
              <a:rPr kumimoji="0" lang="es-MX" sz="18800" b="0" i="0" u="none" strike="noStrike" cap="none" normalizeH="0" baseline="0" smtClean="0">
                <a:ln>
                  <a:noFill/>
                </a:ln>
                <a:solidFill>
                  <a:schemeClr val="tx1"/>
                </a:solidFill>
                <a:effectLst/>
                <a:latin typeface="Arial" pitchFamily="34" charset="0"/>
                <a:cs typeface="Arial" pitchFamily="34" charset="0"/>
              </a:rPr>
              <a:t> </a:t>
            </a:r>
            <a:endParaRPr kumimoji="0" lang="es-MX"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6" name="Picture 2" descr="https://lh6.googleusercontent.com/-InaP51u5-WI/TyPCBEi-d1I/AAAAAAAABO0/gLUnEPFHsLU/s474/CHANEL.jpg%E2%80%9D%20%20alt="/>
          <p:cNvPicPr>
            <a:picLocks noChangeAspect="1" noChangeArrowheads="1"/>
          </p:cNvPicPr>
          <p:nvPr/>
        </p:nvPicPr>
        <p:blipFill>
          <a:blip r:embed="rId2" cstate="print"/>
          <a:srcRect/>
          <a:stretch>
            <a:fillRect/>
          </a:stretch>
        </p:blipFill>
        <p:spPr bwMode="auto">
          <a:xfrm>
            <a:off x="467544" y="3068960"/>
            <a:ext cx="7848872" cy="2990851"/>
          </a:xfrm>
          <a:prstGeom prst="rect">
            <a:avLst/>
          </a:prstGeom>
          <a:noFill/>
        </p:spPr>
      </p:pic>
      <p:sp>
        <p:nvSpPr>
          <p:cNvPr id="4" name="3 Rectángulo"/>
          <p:cNvSpPr/>
          <p:nvPr/>
        </p:nvSpPr>
        <p:spPr>
          <a:xfrm>
            <a:off x="323528" y="985952"/>
            <a:ext cx="8568952" cy="1938992"/>
          </a:xfrm>
          <a:prstGeom prst="rect">
            <a:avLst/>
          </a:prstGeom>
        </p:spPr>
        <p:txBody>
          <a:bodyPr wrap="square">
            <a:spAutoFit/>
          </a:bodyPr>
          <a:lstStyle/>
          <a:p>
            <a:pPr algn="just"/>
            <a:r>
              <a:rPr lang="es-MX" sz="2000" dirty="0" smtClean="0">
                <a:latin typeface="Arial" pitchFamily="34" charset="0"/>
                <a:cs typeface="Arial" pitchFamily="34" charset="0"/>
              </a:rPr>
              <a:t>En segunda posición de la lista de las mejores marcas de moda esta la marca </a:t>
            </a:r>
            <a:r>
              <a:rPr lang="es-MX" sz="2000" dirty="0" err="1" smtClean="0">
                <a:latin typeface="Arial" pitchFamily="34" charset="0"/>
                <a:cs typeface="Arial" pitchFamily="34" charset="0"/>
              </a:rPr>
              <a:t>Chanel</a:t>
            </a:r>
            <a:r>
              <a:rPr lang="es-MX" sz="2000" dirty="0" smtClean="0">
                <a:latin typeface="Arial" pitchFamily="34" charset="0"/>
                <a:cs typeface="Arial" pitchFamily="34" charset="0"/>
              </a:rPr>
              <a:t>. </a:t>
            </a:r>
          </a:p>
          <a:p>
            <a:pPr algn="just"/>
            <a:r>
              <a:rPr lang="es-MX" sz="2000" dirty="0" err="1" smtClean="0">
                <a:latin typeface="Arial" pitchFamily="34" charset="0"/>
                <a:cs typeface="Arial" pitchFamily="34" charset="0"/>
              </a:rPr>
              <a:t>Chanel</a:t>
            </a:r>
            <a:r>
              <a:rPr lang="es-MX" sz="2000" dirty="0" smtClean="0">
                <a:latin typeface="Arial" pitchFamily="34" charset="0"/>
                <a:cs typeface="Arial" pitchFamily="34" charset="0"/>
              </a:rPr>
              <a:t> es una casa de modas parisina, creada en 1910 por la diseñadora Coco </a:t>
            </a:r>
            <a:r>
              <a:rPr lang="es-MX" sz="2000" dirty="0" err="1" smtClean="0">
                <a:latin typeface="Arial" pitchFamily="34" charset="0"/>
                <a:cs typeface="Arial" pitchFamily="34" charset="0"/>
              </a:rPr>
              <a:t>Chanel</a:t>
            </a:r>
            <a:r>
              <a:rPr lang="es-MX" sz="2000" dirty="0" smtClean="0">
                <a:latin typeface="Arial" pitchFamily="34" charset="0"/>
                <a:cs typeface="Arial" pitchFamily="34" charset="0"/>
              </a:rPr>
              <a:t>. La marca está especializa en diseñar y confeccionar artículos de lujo, como ropa de alta costura, lista para usar, bolsos, perfumes y cosméticos, entre otros.</a:t>
            </a:r>
            <a:endParaRPr lang="es-MX" sz="2000" dirty="0">
              <a:latin typeface="Arial" pitchFamily="34" charset="0"/>
              <a:cs typeface="Arial" pitchFamily="34" charset="0"/>
            </a:endParaRPr>
          </a:p>
        </p:txBody>
      </p:sp>
      <p:sp>
        <p:nvSpPr>
          <p:cNvPr id="5" name="4 Rectángulo"/>
          <p:cNvSpPr/>
          <p:nvPr/>
        </p:nvSpPr>
        <p:spPr>
          <a:xfrm>
            <a:off x="2575026" y="188640"/>
            <a:ext cx="3899081" cy="707886"/>
          </a:xfrm>
          <a:prstGeom prst="rect">
            <a:avLst/>
          </a:prstGeom>
          <a:noFill/>
        </p:spPr>
        <p:txBody>
          <a:bodyPr wrap="none" lIns="91440" tIns="45720" rIns="91440" bIns="45720">
            <a:spAutoFit/>
          </a:bodyPr>
          <a:lstStyle/>
          <a:p>
            <a:pPr algn="ctr"/>
            <a:r>
              <a:rPr lang="es-ES" sz="4000" b="1" dirty="0" smtClean="0">
                <a:solidFill>
                  <a:schemeClr val="accent1">
                    <a:lumMod val="75000"/>
                  </a:schemeClr>
                </a:solidFill>
                <a:effectLst>
                  <a:outerShdw blurRad="38100" dist="38100" dir="2700000" algn="tl">
                    <a:srgbClr val="000000">
                      <a:alpha val="43137"/>
                    </a:srgbClr>
                  </a:outerShdw>
                </a:effectLst>
              </a:rPr>
              <a:t>COCO CHANEL</a:t>
            </a:r>
            <a:endParaRPr lang="es-ES" sz="4000" b="1" dirty="0">
              <a:solidFill>
                <a:schemeClr val="accent1">
                  <a:lumMod val="7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902325"/>
            <a:ext cx="4572000" cy="5262979"/>
          </a:xfrm>
          <a:prstGeom prst="rect">
            <a:avLst/>
          </a:prstGeom>
        </p:spPr>
        <p:txBody>
          <a:bodyPr>
            <a:spAutoFit/>
          </a:bodyPr>
          <a:lstStyle/>
          <a:p>
            <a:r>
              <a:rPr lang="es-MX" sz="2400" dirty="0" smtClean="0"/>
              <a:t>En la actualidad, </a:t>
            </a:r>
            <a:r>
              <a:rPr lang="es-MX" sz="2400" dirty="0" err="1" smtClean="0"/>
              <a:t>Chanel</a:t>
            </a:r>
            <a:r>
              <a:rPr lang="es-MX" sz="2400" dirty="0" smtClean="0"/>
              <a:t> tiene boutiques alrededor del mundo en exclusivas zonas comerciales y realiza sus desfiles en las más importantes capitales de la moda. Los artículos </a:t>
            </a:r>
            <a:r>
              <a:rPr lang="es-MX" sz="2400" dirty="0" err="1" smtClean="0"/>
              <a:t>Chanel</a:t>
            </a:r>
            <a:r>
              <a:rPr lang="es-MX" sz="2400" dirty="0" smtClean="0"/>
              <a:t> llevan el logotipo de la doble C. La marca </a:t>
            </a:r>
            <a:r>
              <a:rPr lang="es-MX" sz="2400" dirty="0" err="1" smtClean="0"/>
              <a:t>Chanel</a:t>
            </a:r>
            <a:r>
              <a:rPr lang="es-MX" sz="2400" dirty="0" smtClean="0"/>
              <a:t> se ha convertido en uno de los nombres más reconocidos dentro de la moda de alta costura. Coco </a:t>
            </a:r>
            <a:r>
              <a:rPr lang="es-MX" sz="2400" dirty="0" err="1" smtClean="0"/>
              <a:t>Chanel</a:t>
            </a:r>
            <a:r>
              <a:rPr lang="es-MX" sz="2400" dirty="0" smtClean="0"/>
              <a:t> solía vivir en el </a:t>
            </a:r>
            <a:r>
              <a:rPr lang="es-MX" sz="2400" dirty="0" err="1" smtClean="0"/>
              <a:t>Hôtel</a:t>
            </a:r>
            <a:r>
              <a:rPr lang="es-MX" sz="2400" dirty="0" smtClean="0"/>
              <a:t> Ritz Paris y su suite ahora se llama "Suite Coco </a:t>
            </a:r>
            <a:r>
              <a:rPr lang="es-MX" sz="2400" dirty="0" err="1" smtClean="0"/>
              <a:t>Chanel</a:t>
            </a:r>
            <a:r>
              <a:rPr lang="es-MX" sz="2400" dirty="0" smtClean="0"/>
              <a:t>".</a:t>
            </a:r>
            <a:endParaRPr lang="es-MX" sz="2400" dirty="0"/>
          </a:p>
        </p:txBody>
      </p:sp>
      <p:pic>
        <p:nvPicPr>
          <p:cNvPr id="24578" name="Picture 2" descr="https://lh5.googleusercontent.com/-VlP3riL95jU/TyPCBvS7pPI/AAAAAAAABO8/X3na7BPh4sM/s474/CHANEL-1.jpg%E2%80%9D%20%20alt="/>
          <p:cNvPicPr>
            <a:picLocks noChangeAspect="1" noChangeArrowheads="1"/>
          </p:cNvPicPr>
          <p:nvPr/>
        </p:nvPicPr>
        <p:blipFill>
          <a:blip r:embed="rId2" cstate="print"/>
          <a:srcRect/>
          <a:stretch>
            <a:fillRect/>
          </a:stretch>
        </p:blipFill>
        <p:spPr bwMode="auto">
          <a:xfrm>
            <a:off x="5025702" y="1445492"/>
            <a:ext cx="3722762" cy="443178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31640" y="1772816"/>
            <a:ext cx="6796565" cy="2585323"/>
          </a:xfrm>
          <a:prstGeom prst="rect">
            <a:avLst/>
          </a:prstGeom>
          <a:noFill/>
        </p:spPr>
        <p:txBody>
          <a:bodyPr wrap="square" lIns="91440" tIns="45720" rIns="91440" bIns="45720">
            <a:spAutoFit/>
          </a:bodyPr>
          <a:lstStyle/>
          <a:p>
            <a:pPr algn="ctr"/>
            <a:r>
              <a:rPr lang="es-E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TIENDAS DE ROPA DE VESTIR ALEMANA</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436096" y="260648"/>
            <a:ext cx="3452420" cy="646331"/>
          </a:xfrm>
          <a:prstGeom prst="rect">
            <a:avLst/>
          </a:prstGeom>
          <a:noFill/>
        </p:spPr>
        <p:txBody>
          <a:bodyPr wrap="none" lIns="91440" tIns="45720" rIns="91440" bIns="45720">
            <a:spAutoFit/>
          </a:bodyPr>
          <a:lstStyle/>
          <a:p>
            <a:pPr algn="ctr"/>
            <a:r>
              <a:rPr lang="es-ES" sz="3600" b="1" dirty="0" smtClean="0">
                <a:solidFill>
                  <a:schemeClr val="accent1">
                    <a:lumMod val="75000"/>
                  </a:schemeClr>
                </a:solidFill>
                <a:effectLst>
                  <a:outerShdw blurRad="38100" dist="38100" dir="2700000" algn="tl">
                    <a:srgbClr val="000000">
                      <a:alpha val="43137"/>
                    </a:srgbClr>
                  </a:outerShdw>
                </a:effectLst>
              </a:rPr>
              <a:t>GERRY WEBER</a:t>
            </a:r>
            <a:endParaRPr lang="es-ES" sz="3600" b="1" dirty="0">
              <a:solidFill>
                <a:schemeClr val="accent1">
                  <a:lumMod val="75000"/>
                </a:schemeClr>
              </a:solidFill>
              <a:effectLst>
                <a:outerShdw blurRad="38100" dist="38100" dir="2700000" algn="tl">
                  <a:srgbClr val="000000">
                    <a:alpha val="43137"/>
                  </a:srgbClr>
                </a:outerShdw>
              </a:effectLst>
            </a:endParaRPr>
          </a:p>
        </p:txBody>
      </p:sp>
      <p:sp>
        <p:nvSpPr>
          <p:cNvPr id="3" name="2 Rectángulo"/>
          <p:cNvSpPr/>
          <p:nvPr/>
        </p:nvSpPr>
        <p:spPr>
          <a:xfrm>
            <a:off x="251520" y="260648"/>
            <a:ext cx="4572000" cy="6247864"/>
          </a:xfrm>
          <a:prstGeom prst="rect">
            <a:avLst/>
          </a:prstGeom>
        </p:spPr>
        <p:txBody>
          <a:bodyPr>
            <a:spAutoFit/>
          </a:bodyPr>
          <a:lstStyle/>
          <a:p>
            <a:pPr algn="just"/>
            <a:r>
              <a:rPr lang="es-MX" sz="2000" dirty="0" smtClean="0">
                <a:latin typeface="Arial" pitchFamily="34" charset="0"/>
                <a:cs typeface="Arial" pitchFamily="34" charset="0"/>
              </a:rPr>
              <a:t>La historia de este </a:t>
            </a:r>
            <a:r>
              <a:rPr lang="es-MX" sz="2000" b="1" cap="all" dirty="0" smtClean="0">
                <a:latin typeface="Arial" pitchFamily="34" charset="0"/>
                <a:cs typeface="Arial" pitchFamily="34" charset="0"/>
              </a:rPr>
              <a:t>ALEMÁN</a:t>
            </a:r>
            <a:r>
              <a:rPr lang="es-MX" sz="2000" dirty="0" smtClean="0">
                <a:latin typeface="Arial" pitchFamily="34" charset="0"/>
                <a:cs typeface="Arial" pitchFamily="34" charset="0"/>
              </a:rPr>
              <a:t> de ahora 72 años de edad parece extraída de un sueño americano. Pero no se trata de la historia de alguien que empezó lavando vajilla hasta hacerse rico, sino del ascenso de un vendedor de indumentaria en la provincia de Westfalia. En 1965 Weber abrió su primera tienda de modas. En el garaje de sus padres instaló sus primeros percheros. Al principio Weber trabajó también como empleado en una empresa de corte y confección. Allí descubrió su pasión por el diseño, los colores y las telas. Con el tiempo fue ampliando su red de tiendas. En 1973 Weber fundó con un amigo de la juventud una empresa de producción de pantalones para damas. Ese fue el nacimiento de "</a:t>
            </a:r>
            <a:r>
              <a:rPr lang="es-MX" sz="2000" dirty="0" err="1" smtClean="0">
                <a:latin typeface="Arial" pitchFamily="34" charset="0"/>
                <a:cs typeface="Arial" pitchFamily="34" charset="0"/>
              </a:rPr>
              <a:t>Gerry</a:t>
            </a:r>
            <a:r>
              <a:rPr lang="es-MX" sz="2000" dirty="0" smtClean="0">
                <a:latin typeface="Arial" pitchFamily="34" charset="0"/>
                <a:cs typeface="Arial" pitchFamily="34" charset="0"/>
              </a:rPr>
              <a:t> Weber".</a:t>
            </a:r>
            <a:endParaRPr lang="es-MX" sz="2000" dirty="0">
              <a:latin typeface="Arial" pitchFamily="34" charset="0"/>
              <a:cs typeface="Arial" pitchFamily="34" charset="0"/>
            </a:endParaRPr>
          </a:p>
        </p:txBody>
      </p:sp>
      <p:sp>
        <p:nvSpPr>
          <p:cNvPr id="6146" name="AutoShape 2" descr="data:image/jpeg;base64,/9j/4AAQSkZJRgABAQAAAQABAAD/2wCEAAkGBhQSERQUExQWFRUWGBcYGBcVGRcXFxcaGRcWGBcWGBoXHCYeFxokGRgVHy8gJCcpLCwsFx8xNTAqNSYrLCkBCQoKDgwOGg8PGi8kHyUsKiwsLCwsLCwsLCwpKSwsLCwsLCwsLCwsLCwsLCwsLCwsLCwsLCwsLCwsLCwsLCwsKf/AABEIAMIBAwMBIgACEQEDEQH/xAAcAAABBQEBAQAAAAAAAAAAAAAFAAMEBgcBAgj/xABOEAACAQIDBQQFBwoEAwYHAAABAgMAEQQSIQUGMUFREyJhcTKBkaHRBxQjQlKxwRUWM1NicpKT4fCCorLSJHPCJUNEY2TxFzRUg6PD4v/EABkBAAMBAQEAAAAAAAAAAAAAAAECAwQABf/EADARAAICAQIFAgUEAgMBAAAAAAABAhEDEiEEEzFBUSJhMnGRofAUgdHhscFCUvEj/9oADAMBAAIRAxEAPwDxKbI56KfuNU7CNqR1MfuN6te15QuHlPRT91Z9+UWXvKeBuNB6vwrFig2XySo0ODGRdkPpUuILekPSPEceOlFZ8KnYvIJYyp7OPR1vxN9L8Naz6Pf3HAAZo9OsYr1+fuM5iA+cY+NZXwk7br7+/wAjQuIhVf6/st2OxKESWZTd0GjDgMh6+dM4KUdRrL1HJT8Kp0m92IYWMeH/AJf9a5HvJMB+gw580/rWp4XpozcxXZc3a+X96Q+9vjUTYyFpECgZjLABc6XzK2unDWqu+8chH/y2H9SkfjUnA74PCVkEaXR0cDvWuoFhbjahDDJP88glNGx4fGFIYs6Et81c2j72hyHOeBAqDvJgGlikkAFo4Y7ZSPQ+kDE24m4GnICs5g+UUjMTs7DNck8LeoaaDwrh+UJO9/2dEMy5SFdgPMC2hrZOpKmQiqdh+RdX80HvFPHif+Yv+lapw3sh54N/VMf9tOLvhhxxws456Tnj1rz+XJdn9v5NLkn3/wAlqMlmHD9ITxtxzL/fsqLiEzpl1HeB4X+u/j40C/PLDXH0OKFiTpNfkeFzx1qZHvvhwBlimy906ul+6bm/jx502mXaL+38g28jibEJC94aoTwPK3xrjbEaxOYegG4Hx0qIu+mF6YwaEcYjYHlXr88cKfr4sXGXVIjp04UdU/D+gNK8okNsZu9ZhoVGuYcTbmKak2HJc6rowXieOnh40jvhhjf6ecXte8UZ4cOApxd6cKf/ABTjUNrBzFunlXapeH9A6V7fUf2PgTDKrSMoBzrx5j1daeEikLqPSjP+QKdeHGoo3hwpt/xiaEt3oH4m9+fjXfylhi62nUqDGL2ZQdO+1iNALVydvdP6P+AOP5YZZe4f+TGfeadxC2L+EkfvCihox8RWwxeEPcCekVOl9eJ11pxserFrS4Y3KnSUj0bdV8Kla/Ex9LJKIM6nX05Bx65jUdU7o/5T+4insNN3gfoWActZZ04EEW1A60RxL/RIPm1rJKuZJIzcsQQfSHACkc0nX53GUG0CcQl0k8oT/mqFsxPpYPFI/wD9q1MkLlWXs5ASqL9Qi6k8w3CouGuGhazGwPormNllN9ALm1+VaIrZr86EX1C2Ei0I6wyj+Eiou8A/7Vv9vDQt7HjqRg8coIzBx+l4xycGJI+r5UN3nxw+d4WQf/Sdm2ZWWzLrl7wBJ0HCrY/hFfUMR4bvqP8AzZF9qFqhYxLRrbnCL/4G/rXF3jTOTdP0ob0rfUynjypmfaqOirdRZJl9Ic20pOwyi7K/t0fTzeIB96mj26r/AESebD76rm2sSDISNbqLm+nAA+uju6L/AEY/fP4V016UGPVllLV2u2pVnoqVfe17YObxAHtYVn/1av2+0Z+Ztbqv+qqBnW3pAW5ff5VtwPYhl6klactUZZ1+0PaKdWdftL7R8auSHMtOK9MGUdR7R8aWYdR7R8aIByWSo78PX8K6396iuFOQI0vzHXl1rjiZGdK4RevCtXtTROOhRXLCuM1eC1cceZgKZA+7405I1eREeFjfpz9G9A4djiFqRgHSuxnSnBRo6xr5uOleThh0p415oUdZHkw46VxBoPXTstNLw/vxrqCeVwa24VxsAOlSEOle66gWQ/yeK6MB0JFSzXCaNI62RGjdeEj/AMTfGpRxki2KSOptxVmBGovbWmpm0pMeHl+NCkdZLi2xjBquJl/iP413GbaxkrpJJO7vGCEZrEqDxA0pmNq9g12hdDtTOjeDFi/0nE3N1X4V194cUQQezPmi02wrxek5UfA3Ml5Gkx7kkMFGnIW/GrZuNiyyyA/Vce8Cqg3GrFuI/fmH7h+8UmSK0jQb1GjgUqj9pSrGaAXvTBmw7jnpa/gRaqDidpqLhjHnB4ZW9twOlaJvH+ie1ZBtc/TSfvfcBVcS1ITI6Yci3gNv0kH+KNifaEpHbX7eF/lP/sqr12rctE9bLP8AlheuE/lv/sry21FPPCfyn/21W6Vdy0drZYvykv8A6M+cb/7abw6xu+ggLMTZR2tiTysRbyoFU/YA/wCJi/e/A1zhSDqthDLEjZT2NxcG5kOvCx8fKvcjw8vm/Dkz8eXE0G2i300n77/6jXjDws7Kii7MQoHUsbAe0ihy/cOuuxZsM2Gt32iBv9R34es09fCfrE/mNRXE7l7Mw83zPE4vEDEgDtJY41OGicqCFa/fIFxr48uTWwNwcPJgpMTNLiWy4hoB80i7XMAoIkykZgp1424im5PuzuZ7IG9nhSP0iX/5p/GocmFSxKvFx0Hba/Cj2zNxcJNJi/psWsOGijkOeACYliwK9meVgCOtz0pyb5NIWOCeDESmHFT/ADc9tF2cqHU5gp0YWBplia7iud9irHB9HQ+Uye+9e0wR/WL/ADk1q0Yn5NsKwxa4fFTNLhEkd1mgyIwjNnCyXtfQ26+VMR/JZnkjdJwcC8BxBxZSwRFHfRlvYSBrDLfr0NHQ/ItrwCI9iMT+kAHXtYT/ANVTIt2L8cQoH70bH2Zqgbs7rLjZJ40kymOGWWK6C8vZ2OQgHuEqb87UVm+TBxgcJig4ZsS8Sdll1QTEiNyb6g2HIcaGiXkbWvAzJuyB/wCIHsT8HobNgnRhlbNwsQBy0Gl6sWI+S2GJJpJsckaRYg4bMYHbM6orHRGJHEj/AA0P2duBDMcUy4+LsMMsTNMYpMp7QsLZfSGUix48a7lyXcOuP/UEfNHA73d48V6eukUYc19hH40ZPyYO0+EjixEMseM7Tsp1DhbxglwykZgdKh4zcZFKrHtDCTO0qRZI2kzgu4TMQV4KTc+FNpl5EteAe7MOh8r/ABry7kAHTXzo/j/kqmTt1jxeFnlgVmkgjkftQE9IhWUXt0vVFLHqfaa6pLudtXQLSPpe1vX/AEriYkH6vXnw6VF2YbswJ+o34VEXEMPrH2mutgpBj5wB191dXGr4+wfGg5xDdTSErdfurtTBSDhxi87+z+tee2B4X9lCExLDn7QD94r38+fw/hA+6hqkMlHuTz119h4/hR3cf9PLpoUXj51UhjXJsToTrWg7obPC57X5cTUsknVMeKV2i1qhtxpVJiAsKVYnI0UDd5DaI+LKPfWXY7YWIaSRhE1izG+nAk2PGtO3jH0aDq4+NTsJgI8i3jQ6DioPKmedYYp0BYuZJmKjZEucpkOcC+XS/wB9KfZMqEBkK34Xtr762ubZkRN1iTMeGiAD15b2p2LZcSLmeNHK62ZUI9V10ofrlV0H9K/JiP5Jl07h14ajX305+Qp/1Z93xraF2MpkB7JAvUBD7rU5idnI9wka3BsTZB7rV361eDv03uYn+QZ/1Te741N2PsmWOeNnjKqCdTbofGtkh2LGB3kUnxA09lC96sHGmGZlRQcyC48WF/dXLjVJ6a6nPhqV2YviWu7Hqzfea7hMUY5EkX0kZWHmpDD3ij2P3URSMuKjkuCTkGim57t82vnUc7s/+cns/rW7WjNpZoWz/lEwC4t9oCXFwSyhDPhkjjdJGUDQSNwQ2HQ+VNbO+UHDPhZ0bFYnBSS4ybE5oELnI/BCwIHn5CqF+bOh+mj089ffUZtht9pafmoGll4we/EWFO0GixmInmngiWKeRCsnaKzXBuTYBbWJ/CpMnyiQYmTZuKxMki4nCyhZlCs0bxjXtkA7qvwuBxuegqhybusFVhJGc19ATmUi1wRy46HnY9KYTZDHmB53FHWCmaFP8pa4yHH4XFzyLFIzvhZQGutmJSGRUF2jIy6EG2vhQHC70ouxJcH2jCVsSrhO9l7LKC2vo2zi9uutApd3nW30kZuAdCdL8jpoRXpN3XI9OPp6XhfpR1gon7jbdXCY/DzubRqxEhsT3HUo+g1Ohv6q0XZXyj4IbSxHaNbBdnhxh+61g2FIMdltcXLPxHIVn67iS8psN/M8v2fGuncOf9Zh/wCb5+HhQ1I6i47sb7J8xmT5+mCxMmLkmLPE0oKOouLZSNW/0162BvRHFPtAvtOFpZ4YMmJMJEedS4KmPLYkLblzqiTblzr9aE+UngT08KjfmtP/AOX/AB/0ruYgqLNPbfLCfOtltNi4p5oZJe0xEaNFEkTRuFQi1r5iuoFCt5NqlssjY/ZsqR4iKQJAgScgSi2oQXAU3OvI1QpN2pha+XX9oUhuvMVLXj0voXGbTjpXcyIdEjUcdv3h8RiNo4ZZMPhzIrDD41FRc4yrmilkIvZtRmFjp5VijjWiK7BmPAD20hu/MTawv+8KLYozsgXkt1Vhp5VBtRvBbIljkBYAWvwYHlbl5itCfceAgEFr2/Zt16VDJmjjrUVhjc+hkYFegK1CDc+B2ILZSOoT7ra0zNuLCrhS5F+FwnxpP1MOgeTIze1cIrT8T8nsMet2YAfWVPwNTcNuNhXTNlj/AIfg16V8Xjqw8iRkJrUd2j6fjlPupYzcCEahY7dO+Pxrxu+bSyr0VTYey16V545F6Q8qUXuW/DeiP750qjRYogW09gpVn2LA7eeS3Yr1Zj/Cv9aK46NlUBbA5Ra9yL2521tQPetb4nCL4Sn3AVddv4YJIq/sA+0mp8RtGP53Hw/EwPhsU4W17XAzWuAf6U4JTXvsOlLsrVhbNZ0Tmu/OSOmtcyVCxux0leN2LXjNxY2B4cfZXKu5wQ+cGhm8PfhIPVT6wdL+FECtVrfgHsYgOc8fD1/0quFXNE8jqLLDDsbDlf0MV7DXKOlI7Fw/6mP+EVIvTbGuUpeRnFEV9jYf9VH/AAim22Ph/wBVH/CKktTbGqqTEaRFbY+Ht+ij9grydj4f9VH7KkGvJNU1MFIjnY2H/VJ7K8/kXD/qU9n9akE1yjqYtLwMfkPD/qU9lc/IWG/Up7P61IvSvR1MFLwR/wA38N+pT3/Gl+b2G/Ur7/jUoGvQoan5DpXgiHdjDG30Y9p199d/NbDfqx/E3xqaK9ilc5eQ6V4IsO5uGbilh1zN917mnDuRhLXs9vNx/wBVSQKeRKnLJPs2FQj4KxtndjDxpmjDAgmxLMb6HkSf7FHcPJdV/dX7hULfOD/g5D0H4GiGw8CWw8LdYoz/AJRXSm3iTb7gUUp0vB6WVb95Qw6G9vA6EV5eWprbMao8mDIrPrvYppIyyAAC5NtNePrpdoOPhwtpSeOm3vXWGh6LvmqpsoWxco/ZI9jmrxu5hu0dx0Qkeoj41R0BXasidRJ/qJrVw/dexnyvdB4ilTpjpVWmCyDtRS208IvGyH3yKKu285viD4Kv4n8apx121CLcI4vfKDVz23HmxD/4R/lFS4p+lBwr1fUFKlPiPrUzD4G9T2wAy156kanQFF11FSYtpDgR91EX2TpQ6fZhHKlbCmmTBjAeFvYPhVS+UDvJhx/6hDyHAHpRcqyHSgO+GIzHCC2vbD7h8aphf/0QJxSiXCbC/YuRbUFQSPIjiPVUIqDwowYOY18aYlwuY9D56H286Gq/mFOgNKg6VGYeFEpYtdbg9OdRZoQOdcpNdStJjWFmVWuyBxbgSRr101qK7C/ACnJV6a+6oc2Ik/VL/hdb/wDvVoybVCuKHLjoK6yAA3A4aCmQ58qXbdaZSZzghdr3v0elx9rUX1PhUhoV5e+o4lr0ZDTSnYkcVHvToKkRlMhupzciCMo8xa59tDu3cG/ZFgD9oWPsqcsuc3yBL/VHAeWtDU4qxtKex1VHQU4EFdSMU8Iqi8jDoQwAKcU+dOjD6XOnnTL47ICAQAeNuJ9fGipX1O0+CFvlERg5RnVu7eym9uPO1j6q87s7TcYPD2Y/ok6clt0qBt7awaJ0vqVP3E1VcDva0eHiRFuVQC54aXrSoOeOku/+jPJqM9/Bp42k/N/u+FMSbTY8Df1D4UA3WxDYmFJHtc30HDRiPwq1YXZRPKsc1ok0yqpqyBGrMda7PgyKOJs3KQaexeDBpHMFoG7qd2fzVh9xqibcXJts+PaAetc341o+y8PllB8/eDWd732XbC6XzEAG9rEohv49PXW/hJW/2ZmzLf6BzNXabVTSq4KG8EubbY8BAP8AU1XzEwXlY+P4CqTsCG+2pCQeKW/wxNr5cav0g7x86zcY9kvl/gOLYUMdqfkQEamw0v8AjXmMU+F4Vjih2yajxyC6kMOqm9MNhQeGvnpQbeQAILd1r3zg5W6AZhrqTRjZNzGpJOqqdTc3I11OtaJrU6RBwlCGqyDi9lhj0qk787Oyy4IdZT/0fGrpvji5YcK8kH6RSpGgOmYZtDyy3rPZ9vyYx8C0yqCuIdRlBAP6E3IuevKlxY/UpFI5JNFvCPGTbh0p0YwHiLGj5woYXIHGhWN2ReRLcCfZWSUJRLxzQk6ZEl79gb6cDzHhx1HhQ+fDEaEescD5VHTFSrjHhDMVDMLZRYZVzEBvUaJx7SFjctrx7op3a2kVW3wgeTCm/P8ACouJjsLkH1An7qsDyJa4uRz0Fx6unjUKbEoORo7rqOnYCy35MPMEfeKjthT9pqNS4qP11FZkJ4sPK9vdVFJhB4wp+03tp19OTHyBP3VKDIpNi1h1v+NS8MYiTma3dvprc20Gh0prbdAukQUJtbvW6G669ctORof7NPGVOQP9+uiELRqmqXc9Se76h6uNJbkc3REw8BJ0W/t08TaiKYYqO6pvfjqPdfSiGxdmlnRmsFa+g4nuki96ti4NQLAD3VXBgnmTcdjLm4hQddTNMdA45G/nWf7U21IzsiKQQSOp0NjYCt9xuzFNrAX51jGKm7DFYgBVLM0iDNcWu51WxFzp76bFjlCbjM7nLJHYr2H2ZLnUuGJIY68haxJA4DUUNwOGvEp8D+NGsHt/tJ4V7Qsc+VRy15dKDYlmggw7Cx7QuCCDpla3G+prfFSap/nUhJrqvzoaX8lODDYNDb6zj/MaveMx8GHW80scQ/bYL7jqa+cI958VFH2EUzxx3Jshy6sTe5Gp9tEN3NjzYtZZVIzAlbHMxbu962bMeHjxOlQnwm7ySewVNyqMTZsBvlhMTN2MMhd7EjuMFIHGxYC9GJY6yfc/ZLYba0MZGrQkm4sO8hOnhYW862GZKx58Sg/SOm+4PhSzis1+UFQu04GPNo/9Nj91afl7wrNflQW2LgbXTsiP43Bv6qrwe0qBl3CRFKnLf3pSq4Du675tqS3v3S1r9Mh4eGp9tXWW/ey8dbeetvfVS3RYHHSHn9Jf2gVd8FGC3e4cffUeITlJIKdb+wG3ZzWs7M0gH0mZr97mQtu6L5ufKrE8Ztpx5UsJsWOPO0d+8b2vcDjoPDjTG3MYYcPJKq5iilgvDNa2l6HIljfqJyyqb9IC3llbNlylhlIFufAE+q970X/LSYdY1a36JW1NtAbEAWNzb32HOg+x99zIJmkj7MogKnU3vckXI5ED2UQxmwUxRQGQiVYSt14EEi+nTNb3VbFDTLVHd+B8ktUVCSpLuQ97tpg4AuZBGJGjAbUXDk2W3iNKoeAKLPgkzA2nkbnz7MLx6lbUf36Ma4f5mGbOksbLxct2dmIsNRcE2tVV2YA+LwhB0L3U242bS1/EWrtDj19wRSo1TFzOJ8PlZgGPeAtlIzcwR76OMveU9DVc2xLldVJIJRQtgTxkN9Rw050VxsTSYeVU1Zo5FXUakowAvwGpFZoVqjF+wuVbKS9ytYEqdrTASqdZM0efW/ZDiv40pJ4yzIcyFMpLcYyGFxlYanpwqo7LwpTbrlLmQAhgCumVIVYaa2yhquU5WbOZIS36EPEhF4ibd4lSO6t83HhVeIgml+/3orjm1v7Ic2fsksbhwOmv98qh7cwCQ3aR0VObEhVF/urxhYezxkgWURpJ3EAJJv2YFjfgc2qka6N1qt749vlxkUxDBUiMbjTMHnfVr2AYWAPkNdaljwJxW77FXkkpX7BiPH7PI1xmF/mLTQxeDvrPgefHEC/hyrMG2UuVCpUkqC4LIbNdrga6ADLx60e3W2Rh2mb5y0KIFuO1kCBmzAEBlYEG1zz4eutC4aHlknlkXaDGYK+uIwar1E4bW3S3WvGK2hgB6OLwxPQSCqfFu7HNjmjiUvAZWC9iyO3ZAi5Bub93W5rm1Nyxh2dpLgRzKMpKh+ydWyPa2pzAXtx5Cg+Gh5YY5Z2X/wDIsmUlcuo4kG9rctaj7MgOaTtWChctuOt82njwqu/KLiXGJ7k80ahYFIR8qd4gE2v6Vjf1VJ3ViSWNVlE06hS1ldg5tILMxUi9gxHrrG8L0pt7fIosjdmi4KUL2QHAf7DRkYrSq7FKM2nAEW9aP8KnNNpXYckoJ0yGTEpblO29vliTtDEYVJFijijVwwQFjdA5uSegYadR51jOyT2u0I+1clWnXMWYm47S/Hj1F6vO9uP7PaOOJWRs0WGA7PiDpqfZ7zVM3evHtCJspIGIjIFjc2mHDqa9jBfxeUibSSS9w/uHsqFsQpI+khmzsdcoGfs0jOvp9pYjTgpvfQUSxmHw8uxX7UESYaWbsWB+s8w7tgbEHgb8OIoXupiUgx2IzyJmLyAL3s5ePEZwLFLC4Vtbjz5Vdfk+3eWXCzGRBMkk00bxuQqqqvmLAgEls1iOHAa0uVuO/wAgPTW/uY8UA1/via0P5LtsRpB2fdDvLJbUAnuRhVF/2z91At+90Bg51WNmkikTOpawYDMwKkjjbTXxol8mu7qSpIwjLyxSqVBtkPd7ocg3AvdtBxUXppSjLHdnQtSLK7327hXvfPF6rZZQB6gLVoW1bBLlio5kGxFx1t7tPOs9xeGeLa2zjJfMyG4JzAG8ugPrF/G9XnbOP74gVwjMua+ma2t8oYW6a8qwZY3SKXctiBu8JOx+kk7U5ms9rErpbz1vr0tVN+VOK7wEC58Bfg39asW2d4o8NCnZsqm+TLmzaggAG41NvLjQz5QiAYCeF3W/nlrsUXF2x5O3YwrVym4X7q+Q+6lV2KT9wXviJT1El/VKBV72eL3PiKofyeEZpmvwDDThrIWNF+2Y3ZZDERk741yjNr3eDE8ACONSz7ZEdFaosMttSRMUYbDKSuQG40IGYrYG+uc3J5W8ad3xxTR4OVkXM4AyrlL3OZRYKCC2l9Aar2G2sMVixLh7lACkrMzBhl07mXgx92njRTf55FwvaQH6VGUpcAi7OqnMD4E6VRwp37klG5RX5Ytk7MxLQN84kjDyKoVI0YdmTxzMXNzbSwAt41VBupipcZK/bFEGcWzFRo72UHoONxyIq8w7v4sMC2MVgCDb5ugvbiL5rjTS9VvezO0hRAfSOgNjqTw5cfbrVskJY2tqBCd3uVrZ2wJYJZiTfFLLnSRiWGQROzE3GhDItwRrpyqMDiTisM7NGZJMzxtGtlJc3LMpAuSb3GlWHZOMLs8djnWCVCbE2bKQL+o1Wt2MSfn2AQg3AKm/IAsCPcanJty/PBWKVFk21tSeKfCL28cJlTJmMakM4JOUAm4uGUAHQddac2Tt9XwbYeJWzvBIqooVbO0EkirYHunRhoeNVz5TsDKY8IyKzusptlBYmynhbl9H7q8bMxzBsTGUKSLH3GTQoy4fEMpZhzszLfjwqKj6FNbv+x5K7iS/R2izZzcXLZmChcvZ51ueZCkeNcbaJEqlZFEbxqJVe5Y3GTKrAfYAJ5ceRqt4neWYyGRDkyt2h0U3uQDfMO8NeHiTx4T9gb3zS7QwkT5TG7qzZ0ViFUNcKbd0WXlzqkYyk10+ptycM8MG5e3zJu2sLNJMj4bEJFErBhlKl7+iml9bcFHRj1o3j9gYqbOssbZJCjNZi5UqwARVY5culy3HUcarm8O+08GcRMqFZGUWjjNgHY21Hlr4VCwe+iuATiMSCQCwAJAbmFs3Cg1KrXb2A+Hakot7tJ93sy2S7OgjlRHmkLYi8AFyt1BKWdTfMqtayki1tbihCYOKKLEQYiR0ku7AR/o2EZa0mQqQ7LowW/hVU2viJpVzrOSc9wtyGILZw5BFiQTfU3FjTeOE5UHIq5RYlZVZnJOhazE+oAVRY6SadHn5LsvH5eiinjxMbSP2aOHEjBpS5CWX0Rc5FvrYDrwBl4ySHa0P0dy+Xto7nvKEl7MZxqHOYuLHllrMxJIIe1U6KxzXYA65ABa4J9Q9lXHcXa0pkjtEqp9JZ0RUGndZSV9K7BDY/YBHM10otLU30BC5bBXEbBSTFpPID2yoFMTqrJ3UADA3uSBr5ngK9bGwDoxtC4ALZQl7KpN1BPC5tr/70Axe0i8spYkAOdVvfvLYjTrYA0ti7UeJ8SomdRkzJ2JuAQ6gdplU2AVm8ATUVjc1u+x6DwuCi1W/5Zo+FxJLXEcmViLHKbXAcEe8US+dXFirjzGnlcVnU+AY7N+dieVpFEjMC75conMZ0GgstvXensJt+FsbipRO5UphpAqZrC0f0oYWIBv95pHwulbMzp6p6SPvniYo9oLGInkmxaxKSHAykMUjyqQBfxLWqVitpSxdlhYUWRmYRi5IGpLHVTp6Ruf2b86qu8+2Vl2pgpwrFSkLqt7Ne7ZQSP2rcOVLYm03MsMiqUkMxJIBLNm0YZetiVtpWjlVCLKcMlOck/D/AMfyW/bG7MGEVrJ9JMHdWvmBzFM41GYEhiRrwFRvk9hYxyR5rZZpQDcizXHO9tehBBtQrbe3psViCHcmNEYoALEDIupvqSdL3NOfJ7IxVyrMv0jHu6tbRm1sQB6I1H1r0YwcoSSZkyqmjQpdjjExRscpZFI1ta5v+ydMw5ePqGbMxksQMEaIJQ5/RqFa/QaWJy8S3G4AFWDYaMeEmZZFLICB3Bm1uV48rjlrQba+0YZ8YiRyyJLrE7x5Q3dHdkUMCLBrgn9vwqWPBav3Brr0sC7ZxDHaOzWk9PtLcudr8CeZ99SN8YL7RV791IwLE6XYAerT7ql7d3SSF4MQZZJJFxGHW8mTg0gB9FRbjVi3igjaO7KrW68R6xqOFd8LX7hTTZnO+GyCJUjc6HIVOgFrAcB4gcan/KRIeywxH2/v7P8ArVpWJJYlmYBm0UErqtidATe+t7/hVc+UyMHCI32ZF9/H7hTJ+tRD2shYY9xfIfdXK7s83iTypUWtzrHPk1b6KVvA/wCt/hXvbkkjosatkIYNGy6Em2qH9o8QeotUL5OhlhxIuSAFt6+0NRN68fGqqrm1/Gx0tw6eddmT5yoONrQ7C27mxsThomSNHR5TnKvmLMNQSFB7pIIvex9YFXraWCmlwYjjVO3BhLCTug2dCzHXjlB5nWsWg33aBmVJZFQsGJQ2diBoWYgkgHWxPqqwbu7+yyzRpFLKXkdEJkBawzLrcC3DNcG1WeNp6nuSU7qnTRuji4PKsn27s2eSQ2xTKFd7Ds42tcm+p1PrrVVe4rO8T6TeZ+81rnU2mZU2ugCwGEkw8md8Q0mYdmFCrGLyaZu7z0qi7S2yTizJGGRlZ7Wbg2dicpABAOvtNX7acgVlLEAB0Yk8BbMbnpras/21BH2zyo11aRyCL2OYt7NazSitfTsaoSbgvmRt4N+ZsSERiFSO1kFrZhrnueJuTpwsagYTeWRGYo7LnBVv2gQVsQOOhOvjQiQakCxAOhOmmvGm1BseHrrTHFFR0pbGV5J6tV7lhTGB1PVSt+nq9lENmbTaCbDSxkCRVnW5AYDMhIuD4X9tVnDYlUXW+vHQ6dK9NtK7pxADLw421BtyuQajyqlt0PeXGKXDNZXcnX2p/wCghtDFZoRma7ZgTc6km9/PU152VGe4GWexByiMKM1z3SC/EXvqL1DxWDUyZhcKToMpJAubA+NqsOzpzPLEhMzBbKO76KDiAfqr7ta51GP3MuTiJZMilHakl9C17n4PCd4TlG71lzkhrXYswPInSm9sbLji78bMwJJyNZWTmNVFiB1sOVRdt4zCsBFh0EZUhS18xPHMSS5uDc6WHDlUwQYTsmN5M/Ikix4Xt09dRp9aGhmp29/mRNkGBEs8LuhzBlzctCzGwv7CONWvCY/DsV7PNHHmb6NnF3NgRJ3ibaX0F+FVPAbOmmW8SKwB1zsqaEgDQsPHrXMbg2wjxFyseZgSUYNqqvoCwOtitc4JroLKanP0qvZEDamK7J5cl2JcWtqD0N/KoewsdNHI8keEcnKQxFypuc1mJBGpUfw0S272MkZlw7PcW7UOA4u3FlNgePspndLe58CTlGcMNQTlIOmt9dLAaEH1UdLjGqNGTLKCUZqvHT+/sGdmfKA8sTYc4TMmQq4zoim+rXBAuTcnTXnUrY2+E7xthoMLmESIpIyvpltZrCzXF+N+dCcTvbDKvfwkTPe9yUUhutwgzcuOmlR9mbYu/fRTc6gMiqdLW7sVwbaXFRlC1Wn7/wBmfWtWp7/t/wCFf3hxzSTq0kTRPGojKMuXVToQNLC3qobJtiTXXUm9+ftFH9/gX7OUIkaqMgWK5tqdWJA9WlU6x416GJJwR52dyU2WDZ21FMiiQE30JVmXU2F79Boavm5uyO1hJE00YGUWjfLmGUHvWGp0rMtlYdnkVVBJLDQXueZtY+HXStZ+TzD5MPfXvZG1/d5eFGUVZOLdUya7z4VZWSU9nEy2z2kZ8y3aNr62zEG/C1vGhewcEVnjAky5y7obqzAXZrgLdtSFUqbX1tUXfXewRPPB9fLH2drjVgC5e+jKVsotqKqGG23PEHZZkUy+kcwDaX7twvdGp0FSUJU0tiupWrNl2ptPtoOzYqJ4pYJZFzaZRMGzoTqVsCLcRwPI0V27ilyFLakXJ9R/CsPw2KmheKU5SkqvdgS5dSxVsxPC1iLfGtJ2Xtn5xFFIxsbBX8CvdP3X9dYuIxuNM04WpbE/A4oDBkX1Vj79fjQvf9r7NB/5Z/ymlh50u4DLY2sSQAb3uATXnes5tmr5xfiKEVc0/wA6jzdIHbExAbDxnqtKhOCxTIgUcr/eaVa3jM2tB7dBh2WLYCwJX/S3xoBvGUZC7Ro5DZQXBOUZSdLEcwKJbvz2wWKPBiwA1sb5E+NVvGSFoWUg3DE39IcLddDSSjeSx06hRzD7DhZgpTirH1i3xq6bM2VFF8xaKNVYrmfL9Yq4Fz420rPm2mwscpOhvyFtPZ6qtEG3Zo5YpJsxVU+jBC2CNIb3yG5AItewNqMlK92ctPZG0NtyOKcwucmYZ1Zu6rdVBOhYamw5EVUJ21J6k/fUjYu9zzwhmhe9r3dQqnWwMfElbagmxobJixRwytteCOSGlJlZ31g7QBLsAShOU20s/Hw1FBYtnIqIgFx2nPmLH4Ud21iAZR6RsE0WxvqRrfgKALtYRZWlRnKMSV0F+6wCk8tSKMpO2isIqkyi4xcruOjsPYxFNlrBvKncfIXd2sBmZjYcBck2pgcPPT31sj0MsuoZw+ysysCct0TVgSCQQbDICeHWlHsI3ubE+BI8vq1ZvmQAAFhoB7q8DB+IrFzZHoOAKHahjoSNOP4VOjViNbg+z7qeOHPKk0ZtU3udVEAyMrub3IGZSRcjhcX6a1LixrZnF78DfnqNRcctaH4qOTMbK2o+rz8/CuRB8xLK/AcTc+4VXeie1h4bXZe+qoCDfQWByqoAIB4aVC2htuWdPpSGsxYDKoy6kaWHC2mtQDPmGUKb3bQcdAmpv+8K8Jh5LAFX9RH3WFq5KSW4W1dkmCK+YAm2Y6HyFeJMI97g/DhoalYLCNbUWuefGpnzWld3Y/VbgFcNPyYeu59xWpEOEn1JlCnoM9j7FsKKmAV5tau1MFA/bok+bSBmDAZTezA6EDmOhqpKaum1DmgkHVD7heqZFwFaOH+FmbP1Qf3IF8ZCDy7Q/wD42rRtxpv+HUdAo9xrMN3toLBiI5G9FS1/IqRy86uexd4Ew0SdpcBwCthe9uP308viJ/8AAhb7YV2x8oRC14V4a65bC3jepWyELRYdZ4wGHaKVdFFwostwRr3edQtp705sU0sTWUrGuosQVN7+ieevA0Nxm3pGkDGW5BuDbwt9gctOFTlGT2Gi0ty0bVwF8HE6gAQySKQNAI2kIFv3Tlr1s7ECAurE5WyMp1IuBZhZRx4Gq/8AnTfDPEzNmbNoB3dTe9MwbzgKFKs3DvFrFeoAAsV4HkeV6m4NpplFOKdouczq0ypoPog2v7rH8BUvbT5tmoRrrEf89r1no28EJMZdbjW4Vjc6H0idLW9lH8JvMs+BkgysGiEZuSLG8yjl51KOFxafyKSyqSoYZyDa1KvAS3E3pVsVUZ6BGM2RLLISlso6kjkPDwrg3Un6p/GfhWmR7Ch6e6n02JBzRj67VPmR6Jj8uXgzEbm4rj3D/j/pXfzSxXh/GdPdWojYUHKNv4jXv8jwD6rX8GNDXHz9jtD8fczBN1cYODW8pGH3Vz80cV9tf5j/AArUxgIhwV/WxpCKLmh9v9a7mR8naH4MsXdPFDhIov0kcf8ATTu0NjvHhwrFc5ca3JGovxIHStPMcd/Rrh2dDIQCrDKcwIZlsbEX08CaDlF9wxi12MG2hDkd1vex49bgGmcOt2UftKPfWtbc3LwksrO3bBjYEhxrYWHpA8qg4bcbCKwI7RrEHvMPV6IFVjljXUm8ctXQHPML02Zqt/5uwfY97U7FujAT6Hvb41kTgbHqKUMRXTiDVyG7WHU6xX8Mzj7jTg3Vwx4o3qY/Gm1wA1IojYg1z50avT7q4T7Mn8X9aS7r4P7Enrb+tUUoeSfqMzgnb5xI1iFI0NuuT/bU9cSavh3dwY0yPx+0Kdj3dwR07NxobEtpoOGlM5w8iqMiiRynrTna1eoN38L+qB8yfjRNNy8OUzdlp51Jzh5KVJGY9pS7StLi3Twx/wC6BqaNx8MV0iX2UrlE7cyTESXRhpqpHuNUeLQCvoPFbnQC47JOB5eFVd/k+wpP6K37ruB7L1fDOKsjli3Rl0eGZwQouf7FXKPdx8Th4CGy5VP1c17nzFuFXHZW62HhByQqb8c934fvE29VHI4gBZFVQOQRRb1VRzTYml0ZkvyevzmI/wDt/wD9V3/4ennM38sfi1adnfonsrycU3MD1AUryI5QMxO4QHGV/wCFfjS/MdBxkk9i1qCyg8dPMCmpBfhb1UHkXv8AYZQZmMu6MK/95L/l+FNQbNEecR52EihTmGujBhaw6gVprKfsg+oVwYa4PcHuFLzV7h5bM7kVr+iR56cqVX04FPsD3/GlQ1rww6H5HcP6NNyHUUqVee+pq7HlnNzqakxt3x6q7SosKCLjU/3yobO1dpU8BZdSGJD1NP4VznGppUq59zkQ8cxztrzpRjS/O9KlVI/ChO4QSn4WpUqiWY03GvZ4UqVFHS6kaWkq0qVURJnuOMdBT0cY10FdpU/YUJbPhUqbqDqeIFGcNGMh0HspUqf/AIoWXU8xRjoPZU1RpSpU/YQhYxRb1ihpWlSp4CyPa8aUnOu0qo+hNDAGv99ag41QHa1KlWeReJGY6GknLypUqmURIrr+jXKVADI16VKlRF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6148" name="Picture 4" descr="tiendas gerry weber"/>
          <p:cNvPicPr>
            <a:picLocks noChangeAspect="1" noChangeArrowheads="1"/>
          </p:cNvPicPr>
          <p:nvPr/>
        </p:nvPicPr>
        <p:blipFill>
          <a:blip r:embed="rId2" cstate="print"/>
          <a:srcRect/>
          <a:stretch>
            <a:fillRect/>
          </a:stretch>
        </p:blipFill>
        <p:spPr bwMode="auto">
          <a:xfrm>
            <a:off x="5220072" y="1196752"/>
            <a:ext cx="3619500" cy="504056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528" y="513248"/>
            <a:ext cx="4572000" cy="5940088"/>
          </a:xfrm>
          <a:prstGeom prst="rect">
            <a:avLst/>
          </a:prstGeom>
        </p:spPr>
        <p:txBody>
          <a:bodyPr>
            <a:spAutoFit/>
          </a:bodyPr>
          <a:lstStyle/>
          <a:p>
            <a:pPr algn="just" fontAlgn="base"/>
            <a:r>
              <a:rPr lang="es-MX" sz="2000" dirty="0" smtClean="0">
                <a:latin typeface="Arial" pitchFamily="34" charset="0"/>
                <a:cs typeface="Arial" pitchFamily="34" charset="0"/>
              </a:rPr>
              <a:t>El libro ‘Hugo </a:t>
            </a:r>
            <a:r>
              <a:rPr lang="es-MX" sz="2000" dirty="0" err="1" smtClean="0">
                <a:latin typeface="Arial" pitchFamily="34" charset="0"/>
                <a:cs typeface="Arial" pitchFamily="34" charset="0"/>
              </a:rPr>
              <a:t>Boss</a:t>
            </a:r>
            <a:r>
              <a:rPr lang="es-MX" sz="2000" dirty="0" smtClean="0">
                <a:latin typeface="Arial" pitchFamily="34" charset="0"/>
                <a:cs typeface="Arial" pitchFamily="34" charset="0"/>
              </a:rPr>
              <a:t>, 1924-1945′ escrito por </a:t>
            </a:r>
            <a:r>
              <a:rPr lang="es-MX" sz="2000" dirty="0" err="1" smtClean="0">
                <a:latin typeface="Arial" pitchFamily="34" charset="0"/>
                <a:cs typeface="Arial" pitchFamily="34" charset="0"/>
              </a:rPr>
              <a:t>Roman</a:t>
            </a:r>
            <a:r>
              <a:rPr lang="es-MX" sz="2000" dirty="0" smtClean="0">
                <a:latin typeface="Arial" pitchFamily="34" charset="0"/>
                <a:cs typeface="Arial" pitchFamily="34" charset="0"/>
              </a:rPr>
              <a:t> </a:t>
            </a:r>
            <a:r>
              <a:rPr lang="es-MX" sz="2000" dirty="0" err="1" smtClean="0">
                <a:latin typeface="Arial" pitchFamily="34" charset="0"/>
                <a:cs typeface="Arial" pitchFamily="34" charset="0"/>
              </a:rPr>
              <a:t>Koester</a:t>
            </a:r>
            <a:r>
              <a:rPr lang="es-MX" sz="2000" dirty="0" smtClean="0">
                <a:latin typeface="Arial" pitchFamily="34" charset="0"/>
                <a:cs typeface="Arial" pitchFamily="34" charset="0"/>
              </a:rPr>
              <a:t>, profesor de historia militar en la Universidad de Mónaco, y encargado por la misma compañía, añade ahora que el entonces propietario de la marca de ropa no sólo fue un ferviente nazi, sino que durante los años de la guerra utilizó a 180 prisioneros de guerra (140 polacos y 40 franceses) para trabajar en sus fábricas.</a:t>
            </a:r>
          </a:p>
          <a:p>
            <a:pPr algn="just" fontAlgn="base"/>
            <a:r>
              <a:rPr lang="es-MX" sz="2000" dirty="0" smtClean="0">
                <a:latin typeface="Arial" pitchFamily="34" charset="0"/>
                <a:cs typeface="Arial" pitchFamily="34" charset="0"/>
              </a:rPr>
              <a:t>El libro, que narra la vida del fundador de la compañía, recuerda que desde 1933 la empresa fue el proveedor oficial de uniformes del Partido Nacional Socialista y que en 1938 también comenzaron a producir uniformes para el ejército y las </a:t>
            </a:r>
            <a:r>
              <a:rPr lang="es-MX" sz="2000" dirty="0" err="1" smtClean="0">
                <a:latin typeface="Arial" pitchFamily="34" charset="0"/>
                <a:cs typeface="Arial" pitchFamily="34" charset="0"/>
              </a:rPr>
              <a:t>Waffen</a:t>
            </a:r>
            <a:r>
              <a:rPr lang="es-MX" sz="2000" dirty="0" smtClean="0">
                <a:latin typeface="Arial" pitchFamily="34" charset="0"/>
                <a:cs typeface="Arial" pitchFamily="34" charset="0"/>
              </a:rPr>
              <a:t> SS.</a:t>
            </a:r>
            <a:endParaRPr lang="es-MX" dirty="0"/>
          </a:p>
        </p:txBody>
      </p:sp>
      <p:pic>
        <p:nvPicPr>
          <p:cNvPr id="4098" name="Picture 2" descr="http://prodavinci.com/sistema/wp-content/uploads/2011/09/boss300.jpg"/>
          <p:cNvPicPr>
            <a:picLocks noChangeAspect="1" noChangeArrowheads="1"/>
          </p:cNvPicPr>
          <p:nvPr/>
        </p:nvPicPr>
        <p:blipFill>
          <a:blip r:embed="rId2" cstate="print"/>
          <a:srcRect/>
          <a:stretch>
            <a:fillRect/>
          </a:stretch>
        </p:blipFill>
        <p:spPr bwMode="auto">
          <a:xfrm>
            <a:off x="5201930" y="1215040"/>
            <a:ext cx="3474526" cy="4974890"/>
          </a:xfrm>
          <a:prstGeom prst="rect">
            <a:avLst/>
          </a:prstGeom>
          <a:noFill/>
        </p:spPr>
      </p:pic>
      <p:sp>
        <p:nvSpPr>
          <p:cNvPr id="4" name="3 Rectángulo"/>
          <p:cNvSpPr/>
          <p:nvPr/>
        </p:nvSpPr>
        <p:spPr>
          <a:xfrm>
            <a:off x="5201930" y="301840"/>
            <a:ext cx="3542958" cy="769441"/>
          </a:xfrm>
          <a:prstGeom prst="rect">
            <a:avLst/>
          </a:prstGeom>
          <a:noFill/>
        </p:spPr>
        <p:txBody>
          <a:bodyPr wrap="none" lIns="91440" tIns="45720" rIns="91440" bIns="45720">
            <a:spAutoFit/>
          </a:bodyPr>
          <a:lstStyle/>
          <a:p>
            <a:pPr algn="ctr"/>
            <a:r>
              <a:rPr lang="es-ES" sz="4400" b="1" dirty="0" smtClean="0">
                <a:solidFill>
                  <a:schemeClr val="accent1">
                    <a:lumMod val="75000"/>
                  </a:schemeClr>
                </a:solidFill>
                <a:effectLst>
                  <a:outerShdw blurRad="38100" dist="38100" dir="2700000" algn="tl">
                    <a:srgbClr val="000000">
                      <a:alpha val="43137"/>
                    </a:srgbClr>
                  </a:outerShdw>
                </a:effectLst>
              </a:rPr>
              <a:t>HUGO BOSS</a:t>
            </a:r>
            <a:endParaRPr lang="es-ES" sz="4400" b="1" dirty="0">
              <a:solidFill>
                <a:schemeClr val="accent1">
                  <a:lumMod val="7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620688"/>
            <a:ext cx="4572000" cy="5632311"/>
          </a:xfrm>
          <a:prstGeom prst="rect">
            <a:avLst/>
          </a:prstGeom>
        </p:spPr>
        <p:txBody>
          <a:bodyPr>
            <a:spAutoFit/>
          </a:bodyPr>
          <a:lstStyle/>
          <a:p>
            <a:pPr algn="just" fontAlgn="base"/>
            <a:r>
              <a:rPr lang="es-MX" sz="2000" dirty="0" smtClean="0">
                <a:latin typeface="Arial" pitchFamily="34" charset="0"/>
                <a:cs typeface="Arial" pitchFamily="34" charset="0"/>
              </a:rPr>
              <a:t>Los detenidos, la mayoría mujeres, vivían en condiciones muy precarias: la higiene y la comida eran escasas y el ritmo de trabajo agotador. Sus condiciones empezaron a mejorar en 1944, un año antes del final de la guerra, cuando a petición expresa de Hugo </a:t>
            </a:r>
            <a:r>
              <a:rPr lang="es-MX" sz="2000" dirty="0" err="1" smtClean="0">
                <a:latin typeface="Arial" pitchFamily="34" charset="0"/>
                <a:cs typeface="Arial" pitchFamily="34" charset="0"/>
              </a:rPr>
              <a:t>Boss</a:t>
            </a:r>
            <a:r>
              <a:rPr lang="es-MX" sz="2000" dirty="0" smtClean="0">
                <a:latin typeface="Arial" pitchFamily="34" charset="0"/>
                <a:cs typeface="Arial" pitchFamily="34" charset="0"/>
              </a:rPr>
              <a:t>, los trabajadores fueron trasladados a habitaciones más amplias y las raciones de alimentos se incrementaron.</a:t>
            </a:r>
          </a:p>
          <a:p>
            <a:pPr algn="just" fontAlgn="base"/>
            <a:r>
              <a:rPr lang="es-MX" sz="2000" dirty="0" smtClean="0">
                <a:latin typeface="Arial" pitchFamily="34" charset="0"/>
                <a:cs typeface="Arial" pitchFamily="34" charset="0"/>
              </a:rPr>
              <a:t>El Profesor </a:t>
            </a:r>
            <a:r>
              <a:rPr lang="es-MX" sz="2000" dirty="0" err="1" smtClean="0">
                <a:latin typeface="Arial" pitchFamily="34" charset="0"/>
                <a:cs typeface="Arial" pitchFamily="34" charset="0"/>
              </a:rPr>
              <a:t>Koester</a:t>
            </a:r>
            <a:r>
              <a:rPr lang="es-MX" sz="2000" dirty="0" smtClean="0">
                <a:latin typeface="Arial" pitchFamily="34" charset="0"/>
                <a:cs typeface="Arial" pitchFamily="34" charset="0"/>
              </a:rPr>
              <a:t> dijo al diario alemán que “está claro que Hugo </a:t>
            </a:r>
            <a:r>
              <a:rPr lang="es-MX" sz="2000" dirty="0" err="1" smtClean="0">
                <a:latin typeface="Arial" pitchFamily="34" charset="0"/>
                <a:cs typeface="Arial" pitchFamily="34" charset="0"/>
              </a:rPr>
              <a:t>Boss</a:t>
            </a:r>
            <a:r>
              <a:rPr lang="es-MX" sz="2000" dirty="0" smtClean="0">
                <a:latin typeface="Arial" pitchFamily="34" charset="0"/>
                <a:cs typeface="Arial" pitchFamily="34" charset="0"/>
              </a:rPr>
              <a:t> no sólo apoyó al partido, obteniendo varios contratos para la producción de uniformes militares, sino que era también un partidario del movimiento político”.</a:t>
            </a:r>
            <a:endParaRPr lang="es-MX" sz="2000" dirty="0">
              <a:latin typeface="Arial" pitchFamily="34" charset="0"/>
              <a:cs typeface="Arial" pitchFamily="34" charset="0"/>
            </a:endParaRPr>
          </a:p>
        </p:txBody>
      </p:sp>
      <p:pic>
        <p:nvPicPr>
          <p:cNvPr id="3074" name="Picture 2" descr="https://encrypted-tbn1.gstatic.com/images?q=tbn:ANd9GcSKJJ6yNOsL2yxR-7d-k24sQxXvC3XfEelu8KUfl916btLGEMmb"/>
          <p:cNvPicPr>
            <a:picLocks noChangeAspect="1" noChangeArrowheads="1"/>
          </p:cNvPicPr>
          <p:nvPr/>
        </p:nvPicPr>
        <p:blipFill>
          <a:blip r:embed="rId2" cstate="print"/>
          <a:srcRect/>
          <a:stretch>
            <a:fillRect/>
          </a:stretch>
        </p:blipFill>
        <p:spPr bwMode="auto">
          <a:xfrm>
            <a:off x="5148064" y="692696"/>
            <a:ext cx="3672408" cy="5544616"/>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188640"/>
            <a:ext cx="5256584" cy="6247864"/>
          </a:xfrm>
          <a:prstGeom prst="rect">
            <a:avLst/>
          </a:prstGeom>
        </p:spPr>
        <p:txBody>
          <a:bodyPr wrap="square">
            <a:spAutoFit/>
          </a:bodyPr>
          <a:lstStyle/>
          <a:p>
            <a:pPr algn="just"/>
            <a:r>
              <a:rPr lang="es-MX" sz="2000" dirty="0" smtClean="0">
                <a:latin typeface="Arial" pitchFamily="34" charset="0"/>
                <a:cs typeface="Arial" pitchFamily="34" charset="0"/>
              </a:rPr>
              <a:t>El fundador de la marca de moda deportiva BOGNER fue el esquiador de fondo y saltador de esquí </a:t>
            </a:r>
            <a:r>
              <a:rPr lang="es-MX" sz="2000" dirty="0" err="1" smtClean="0">
                <a:latin typeface="Arial" pitchFamily="34" charset="0"/>
                <a:cs typeface="Arial" pitchFamily="34" charset="0"/>
              </a:rPr>
              <a:t>Willy</a:t>
            </a:r>
            <a:r>
              <a:rPr lang="es-MX" sz="2000" dirty="0" smtClean="0">
                <a:latin typeface="Arial" pitchFamily="34" charset="0"/>
                <a:cs typeface="Arial" pitchFamily="34" charset="0"/>
              </a:rPr>
              <a:t> </a:t>
            </a:r>
            <a:r>
              <a:rPr lang="es-MX" sz="2000" dirty="0" err="1" smtClean="0">
                <a:latin typeface="Arial" pitchFamily="34" charset="0"/>
                <a:cs typeface="Arial" pitchFamily="34" charset="0"/>
              </a:rPr>
              <a:t>Bogner</a:t>
            </a:r>
            <a:r>
              <a:rPr lang="es-MX" sz="2000" dirty="0" smtClean="0">
                <a:latin typeface="Arial" pitchFamily="34" charset="0"/>
                <a:cs typeface="Arial" pitchFamily="34" charset="0"/>
              </a:rPr>
              <a:t> </a:t>
            </a:r>
            <a:r>
              <a:rPr lang="es-MX" sz="2000" dirty="0" err="1" smtClean="0">
                <a:latin typeface="Arial" pitchFamily="34" charset="0"/>
                <a:cs typeface="Arial" pitchFamily="34" charset="0"/>
              </a:rPr>
              <a:t>Senior</a:t>
            </a:r>
            <a:r>
              <a:rPr lang="es-MX" sz="2000" dirty="0" smtClean="0">
                <a:latin typeface="Arial" pitchFamily="34" charset="0"/>
                <a:cs typeface="Arial" pitchFamily="34" charset="0"/>
              </a:rPr>
              <a:t>; desde su fundación en el año 1932 se ha convertido en una de las empresas del sector de la moda deportiva con mayor éxito mundial.  La marca es sinónimo de deportividad y calidad, moda e inconfundible exclusividad, como muestra la tienda </a:t>
            </a:r>
            <a:r>
              <a:rPr lang="es-MX" sz="2000" dirty="0" err="1" smtClean="0">
                <a:latin typeface="Arial" pitchFamily="34" charset="0"/>
                <a:cs typeface="Arial" pitchFamily="34" charset="0"/>
              </a:rPr>
              <a:t>outlet</a:t>
            </a:r>
            <a:r>
              <a:rPr lang="es-MX" sz="2000" dirty="0" smtClean="0">
                <a:latin typeface="Arial" pitchFamily="34" charset="0"/>
                <a:cs typeface="Arial" pitchFamily="34" charset="0"/>
              </a:rPr>
              <a:t> BOGNER en OUTLETCITY METZINGEN.</a:t>
            </a:r>
          </a:p>
          <a:p>
            <a:pPr algn="just"/>
            <a:r>
              <a:rPr lang="es-MX" sz="2000" dirty="0" smtClean="0">
                <a:latin typeface="Arial" pitchFamily="34" charset="0"/>
                <a:cs typeface="Arial" pitchFamily="34" charset="0"/>
              </a:rPr>
              <a:t>Además de la elegante moda deportiva para damas y caballeros, la venta </a:t>
            </a:r>
            <a:r>
              <a:rPr lang="es-MX" sz="2000" dirty="0" err="1" smtClean="0">
                <a:latin typeface="Arial" pitchFamily="34" charset="0"/>
                <a:cs typeface="Arial" pitchFamily="34" charset="0"/>
              </a:rPr>
              <a:t>outlet</a:t>
            </a:r>
            <a:r>
              <a:rPr lang="es-MX" sz="2000" dirty="0" smtClean="0">
                <a:latin typeface="Arial" pitchFamily="34" charset="0"/>
                <a:cs typeface="Arial" pitchFamily="34" charset="0"/>
              </a:rPr>
              <a:t> BOGNER en OUTLETCITY METZINGEN ofrece prendas de esquí y golf, así como colecciones para los más jóvenes. Si busca prendas de esquí que ofrezcan más que mera funcionalidad, le podemos ofrecer lo que desea porque las sofisticadas prendas polifacéticas sorprenden por sus encantadores detalles.</a:t>
            </a:r>
            <a:endParaRPr lang="es-MX" sz="2000" dirty="0">
              <a:latin typeface="Arial" pitchFamily="34" charset="0"/>
              <a:cs typeface="Arial" pitchFamily="34" charset="0"/>
            </a:endParaRPr>
          </a:p>
        </p:txBody>
      </p:sp>
      <p:sp>
        <p:nvSpPr>
          <p:cNvPr id="3" name="2 Rectángulo"/>
          <p:cNvSpPr/>
          <p:nvPr/>
        </p:nvSpPr>
        <p:spPr>
          <a:xfrm>
            <a:off x="5652120" y="116632"/>
            <a:ext cx="3159839" cy="923330"/>
          </a:xfrm>
          <a:prstGeom prst="rect">
            <a:avLst/>
          </a:prstGeom>
          <a:noFill/>
        </p:spPr>
        <p:txBody>
          <a:bodyPr wrap="none" lIns="91440" tIns="45720" rIns="91440" bIns="45720">
            <a:spAutoFit/>
          </a:bodyPr>
          <a:lstStyle/>
          <a:p>
            <a:pPr algn="ctr"/>
            <a:r>
              <a:rPr lang="es-ES" sz="5400" b="1" dirty="0" smtClean="0">
                <a:solidFill>
                  <a:schemeClr val="accent1">
                    <a:lumMod val="75000"/>
                  </a:schemeClr>
                </a:solidFill>
                <a:effectLst>
                  <a:outerShdw blurRad="38100" dist="38100" dir="2700000" algn="tl">
                    <a:srgbClr val="000000">
                      <a:alpha val="43137"/>
                    </a:srgbClr>
                  </a:outerShdw>
                </a:effectLst>
              </a:rPr>
              <a:t>BOGNER</a:t>
            </a:r>
            <a:endParaRPr lang="es-ES" sz="5400" b="1" dirty="0">
              <a:solidFill>
                <a:schemeClr val="accent1">
                  <a:lumMod val="75000"/>
                </a:schemeClr>
              </a:solidFill>
              <a:effectLst>
                <a:outerShdw blurRad="38100" dist="38100" dir="2700000" algn="tl">
                  <a:srgbClr val="000000">
                    <a:alpha val="43137"/>
                  </a:srgbClr>
                </a:outerShdw>
              </a:effectLst>
            </a:endParaRPr>
          </a:p>
        </p:txBody>
      </p:sp>
      <p:pic>
        <p:nvPicPr>
          <p:cNvPr id="2050" name="Picture 2" descr="http://www.outletcity.com/medias/sys_master/h74/hf2/8832486604830/130924_Image_Bogner_1280x435_01.jpg"/>
          <p:cNvPicPr>
            <a:picLocks noChangeAspect="1" noChangeArrowheads="1"/>
          </p:cNvPicPr>
          <p:nvPr/>
        </p:nvPicPr>
        <p:blipFill rotWithShape="1">
          <a:blip r:embed="rId2" cstate="print"/>
          <a:srcRect r="39260"/>
          <a:stretch/>
        </p:blipFill>
        <p:spPr bwMode="auto">
          <a:xfrm>
            <a:off x="5652120" y="1124744"/>
            <a:ext cx="3159838" cy="5256584"/>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87624" y="1844824"/>
            <a:ext cx="7200800" cy="2585323"/>
          </a:xfrm>
          <a:prstGeom prst="rect">
            <a:avLst/>
          </a:prstGeom>
          <a:noFill/>
        </p:spPr>
        <p:txBody>
          <a:bodyPr wrap="square" lIns="91440" tIns="45720" rIns="91440" bIns="45720">
            <a:spAutoFit/>
          </a:bodyPr>
          <a:lstStyle/>
          <a:p>
            <a:pPr algn="ctr"/>
            <a:r>
              <a:rPr lang="es-E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TIENDAS DE ROPA DE VESTIR DE HONG KONG</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Tienda de ropa de Kenzo Hong-Kong"/>
          <p:cNvPicPr>
            <a:picLocks noChangeAspect="1" noChangeArrowheads="1"/>
          </p:cNvPicPr>
          <p:nvPr/>
        </p:nvPicPr>
        <p:blipFill>
          <a:blip r:embed="rId2" cstate="print"/>
          <a:srcRect/>
          <a:stretch>
            <a:fillRect/>
          </a:stretch>
        </p:blipFill>
        <p:spPr bwMode="auto">
          <a:xfrm>
            <a:off x="323528" y="1700808"/>
            <a:ext cx="4104456" cy="3528392"/>
          </a:xfrm>
          <a:prstGeom prst="rect">
            <a:avLst/>
          </a:prstGeom>
          <a:noFill/>
        </p:spPr>
      </p:pic>
      <p:sp>
        <p:nvSpPr>
          <p:cNvPr id="3" name="2 Rectángulo"/>
          <p:cNvSpPr/>
          <p:nvPr/>
        </p:nvSpPr>
        <p:spPr>
          <a:xfrm>
            <a:off x="4572000" y="908720"/>
            <a:ext cx="4320480" cy="5509200"/>
          </a:xfrm>
          <a:prstGeom prst="rect">
            <a:avLst/>
          </a:prstGeom>
        </p:spPr>
        <p:txBody>
          <a:bodyPr wrap="square">
            <a:spAutoFit/>
          </a:bodyPr>
          <a:lstStyle/>
          <a:p>
            <a:r>
              <a:rPr lang="es-MX" sz="3200" dirty="0" smtClean="0">
                <a:latin typeface="Arial" pitchFamily="34" charset="0"/>
                <a:cs typeface="Arial" pitchFamily="34" charset="0"/>
              </a:rPr>
              <a:t>La ropa de moda del verano de los </a:t>
            </a:r>
            <a:r>
              <a:rPr lang="es-MX" sz="3200" dirty="0" err="1" smtClean="0">
                <a:latin typeface="Arial" pitchFamily="34" charset="0"/>
                <a:cs typeface="Arial" pitchFamily="34" charset="0"/>
              </a:rPr>
              <a:t>womenâs</a:t>
            </a:r>
            <a:r>
              <a:rPr lang="es-MX" sz="3200" dirty="0" smtClean="0">
                <a:latin typeface="Arial" pitchFamily="34" charset="0"/>
                <a:cs typeface="Arial" pitchFamily="34" charset="0"/>
              </a:rPr>
              <a:t> en la exhibición en el distribuidor al por menor de Japón basó el diseño y el fabricante de ropas, </a:t>
            </a:r>
            <a:r>
              <a:rPr lang="es-MX" sz="3200" dirty="0" err="1" smtClean="0">
                <a:latin typeface="Arial" pitchFamily="34" charset="0"/>
                <a:cs typeface="Arial" pitchFamily="34" charset="0"/>
              </a:rPr>
              <a:t>kenzo</a:t>
            </a:r>
            <a:r>
              <a:rPr lang="es-MX" sz="3200" dirty="0" smtClean="0">
                <a:latin typeface="Arial" pitchFamily="34" charset="0"/>
                <a:cs typeface="Arial" pitchFamily="34" charset="0"/>
              </a:rPr>
              <a:t> de la ropa, en la ciudad del puerto, Hong-Kong</a:t>
            </a:r>
            <a:r>
              <a:rPr lang="es-MX" sz="3200" dirty="0" smtClean="0">
                <a:latin typeface="Arial" pitchFamily="34" charset="0"/>
                <a:cs typeface="Arial" pitchFamily="34" charset="0"/>
              </a:rPr>
              <a:t>.</a:t>
            </a:r>
            <a:endParaRPr lang="es-MX"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Distribuidor al por menor de Muji en el cityplaza Hong-Kong"/>
          <p:cNvPicPr>
            <a:picLocks noChangeAspect="1" noChangeArrowheads="1"/>
          </p:cNvPicPr>
          <p:nvPr/>
        </p:nvPicPr>
        <p:blipFill>
          <a:blip r:embed="rId2" cstate="print"/>
          <a:srcRect/>
          <a:stretch>
            <a:fillRect/>
          </a:stretch>
        </p:blipFill>
        <p:spPr bwMode="auto">
          <a:xfrm>
            <a:off x="395536" y="1052736"/>
            <a:ext cx="3810000" cy="4608512"/>
          </a:xfrm>
          <a:prstGeom prst="rect">
            <a:avLst/>
          </a:prstGeom>
          <a:noFill/>
        </p:spPr>
      </p:pic>
      <p:sp>
        <p:nvSpPr>
          <p:cNvPr id="3" name="2 Rectángulo"/>
          <p:cNvSpPr/>
          <p:nvPr/>
        </p:nvSpPr>
        <p:spPr>
          <a:xfrm>
            <a:off x="4355976" y="800120"/>
            <a:ext cx="4536504" cy="5509200"/>
          </a:xfrm>
          <a:prstGeom prst="rect">
            <a:avLst/>
          </a:prstGeom>
        </p:spPr>
        <p:txBody>
          <a:bodyPr wrap="square">
            <a:spAutoFit/>
          </a:bodyPr>
          <a:lstStyle/>
          <a:p>
            <a:pPr algn="just"/>
            <a:r>
              <a:rPr lang="es-MX" sz="3200" dirty="0" smtClean="0">
                <a:latin typeface="Arial" pitchFamily="34" charset="0"/>
                <a:cs typeface="Arial" pitchFamily="34" charset="0"/>
              </a:rPr>
              <a:t>Menos y ropas del invierno de los </a:t>
            </a:r>
            <a:r>
              <a:rPr lang="es-MX" sz="3200" dirty="0" err="1" smtClean="0">
                <a:latin typeface="Arial" pitchFamily="34" charset="0"/>
                <a:cs typeface="Arial" pitchFamily="34" charset="0"/>
              </a:rPr>
              <a:t>womenas</a:t>
            </a:r>
            <a:r>
              <a:rPr lang="es-MX" sz="3200" dirty="0" smtClean="0">
                <a:latin typeface="Arial" pitchFamily="34" charset="0"/>
                <a:cs typeface="Arial" pitchFamily="34" charset="0"/>
              </a:rPr>
              <a:t> en la visualización en el </a:t>
            </a:r>
            <a:r>
              <a:rPr lang="es-MX" sz="3200" dirty="0" err="1" smtClean="0">
                <a:latin typeface="Arial" pitchFamily="34" charset="0"/>
                <a:cs typeface="Arial" pitchFamily="34" charset="0"/>
              </a:rPr>
              <a:t>muji</a:t>
            </a:r>
            <a:r>
              <a:rPr lang="es-MX" sz="3200" dirty="0" smtClean="0">
                <a:latin typeface="Arial" pitchFamily="34" charset="0"/>
                <a:cs typeface="Arial" pitchFamily="34" charset="0"/>
              </a:rPr>
              <a:t>, uno de la </a:t>
            </a:r>
            <a:r>
              <a:rPr lang="es-MX" sz="3200" dirty="0" err="1" smtClean="0">
                <a:latin typeface="Arial" pitchFamily="34" charset="0"/>
                <a:cs typeface="Arial" pitchFamily="34" charset="0"/>
              </a:rPr>
              <a:t>compañia</a:t>
            </a:r>
            <a:r>
              <a:rPr lang="es-MX" sz="3200" dirty="0" smtClean="0">
                <a:latin typeface="Arial" pitchFamily="34" charset="0"/>
                <a:cs typeface="Arial" pitchFamily="34" charset="0"/>
              </a:rPr>
              <a:t> al por menor japonesa mas popular que vende una gran variedad de bienes del hogar y de consumo en el </a:t>
            </a:r>
            <a:r>
              <a:rPr lang="es-MX" sz="3200" dirty="0" err="1" smtClean="0">
                <a:latin typeface="Arial" pitchFamily="34" charset="0"/>
                <a:cs typeface="Arial" pitchFamily="34" charset="0"/>
              </a:rPr>
              <a:t>cityplaza</a:t>
            </a:r>
            <a:r>
              <a:rPr lang="es-MX" sz="3200" dirty="0" smtClean="0">
                <a:latin typeface="Arial" pitchFamily="34" charset="0"/>
                <a:cs typeface="Arial" pitchFamily="34" charset="0"/>
              </a:rPr>
              <a:t>, Hong-Kong.</a:t>
            </a:r>
            <a:endParaRPr lang="es-MX"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15616" y="2060848"/>
            <a:ext cx="6997236" cy="2585323"/>
          </a:xfrm>
          <a:prstGeom prst="rect">
            <a:avLst/>
          </a:prstGeom>
          <a:noFill/>
        </p:spPr>
        <p:txBody>
          <a:bodyPr wrap="square" lIns="91440" tIns="45720" rIns="91440" bIns="45720">
            <a:spAutoFit/>
          </a:bodyPr>
          <a:lstStyle/>
          <a:p>
            <a:pPr algn="ctr"/>
            <a:r>
              <a:rPr lang="es-E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TIENDA DE ROPA DE VESTIR FRANCESA</a:t>
            </a:r>
            <a:endParaRPr lang="es-E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11960" y="749017"/>
            <a:ext cx="4680520" cy="5632311"/>
          </a:xfrm>
          <a:prstGeom prst="rect">
            <a:avLst/>
          </a:prstGeom>
        </p:spPr>
        <p:txBody>
          <a:bodyPr wrap="square">
            <a:spAutoFit/>
          </a:bodyPr>
          <a:lstStyle/>
          <a:p>
            <a:pPr algn="just"/>
            <a:r>
              <a:rPr lang="es-MX" sz="2400" b="1" dirty="0" err="1" smtClean="0">
                <a:latin typeface="Arial" pitchFamily="34" charset="0"/>
                <a:cs typeface="Arial" pitchFamily="34" charset="0"/>
              </a:rPr>
              <a:t>Moutache</a:t>
            </a:r>
            <a:r>
              <a:rPr lang="es-MX" sz="2400" b="1" dirty="0" smtClean="0">
                <a:latin typeface="Arial" pitchFamily="34" charset="0"/>
                <a:cs typeface="Arial" pitchFamily="34" charset="0"/>
              </a:rPr>
              <a:t> </a:t>
            </a:r>
            <a:r>
              <a:rPr lang="es-MX" sz="2400" dirty="0" smtClean="0">
                <a:latin typeface="Arial" pitchFamily="34" charset="0"/>
                <a:cs typeface="Arial" pitchFamily="34" charset="0"/>
              </a:rPr>
              <a:t>es una empresa de ropa que tiene su origen en Hong Kong desde el 2009. Tienda de ropa asiática que busca algo innovador, diferente. Ya solo con ver el logo de su empresa, un simpático bigote (</a:t>
            </a:r>
            <a:r>
              <a:rPr lang="es-MX" sz="2400" dirty="0" err="1" smtClean="0">
                <a:latin typeface="Arial" pitchFamily="34" charset="0"/>
                <a:cs typeface="Arial" pitchFamily="34" charset="0"/>
              </a:rPr>
              <a:t>moustache</a:t>
            </a:r>
            <a:r>
              <a:rPr lang="es-MX" sz="2400" dirty="0" smtClean="0">
                <a:latin typeface="Arial" pitchFamily="34" charset="0"/>
                <a:cs typeface="Arial" pitchFamily="34" charset="0"/>
              </a:rPr>
              <a:t> en francés) nos podemos imaginar por donde va.</a:t>
            </a:r>
          </a:p>
          <a:p>
            <a:pPr algn="just"/>
            <a:r>
              <a:rPr lang="es-MX" sz="2400" dirty="0" smtClean="0">
                <a:latin typeface="Arial" pitchFamily="34" charset="0"/>
                <a:cs typeface="Arial" pitchFamily="34" charset="0"/>
              </a:rPr>
              <a:t>En </a:t>
            </a:r>
            <a:r>
              <a:rPr lang="es-MX" sz="2400" dirty="0" smtClean="0">
                <a:latin typeface="Arial" pitchFamily="34" charset="0"/>
                <a:cs typeface="Arial" pitchFamily="34" charset="0"/>
              </a:rPr>
              <a:t>esta ocasión nos presenta su nueva </a:t>
            </a:r>
            <a:r>
              <a:rPr lang="es-MX" sz="2400" b="1" dirty="0" smtClean="0">
                <a:latin typeface="Arial" pitchFamily="34" charset="0"/>
                <a:cs typeface="Arial" pitchFamily="34" charset="0"/>
              </a:rPr>
              <a:t>colección de chaquetas para hombre</a:t>
            </a:r>
            <a:r>
              <a:rPr lang="es-MX" sz="2400" dirty="0" smtClean="0">
                <a:latin typeface="Arial" pitchFamily="34" charset="0"/>
                <a:cs typeface="Arial" pitchFamily="34" charset="0"/>
              </a:rPr>
              <a:t>, chaquetas de traje para vestir formal y elegante, pero con un toque diferente y colorido. </a:t>
            </a:r>
            <a:endParaRPr lang="es-MX" sz="2400" dirty="0">
              <a:latin typeface="Arial" pitchFamily="34" charset="0"/>
              <a:cs typeface="Arial" pitchFamily="34" charset="0"/>
            </a:endParaRPr>
          </a:p>
        </p:txBody>
      </p:sp>
      <p:pic>
        <p:nvPicPr>
          <p:cNvPr id="32770" name="Picture 2" descr="chaqueta-moustache-hombre-alegre-mostaza"/>
          <p:cNvPicPr>
            <a:picLocks noChangeAspect="1" noChangeArrowheads="1"/>
          </p:cNvPicPr>
          <p:nvPr/>
        </p:nvPicPr>
        <p:blipFill>
          <a:blip r:embed="rId2" cstate="print"/>
          <a:srcRect/>
          <a:stretch>
            <a:fillRect/>
          </a:stretch>
        </p:blipFill>
        <p:spPr bwMode="auto">
          <a:xfrm>
            <a:off x="467544" y="1124744"/>
            <a:ext cx="3521968" cy="4896544"/>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76958" y="283295"/>
            <a:ext cx="8282075" cy="769441"/>
          </a:xfrm>
          <a:prstGeom prst="rect">
            <a:avLst/>
          </a:prstGeom>
          <a:noFill/>
        </p:spPr>
        <p:txBody>
          <a:bodyPr wrap="none" lIns="91440" tIns="45720" rIns="91440" bIns="45720">
            <a:spAutoFit/>
          </a:bodyPr>
          <a:lstStyle/>
          <a:p>
            <a:pPr algn="ctr"/>
            <a:r>
              <a:rPr lang="es-ES" sz="4400" b="1" dirty="0" smtClean="0">
                <a:solidFill>
                  <a:schemeClr val="accent1">
                    <a:lumMod val="75000"/>
                  </a:schemeClr>
                </a:solidFill>
                <a:effectLst>
                  <a:outerShdw blurRad="38100" dist="38100" dir="2700000" algn="tl">
                    <a:srgbClr val="000000">
                      <a:alpha val="43137"/>
                    </a:srgbClr>
                  </a:outerShdw>
                </a:effectLst>
              </a:rPr>
              <a:t>RESEÑA HISTORICA LACOSTE</a:t>
            </a:r>
            <a:endParaRPr lang="es-ES" sz="4400" b="1" dirty="0">
              <a:solidFill>
                <a:schemeClr val="accent1">
                  <a:lumMod val="75000"/>
                </a:schemeClr>
              </a:solidFill>
              <a:effectLst>
                <a:outerShdw blurRad="38100" dist="38100" dir="2700000" algn="tl">
                  <a:srgbClr val="000000">
                    <a:alpha val="43137"/>
                  </a:srgbClr>
                </a:outerShdw>
              </a:effectLst>
            </a:endParaRPr>
          </a:p>
        </p:txBody>
      </p:sp>
      <p:sp>
        <p:nvSpPr>
          <p:cNvPr id="3" name="2 Rectángulo"/>
          <p:cNvSpPr/>
          <p:nvPr/>
        </p:nvSpPr>
        <p:spPr>
          <a:xfrm>
            <a:off x="395536" y="1268760"/>
            <a:ext cx="8352928" cy="5324535"/>
          </a:xfrm>
          <a:prstGeom prst="rect">
            <a:avLst/>
          </a:prstGeom>
        </p:spPr>
        <p:txBody>
          <a:bodyPr wrap="square">
            <a:spAutoFit/>
          </a:bodyPr>
          <a:lstStyle/>
          <a:p>
            <a:pPr algn="just"/>
            <a:r>
              <a:rPr lang="es-MX" sz="2000" dirty="0">
                <a:latin typeface="Arial" pitchFamily="34" charset="0"/>
                <a:cs typeface="Arial" pitchFamily="34" charset="0"/>
              </a:rPr>
              <a:t>Todo empezó por la afición al tenis de René </a:t>
            </a:r>
            <a:r>
              <a:rPr lang="es-MX" sz="2000" dirty="0" err="1">
                <a:latin typeface="Arial" pitchFamily="34" charset="0"/>
                <a:cs typeface="Arial" pitchFamily="34" charset="0"/>
              </a:rPr>
              <a:t>Lacoste</a:t>
            </a:r>
            <a:r>
              <a:rPr lang="es-MX" sz="2000" dirty="0">
                <a:latin typeface="Arial" pitchFamily="34" charset="0"/>
                <a:cs typeface="Arial" pitchFamily="34" charset="0"/>
              </a:rPr>
              <a:t>. Su tenacidad, estrategia y finura en el juego le llevaron a formar parte del cuarteto llamado Los mosqueteros, junto a Henri </a:t>
            </a:r>
            <a:r>
              <a:rPr lang="es-MX" sz="2000" dirty="0" err="1">
                <a:latin typeface="Arial" pitchFamily="34" charset="0"/>
                <a:cs typeface="Arial" pitchFamily="34" charset="0"/>
              </a:rPr>
              <a:t>Cochet</a:t>
            </a:r>
            <a:r>
              <a:rPr lang="es-MX" sz="2000" dirty="0">
                <a:latin typeface="Arial" pitchFamily="34" charset="0"/>
                <a:cs typeface="Arial" pitchFamily="34" charset="0"/>
              </a:rPr>
              <a:t>, Jean </a:t>
            </a:r>
            <a:r>
              <a:rPr lang="es-MX" sz="2000" dirty="0" err="1">
                <a:latin typeface="Arial" pitchFamily="34" charset="0"/>
                <a:cs typeface="Arial" pitchFamily="34" charset="0"/>
              </a:rPr>
              <a:t>Borotra</a:t>
            </a:r>
            <a:r>
              <a:rPr lang="es-MX" sz="2000" dirty="0">
                <a:latin typeface="Arial" pitchFamily="34" charset="0"/>
                <a:cs typeface="Arial" pitchFamily="34" charset="0"/>
              </a:rPr>
              <a:t> y Jacques </a:t>
            </a:r>
            <a:r>
              <a:rPr lang="es-MX" sz="2000" dirty="0" err="1">
                <a:latin typeface="Arial" pitchFamily="34" charset="0"/>
                <a:cs typeface="Arial" pitchFamily="34" charset="0"/>
              </a:rPr>
              <a:t>Brugnon</a:t>
            </a:r>
            <a:r>
              <a:rPr lang="es-MX" sz="2000" dirty="0">
                <a:latin typeface="Arial" pitchFamily="34" charset="0"/>
                <a:cs typeface="Arial" pitchFamily="34" charset="0"/>
              </a:rPr>
              <a:t>. En 1927, Francia arrebató la Copa Davis a los norteamericanos con este equipo excepcional, que triunfó tres veces en los Internacionales de Francia, venció en dos ocasiones a Gran Bretaña en Wimbledon y otras dos en el Open de Estados Unidos en </a:t>
            </a:r>
            <a:r>
              <a:rPr lang="es-MX" sz="2000" dirty="0" err="1">
                <a:latin typeface="Arial" pitchFamily="34" charset="0"/>
                <a:cs typeface="Arial" pitchFamily="34" charset="0"/>
              </a:rPr>
              <a:t>Forest</a:t>
            </a:r>
            <a:r>
              <a:rPr lang="es-MX" sz="2000" dirty="0">
                <a:latin typeface="Arial" pitchFamily="34" charset="0"/>
                <a:cs typeface="Arial" pitchFamily="34" charset="0"/>
              </a:rPr>
              <a:t> Hill. Fue precisamente antes de pelear por la Copa Davis cuando surgió todo, A René </a:t>
            </a:r>
            <a:r>
              <a:rPr lang="es-MX" sz="2000" dirty="0" err="1">
                <a:latin typeface="Arial" pitchFamily="34" charset="0"/>
                <a:cs typeface="Arial" pitchFamily="34" charset="0"/>
              </a:rPr>
              <a:t>Lacoste</a:t>
            </a:r>
            <a:r>
              <a:rPr lang="es-MX" sz="2000" dirty="0">
                <a:latin typeface="Arial" pitchFamily="34" charset="0"/>
                <a:cs typeface="Arial" pitchFamily="34" charset="0"/>
              </a:rPr>
              <a:t> le encantaba contar la anécdota: “La prensa americana me bautizó como El cocodrilo, después de la apuesta que hice con el capitán del equipo de Francia, “ Me prometió una maleta de piel de cocodrilo si ganábamos la Copa”. Un buen día, su amigo Robert George dibujó un cocodrilo y se lo bordó en el blazer cruzado que </a:t>
            </a:r>
            <a:r>
              <a:rPr lang="es-MX" sz="2000" dirty="0" err="1">
                <a:latin typeface="Arial" pitchFamily="34" charset="0"/>
                <a:cs typeface="Arial" pitchFamily="34" charset="0"/>
              </a:rPr>
              <a:t>Lacoste</a:t>
            </a:r>
            <a:r>
              <a:rPr lang="es-MX" sz="2000" dirty="0">
                <a:latin typeface="Arial" pitchFamily="34" charset="0"/>
                <a:cs typeface="Arial" pitchFamily="34" charset="0"/>
              </a:rPr>
              <a:t> vestía habitualmente en la pista. Aunque era mucho más grande que el actual y no iba cosido sino bordado, aquel fue el primer emblema que aparecía tan visible en una prenda de vestir.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1520" y="332656"/>
            <a:ext cx="8352928" cy="4093428"/>
          </a:xfrm>
          <a:prstGeom prst="rect">
            <a:avLst/>
          </a:prstGeom>
        </p:spPr>
        <p:txBody>
          <a:bodyPr wrap="square">
            <a:spAutoFit/>
          </a:bodyPr>
          <a:lstStyle/>
          <a:p>
            <a:pPr algn="just"/>
            <a:r>
              <a:rPr lang="es-MX" sz="2000" dirty="0" smtClean="0">
                <a:latin typeface="Arial" pitchFamily="34" charset="0"/>
                <a:cs typeface="Arial" pitchFamily="34" charset="0"/>
              </a:rPr>
              <a:t>En aquellos gloriosos años 20, hiciera frío o calor, los tenistas y golfistas competían vestidos con camisa de manga larga abotonada. A René </a:t>
            </a:r>
            <a:r>
              <a:rPr lang="es-MX" sz="2000" dirty="0" err="1" smtClean="0">
                <a:latin typeface="Arial" pitchFamily="34" charset="0"/>
                <a:cs typeface="Arial" pitchFamily="34" charset="0"/>
              </a:rPr>
              <a:t>Lacoste</a:t>
            </a:r>
            <a:r>
              <a:rPr lang="es-MX" sz="2000" dirty="0" smtClean="0">
                <a:latin typeface="Arial" pitchFamily="34" charset="0"/>
                <a:cs typeface="Arial" pitchFamily="34" charset="0"/>
              </a:rPr>
              <a:t> no le debía parecer demasiado cómoda la indumentaria porque empezó a investigar sobre un tipo de prenda que facilitara los movimientos del juego de tenis. De esta forma, </a:t>
            </a:r>
            <a:r>
              <a:rPr lang="es-MX" sz="2000" dirty="0" err="1" smtClean="0">
                <a:latin typeface="Arial" pitchFamily="34" charset="0"/>
                <a:cs typeface="Arial" pitchFamily="34" charset="0"/>
              </a:rPr>
              <a:t>Lacoste</a:t>
            </a:r>
            <a:r>
              <a:rPr lang="es-MX" sz="2000" dirty="0" smtClean="0">
                <a:latin typeface="Arial" pitchFamily="34" charset="0"/>
                <a:cs typeface="Arial" pitchFamily="34" charset="0"/>
              </a:rPr>
              <a:t> creó el polo, una camisa de manga corta, cuello ribete–canalé y tejido ligero y transpirable a base de </a:t>
            </a:r>
            <a:r>
              <a:rPr lang="es-MX" sz="2000" dirty="0" err="1" smtClean="0">
                <a:latin typeface="Arial" pitchFamily="34" charset="0"/>
                <a:cs typeface="Arial" pitchFamily="34" charset="0"/>
              </a:rPr>
              <a:t>petit</a:t>
            </a:r>
            <a:r>
              <a:rPr lang="es-MX" sz="2000" dirty="0" smtClean="0">
                <a:latin typeface="Arial" pitchFamily="34" charset="0"/>
                <a:cs typeface="Arial" pitchFamily="34" charset="0"/>
              </a:rPr>
              <a:t> piqué, a la que, por supuesto, le grabaron el cocodrilo. El mundo del deporte empezó a vivir una pequeña gran revolución. En 1933 René </a:t>
            </a:r>
            <a:r>
              <a:rPr lang="es-MX" sz="2000" dirty="0" err="1" smtClean="0">
                <a:latin typeface="Arial" pitchFamily="34" charset="0"/>
                <a:cs typeface="Arial" pitchFamily="34" charset="0"/>
              </a:rPr>
              <a:t>Lacoste</a:t>
            </a:r>
            <a:r>
              <a:rPr lang="es-MX" sz="2000" dirty="0">
                <a:latin typeface="Arial" pitchFamily="34" charset="0"/>
                <a:cs typeface="Arial" pitchFamily="34" charset="0"/>
              </a:rPr>
              <a:t> </a:t>
            </a:r>
            <a:r>
              <a:rPr lang="es-MX" sz="2000" dirty="0" smtClean="0">
                <a:latin typeface="Arial" pitchFamily="34" charset="0"/>
                <a:cs typeface="Arial" pitchFamily="34" charset="0"/>
              </a:rPr>
              <a:t>decidió asociarse con André </a:t>
            </a:r>
            <a:r>
              <a:rPr lang="es-MX" sz="2000" dirty="0" err="1" smtClean="0">
                <a:latin typeface="Arial" pitchFamily="34" charset="0"/>
                <a:cs typeface="Arial" pitchFamily="34" charset="0"/>
              </a:rPr>
              <a:t>Gillier</a:t>
            </a:r>
            <a:r>
              <a:rPr lang="es-MX" sz="2000" dirty="0" smtClean="0">
                <a:latin typeface="Arial" pitchFamily="34" charset="0"/>
                <a:cs typeface="Arial" pitchFamily="34" charset="0"/>
              </a:rPr>
              <a:t>, propietario y presidente de la compañía francesa de géneros de punto más grande de la época, para fabricar la camisa bordada y toda una serie de modelos de camisas deportivas para tenis y golf. Con el cocodrilo, claro.</a:t>
            </a:r>
            <a:endParaRPr lang="es-MX" sz="2000" dirty="0">
              <a:latin typeface="Arial" pitchFamily="34" charset="0"/>
              <a:cs typeface="Arial" pitchFamily="34" charset="0"/>
            </a:endParaRPr>
          </a:p>
        </p:txBody>
      </p:sp>
      <p:pic>
        <p:nvPicPr>
          <p:cNvPr id="19458" name="Picture 2" descr="https://encrypted-tbn3.gstatic.com/images?q=tbn:ANd9GcTEIYeCQkbRWvJNuKenUKEROynDAfmfDfrqoPaH60C-4B1ETp0IJA"/>
          <p:cNvPicPr>
            <a:picLocks noChangeAspect="1" noChangeArrowheads="1"/>
          </p:cNvPicPr>
          <p:nvPr/>
        </p:nvPicPr>
        <p:blipFill>
          <a:blip r:embed="rId2" cstate="print"/>
          <a:srcRect/>
          <a:stretch>
            <a:fillRect/>
          </a:stretch>
        </p:blipFill>
        <p:spPr bwMode="auto">
          <a:xfrm>
            <a:off x="2483768" y="4365104"/>
            <a:ext cx="5976664" cy="183832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57561" y="1958057"/>
            <a:ext cx="3510383" cy="3108543"/>
          </a:xfrm>
          <a:prstGeom prst="rect">
            <a:avLst/>
          </a:prstGeom>
        </p:spPr>
        <p:txBody>
          <a:bodyPr wrap="square">
            <a:spAutoFit/>
          </a:bodyPr>
          <a:lstStyle/>
          <a:p>
            <a:pPr algn="just"/>
            <a:r>
              <a:rPr lang="es-MX" sz="2800" dirty="0">
                <a:latin typeface="Arial" pitchFamily="34" charset="0"/>
                <a:cs typeface="Arial" pitchFamily="34" charset="0"/>
              </a:rPr>
              <a:t>La empresa tiene su sede principal en París, Francia, y produce ropa, calzado, perfumes, artículos de cuero, gafas y relojes</a:t>
            </a:r>
            <a:r>
              <a:rPr lang="es-MX" sz="2800" dirty="0" smtClean="0">
                <a:latin typeface="Arial" pitchFamily="34" charset="0"/>
                <a:cs typeface="Arial" pitchFamily="34" charset="0"/>
              </a:rPr>
              <a:t>.</a:t>
            </a:r>
            <a:endParaRPr lang="es-MX" sz="2800" dirty="0">
              <a:latin typeface="Arial" pitchFamily="34" charset="0"/>
              <a:cs typeface="Arial" pitchFamily="34" charset="0"/>
            </a:endParaRPr>
          </a:p>
        </p:txBody>
      </p:sp>
      <p:sp>
        <p:nvSpPr>
          <p:cNvPr id="3" name="2 Rectángulo"/>
          <p:cNvSpPr/>
          <p:nvPr/>
        </p:nvSpPr>
        <p:spPr>
          <a:xfrm>
            <a:off x="683568" y="622429"/>
            <a:ext cx="7492371" cy="646331"/>
          </a:xfrm>
          <a:prstGeom prst="rect">
            <a:avLst/>
          </a:prstGeom>
          <a:noFill/>
        </p:spPr>
        <p:txBody>
          <a:bodyPr wrap="none" lIns="91440" tIns="45720" rIns="91440" bIns="45720">
            <a:spAutoFit/>
          </a:bodyPr>
          <a:lstStyle/>
          <a:p>
            <a:pPr algn="ctr"/>
            <a:r>
              <a:rPr lang="es-ES" sz="36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SEDE PRINCIPAL Y SU MERCADO</a:t>
            </a:r>
            <a:endParaRPr lang="es-ES" sz="36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pic>
        <p:nvPicPr>
          <p:cNvPr id="18434" name="Picture 2" descr="https://encrypted-tbn3.gstatic.com/images?q=tbn:ANd9GcSlhEFBMgUIHIaF52hFkAWyxS-IcLewXLIEyd76sbrfN3QbJ5yY"/>
          <p:cNvPicPr>
            <a:picLocks noChangeAspect="1" noChangeArrowheads="1"/>
          </p:cNvPicPr>
          <p:nvPr/>
        </p:nvPicPr>
        <p:blipFill>
          <a:blip r:embed="rId2" cstate="print"/>
          <a:srcRect/>
          <a:stretch>
            <a:fillRect/>
          </a:stretch>
        </p:blipFill>
        <p:spPr bwMode="auto">
          <a:xfrm>
            <a:off x="4665288" y="1742482"/>
            <a:ext cx="3510651" cy="4176464"/>
          </a:xfrm>
          <a:prstGeom prst="rect">
            <a:avLst/>
          </a:prstGeom>
          <a:noFill/>
          <a:effectLst>
            <a:softEdge rad="127000"/>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9512" y="764704"/>
            <a:ext cx="8496944" cy="5909310"/>
          </a:xfrm>
          <a:prstGeom prst="rect">
            <a:avLst/>
          </a:prstGeom>
        </p:spPr>
        <p:txBody>
          <a:bodyPr wrap="square">
            <a:spAutoFit/>
          </a:bodyPr>
          <a:lstStyle/>
          <a:p>
            <a:pPr algn="just"/>
            <a:r>
              <a:rPr lang="es-MX" dirty="0">
                <a:latin typeface="Arial" pitchFamily="34" charset="0"/>
                <a:cs typeface="Arial" pitchFamily="34" charset="0"/>
              </a:rPr>
              <a:t>1933: Producción industrial de las primeras camisas LACOSTE y más en particular, de la camisa de piqué de algodón blanco con el código número “1212”</a:t>
            </a:r>
          </a:p>
          <a:p>
            <a:pPr algn="just"/>
            <a:r>
              <a:rPr lang="es-MX" dirty="0">
                <a:latin typeface="Arial" pitchFamily="34" charset="0"/>
                <a:cs typeface="Arial" pitchFamily="34" charset="0"/>
              </a:rPr>
              <a:t>1934-1939: Desarrollo progresivo y selectivo de las ventas de las camisas de alta calidad.</a:t>
            </a:r>
          </a:p>
          <a:p>
            <a:pPr algn="just"/>
            <a:r>
              <a:rPr lang="es-MX" dirty="0">
                <a:latin typeface="Arial" pitchFamily="34" charset="0"/>
                <a:cs typeface="Arial" pitchFamily="34" charset="0"/>
              </a:rPr>
              <a:t>1951: Comienzo de las exportaciones de ropa a Italia.</a:t>
            </a:r>
          </a:p>
          <a:p>
            <a:pPr algn="just"/>
            <a:r>
              <a:rPr lang="es-MX" dirty="0" smtClean="0">
                <a:latin typeface="Arial" pitchFamily="34" charset="0"/>
                <a:cs typeface="Arial" pitchFamily="34" charset="0"/>
              </a:rPr>
              <a:t>1961: Firma </a:t>
            </a:r>
            <a:r>
              <a:rPr lang="es-MX" dirty="0">
                <a:latin typeface="Arial" pitchFamily="34" charset="0"/>
                <a:cs typeface="Arial" pitchFamily="34" charset="0"/>
              </a:rPr>
              <a:t>de una licencia de fabricación y de distribución de ropa en España.</a:t>
            </a:r>
          </a:p>
          <a:p>
            <a:pPr algn="just"/>
            <a:r>
              <a:rPr lang="es-MX" dirty="0">
                <a:latin typeface="Arial" pitchFamily="34" charset="0"/>
                <a:cs typeface="Arial" pitchFamily="34" charset="0"/>
              </a:rPr>
              <a:t>1963: René </a:t>
            </a:r>
            <a:r>
              <a:rPr lang="es-MX" dirty="0" err="1">
                <a:latin typeface="Arial" pitchFamily="34" charset="0"/>
                <a:cs typeface="Arial" pitchFamily="34" charset="0"/>
              </a:rPr>
              <a:t>Lacoste</a:t>
            </a:r>
            <a:r>
              <a:rPr lang="es-MX" dirty="0">
                <a:latin typeface="Arial" pitchFamily="34" charset="0"/>
                <a:cs typeface="Arial" pitchFamily="34" charset="0"/>
              </a:rPr>
              <a:t> inventa la primera raqueta de tenis en acero. Una revolución en el mundo del tenis, supuso una amenaza a la de madera y abrió el camino a las raquetas de hoy en día.</a:t>
            </a:r>
          </a:p>
          <a:p>
            <a:pPr algn="just"/>
            <a:r>
              <a:rPr lang="es-MX" dirty="0">
                <a:latin typeface="Arial" pitchFamily="34" charset="0"/>
                <a:cs typeface="Arial" pitchFamily="34" charset="0"/>
              </a:rPr>
              <a:t>1968: Lanzamiento de Eau de Toilette </a:t>
            </a:r>
            <a:r>
              <a:rPr lang="es-MX" dirty="0" err="1">
                <a:latin typeface="Arial" pitchFamily="34" charset="0"/>
                <a:cs typeface="Arial" pitchFamily="34" charset="0"/>
              </a:rPr>
              <a:t>Lacoste</a:t>
            </a:r>
            <a:r>
              <a:rPr lang="es-MX" dirty="0">
                <a:latin typeface="Arial" pitchFamily="34" charset="0"/>
                <a:cs typeface="Arial" pitchFamily="34" charset="0"/>
              </a:rPr>
              <a:t>, bajo licencia de Jean </a:t>
            </a:r>
            <a:r>
              <a:rPr lang="es-MX" dirty="0" err="1">
                <a:latin typeface="Arial" pitchFamily="34" charset="0"/>
                <a:cs typeface="Arial" pitchFamily="34" charset="0"/>
              </a:rPr>
              <a:t>Patou</a:t>
            </a:r>
            <a:r>
              <a:rPr lang="es-MX" dirty="0">
                <a:latin typeface="Arial" pitchFamily="34" charset="0"/>
                <a:cs typeface="Arial" pitchFamily="34" charset="0"/>
              </a:rPr>
              <a:t>.</a:t>
            </a:r>
          </a:p>
          <a:p>
            <a:pPr algn="just"/>
            <a:r>
              <a:rPr lang="es-MX" dirty="0" smtClean="0">
                <a:latin typeface="Arial" pitchFamily="34" charset="0"/>
                <a:cs typeface="Arial" pitchFamily="34" charset="0"/>
              </a:rPr>
              <a:t>1984: </a:t>
            </a:r>
            <a:r>
              <a:rPr lang="es-MX" dirty="0">
                <a:latin typeface="Arial" pitchFamily="34" charset="0"/>
                <a:cs typeface="Arial" pitchFamily="34" charset="0"/>
              </a:rPr>
              <a:t>Lanzamiento de una nueva línea de productos de perfumería "</a:t>
            </a:r>
            <a:r>
              <a:rPr lang="es-MX" dirty="0" err="1">
                <a:latin typeface="Arial" pitchFamily="34" charset="0"/>
                <a:cs typeface="Arial" pitchFamily="34" charset="0"/>
              </a:rPr>
              <a:t>Lacoste</a:t>
            </a:r>
            <a:r>
              <a:rPr lang="es-MX" dirty="0">
                <a:latin typeface="Arial" pitchFamily="34" charset="0"/>
                <a:cs typeface="Arial" pitchFamily="34" charset="0"/>
              </a:rPr>
              <a:t> para hombre" con Jean </a:t>
            </a:r>
            <a:r>
              <a:rPr lang="es-MX" dirty="0" err="1">
                <a:latin typeface="Arial" pitchFamily="34" charset="0"/>
                <a:cs typeface="Arial" pitchFamily="34" charset="0"/>
              </a:rPr>
              <a:t>Patou</a:t>
            </a:r>
            <a:r>
              <a:rPr lang="es-MX" dirty="0">
                <a:latin typeface="Arial" pitchFamily="34" charset="0"/>
                <a:cs typeface="Arial" pitchFamily="34" charset="0"/>
              </a:rPr>
              <a:t>.</a:t>
            </a:r>
          </a:p>
          <a:p>
            <a:pPr algn="just"/>
            <a:r>
              <a:rPr lang="es-MX" dirty="0">
                <a:latin typeface="Arial" pitchFamily="34" charset="0"/>
                <a:cs typeface="Arial" pitchFamily="34" charset="0"/>
              </a:rPr>
              <a:t>1990: Lanzamiento de la raqueta "</a:t>
            </a:r>
            <a:r>
              <a:rPr lang="es-MX" dirty="0" err="1">
                <a:latin typeface="Arial" pitchFamily="34" charset="0"/>
                <a:cs typeface="Arial" pitchFamily="34" charset="0"/>
              </a:rPr>
              <a:t>Equijet</a:t>
            </a:r>
            <a:r>
              <a:rPr lang="es-MX" dirty="0">
                <a:latin typeface="Arial" pitchFamily="34" charset="0"/>
                <a:cs typeface="Arial" pitchFamily="34" charset="0"/>
              </a:rPr>
              <a:t>". Por su forma particular, combina los beneficios de la raqueta de pala pequeña con la de pala grande.</a:t>
            </a:r>
          </a:p>
          <a:p>
            <a:pPr algn="just"/>
            <a:r>
              <a:rPr lang="es-MX" dirty="0">
                <a:latin typeface="Arial" pitchFamily="34" charset="0"/>
                <a:cs typeface="Arial" pitchFamily="34" charset="0"/>
              </a:rPr>
              <a:t>1994: Lanzamiento de la línea de relojes </a:t>
            </a:r>
            <a:r>
              <a:rPr lang="es-MX" dirty="0" err="1">
                <a:latin typeface="Arial" pitchFamily="34" charset="0"/>
                <a:cs typeface="Arial" pitchFamily="34" charset="0"/>
              </a:rPr>
              <a:t>Lacoste</a:t>
            </a:r>
            <a:r>
              <a:rPr lang="es-MX" dirty="0">
                <a:latin typeface="Arial" pitchFamily="34" charset="0"/>
                <a:cs typeface="Arial" pitchFamily="34" charset="0"/>
              </a:rPr>
              <a:t> en la Feria Internacional de relojería en </a:t>
            </a:r>
            <a:r>
              <a:rPr lang="es-MX" dirty="0" err="1">
                <a:latin typeface="Arial" pitchFamily="34" charset="0"/>
                <a:cs typeface="Arial" pitchFamily="34" charset="0"/>
              </a:rPr>
              <a:t>Basel</a:t>
            </a:r>
            <a:r>
              <a:rPr lang="es-MX" dirty="0">
                <a:latin typeface="Arial" pitchFamily="34" charset="0"/>
                <a:cs typeface="Arial" pitchFamily="34" charset="0"/>
              </a:rPr>
              <a:t>.</a:t>
            </a:r>
          </a:p>
          <a:p>
            <a:pPr algn="just"/>
            <a:r>
              <a:rPr lang="es-MX" dirty="0">
                <a:latin typeface="Arial" pitchFamily="34" charset="0"/>
                <a:cs typeface="Arial" pitchFamily="34" charset="0"/>
              </a:rPr>
              <a:t>1999: Victoria de José María </a:t>
            </a:r>
            <a:r>
              <a:rPr lang="es-MX" dirty="0" err="1" smtClean="0">
                <a:latin typeface="Arial" pitchFamily="34" charset="0"/>
                <a:cs typeface="Arial" pitchFamily="34" charset="0"/>
              </a:rPr>
              <a:t>Olazabal</a:t>
            </a:r>
            <a:r>
              <a:rPr lang="es-MX" dirty="0" smtClean="0">
                <a:latin typeface="Arial" pitchFamily="34" charset="0"/>
                <a:cs typeface="Arial" pitchFamily="34" charset="0"/>
              </a:rPr>
              <a:t> en </a:t>
            </a:r>
            <a:r>
              <a:rPr lang="es-MX" dirty="0">
                <a:latin typeface="Arial" pitchFamily="34" charset="0"/>
                <a:cs typeface="Arial" pitchFamily="34" charset="0"/>
              </a:rPr>
              <a:t>el </a:t>
            </a:r>
            <a:r>
              <a:rPr lang="es-MX" dirty="0" err="1">
                <a:latin typeface="Arial" pitchFamily="34" charset="0"/>
                <a:cs typeface="Arial" pitchFamily="34" charset="0"/>
              </a:rPr>
              <a:t>Masters</a:t>
            </a:r>
            <a:r>
              <a:rPr lang="es-MX" dirty="0">
                <a:latin typeface="Arial" pitchFamily="34" charset="0"/>
                <a:cs typeface="Arial" pitchFamily="34" charset="0"/>
              </a:rPr>
              <a:t> de Golf de Augusta (USA) en abril.</a:t>
            </a:r>
          </a:p>
          <a:p>
            <a:pPr algn="just"/>
            <a:r>
              <a:rPr lang="es-MX" dirty="0">
                <a:latin typeface="Arial" pitchFamily="34" charset="0"/>
                <a:cs typeface="Arial" pitchFamily="34" charset="0"/>
              </a:rPr>
              <a:t>2001: Firma de un acuerdo para la licencia de comercialización de perfumes y productos de belleza </a:t>
            </a:r>
            <a:r>
              <a:rPr lang="es-MX" dirty="0" err="1">
                <a:latin typeface="Arial" pitchFamily="34" charset="0"/>
                <a:cs typeface="Arial" pitchFamily="34" charset="0"/>
              </a:rPr>
              <a:t>Lacoste</a:t>
            </a:r>
            <a:r>
              <a:rPr lang="es-MX" dirty="0">
                <a:latin typeface="Arial" pitchFamily="34" charset="0"/>
                <a:cs typeface="Arial" pitchFamily="34" charset="0"/>
              </a:rPr>
              <a:t>, en septiembre, con P&amp;G </a:t>
            </a:r>
            <a:r>
              <a:rPr lang="es-MX" dirty="0" err="1">
                <a:latin typeface="Arial" pitchFamily="34" charset="0"/>
                <a:cs typeface="Arial" pitchFamily="34" charset="0"/>
              </a:rPr>
              <a:t>Prestige</a:t>
            </a:r>
            <a:r>
              <a:rPr lang="es-MX" dirty="0">
                <a:latin typeface="Arial" pitchFamily="34" charset="0"/>
                <a:cs typeface="Arial" pitchFamily="34" charset="0"/>
              </a:rPr>
              <a:t> </a:t>
            </a:r>
            <a:r>
              <a:rPr lang="es-MX" dirty="0" err="1">
                <a:latin typeface="Arial" pitchFamily="34" charset="0"/>
                <a:cs typeface="Arial" pitchFamily="34" charset="0"/>
              </a:rPr>
              <a:t>Beaute</a:t>
            </a:r>
            <a:r>
              <a:rPr lang="es-MX" dirty="0">
                <a:latin typeface="Arial" pitchFamily="34" charset="0"/>
                <a:cs typeface="Arial" pitchFamily="34" charset="0"/>
              </a:rPr>
              <a:t>, Fine perfume </a:t>
            </a:r>
            <a:r>
              <a:rPr lang="es-MX" dirty="0" err="1">
                <a:latin typeface="Arial" pitchFamily="34" charset="0"/>
                <a:cs typeface="Arial" pitchFamily="34" charset="0"/>
              </a:rPr>
              <a:t>Division</a:t>
            </a:r>
            <a:r>
              <a:rPr lang="es-MX" dirty="0">
                <a:latin typeface="Arial" pitchFamily="34" charset="0"/>
                <a:cs typeface="Arial" pitchFamily="34" charset="0"/>
              </a:rPr>
              <a:t> of </a:t>
            </a:r>
            <a:r>
              <a:rPr lang="es-MX" dirty="0" err="1">
                <a:latin typeface="Arial" pitchFamily="34" charset="0"/>
                <a:cs typeface="Arial" pitchFamily="34" charset="0"/>
              </a:rPr>
              <a:t>the</a:t>
            </a:r>
            <a:r>
              <a:rPr lang="es-MX" dirty="0">
                <a:latin typeface="Arial" pitchFamily="34" charset="0"/>
                <a:cs typeface="Arial" pitchFamily="34" charset="0"/>
              </a:rPr>
              <a:t> Procter &amp; Gamble </a:t>
            </a:r>
            <a:r>
              <a:rPr lang="es-MX" dirty="0" err="1">
                <a:latin typeface="Arial" pitchFamily="34" charset="0"/>
                <a:cs typeface="Arial" pitchFamily="34" charset="0"/>
              </a:rPr>
              <a:t>Beauty</a:t>
            </a:r>
            <a:r>
              <a:rPr lang="es-MX" dirty="0">
                <a:latin typeface="Arial" pitchFamily="34" charset="0"/>
                <a:cs typeface="Arial" pitchFamily="34" charset="0"/>
              </a:rPr>
              <a:t> </a:t>
            </a:r>
            <a:r>
              <a:rPr lang="es-MX" dirty="0" err="1">
                <a:latin typeface="Arial" pitchFamily="34" charset="0"/>
                <a:cs typeface="Arial" pitchFamily="34" charset="0"/>
              </a:rPr>
              <a:t>Care</a:t>
            </a:r>
            <a:r>
              <a:rPr lang="es-MX" dirty="0">
                <a:latin typeface="Arial" pitchFamily="34" charset="0"/>
                <a:cs typeface="Arial" pitchFamily="34" charset="0"/>
              </a:rPr>
              <a:t> Business </a:t>
            </a:r>
            <a:r>
              <a:rPr lang="es-MX" dirty="0" err="1">
                <a:latin typeface="Arial" pitchFamily="34" charset="0"/>
                <a:cs typeface="Arial" pitchFamily="34" charset="0"/>
              </a:rPr>
              <a:t>Unit</a:t>
            </a:r>
            <a:r>
              <a:rPr lang="es-MX" dirty="0" smtClean="0">
                <a:latin typeface="Arial" pitchFamily="34" charset="0"/>
                <a:cs typeface="Arial" pitchFamily="34" charset="0"/>
              </a:rPr>
              <a:t>.</a:t>
            </a:r>
            <a:endParaRPr lang="es-MX" dirty="0">
              <a:latin typeface="Arial" pitchFamily="34" charset="0"/>
              <a:cs typeface="Arial" pitchFamily="34" charset="0"/>
            </a:endParaRPr>
          </a:p>
        </p:txBody>
      </p:sp>
      <p:sp>
        <p:nvSpPr>
          <p:cNvPr id="3" name="2 Rectángulo"/>
          <p:cNvSpPr/>
          <p:nvPr/>
        </p:nvSpPr>
        <p:spPr>
          <a:xfrm>
            <a:off x="1187624" y="116632"/>
            <a:ext cx="6568465" cy="646331"/>
          </a:xfrm>
          <a:prstGeom prst="rect">
            <a:avLst/>
          </a:prstGeom>
          <a:noFill/>
        </p:spPr>
        <p:txBody>
          <a:bodyPr wrap="none" lIns="91440" tIns="45720" rIns="91440" bIns="45720">
            <a:spAutoFit/>
          </a:bodyPr>
          <a:lstStyle/>
          <a:p>
            <a:pPr algn="ctr"/>
            <a:r>
              <a:rPr lang="es-ES" sz="3600" b="1" dirty="0" smtClean="0">
                <a:solidFill>
                  <a:schemeClr val="accent1">
                    <a:lumMod val="75000"/>
                  </a:schemeClr>
                </a:solidFill>
                <a:effectLst>
                  <a:outerShdw blurRad="38100" dist="38100" dir="2700000" algn="tl">
                    <a:srgbClr val="000000">
                      <a:alpha val="43137"/>
                    </a:srgbClr>
                  </a:outerShdw>
                </a:effectLst>
              </a:rPr>
              <a:t>LA EXPANSIÓN DE LACOSTE </a:t>
            </a:r>
            <a:endParaRPr lang="es-ES" sz="3600" b="1" dirty="0">
              <a:solidFill>
                <a:schemeClr val="accent1">
                  <a:lumMod val="7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790828"/>
            <a:ext cx="8424936" cy="5878532"/>
          </a:xfrm>
          <a:prstGeom prst="rect">
            <a:avLst/>
          </a:prstGeom>
        </p:spPr>
        <p:txBody>
          <a:bodyPr wrap="square">
            <a:spAutoFit/>
          </a:bodyPr>
          <a:lstStyle/>
          <a:p>
            <a:r>
              <a:rPr lang="es-MX" sz="2000" dirty="0">
                <a:latin typeface="Arial" pitchFamily="34" charset="0"/>
                <a:cs typeface="Arial" pitchFamily="34" charset="0"/>
              </a:rPr>
              <a:t>2003: En octubre, P&amp;G </a:t>
            </a:r>
            <a:r>
              <a:rPr lang="es-MX" sz="2000" dirty="0" err="1">
                <a:latin typeface="Arial" pitchFamily="34" charset="0"/>
                <a:cs typeface="Arial" pitchFamily="34" charset="0"/>
              </a:rPr>
              <a:t>Prestige</a:t>
            </a:r>
            <a:r>
              <a:rPr lang="es-MX" sz="2000" dirty="0">
                <a:latin typeface="Arial" pitchFamily="34" charset="0"/>
                <a:cs typeface="Arial" pitchFamily="34" charset="0"/>
              </a:rPr>
              <a:t> </a:t>
            </a:r>
            <a:r>
              <a:rPr lang="es-MX" sz="2000" dirty="0" err="1">
                <a:latin typeface="Arial" pitchFamily="34" charset="0"/>
                <a:cs typeface="Arial" pitchFamily="34" charset="0"/>
              </a:rPr>
              <a:t>Beauté</a:t>
            </a:r>
            <a:r>
              <a:rPr lang="es-MX" sz="2000" dirty="0">
                <a:latin typeface="Arial" pitchFamily="34" charset="0"/>
                <a:cs typeface="Arial" pitchFamily="34" charset="0"/>
              </a:rPr>
              <a:t> lanzan mundialmente el perfume "</a:t>
            </a:r>
            <a:r>
              <a:rPr lang="es-MX" sz="2000" dirty="0" err="1">
                <a:latin typeface="Arial" pitchFamily="34" charset="0"/>
                <a:cs typeface="Arial" pitchFamily="34" charset="0"/>
              </a:rPr>
              <a:t>Lacoste</a:t>
            </a:r>
            <a:r>
              <a:rPr lang="es-MX" sz="2000" dirty="0">
                <a:latin typeface="Arial" pitchFamily="34" charset="0"/>
                <a:cs typeface="Arial" pitchFamily="34" charset="0"/>
              </a:rPr>
              <a:t> para hombre". En abril, P&amp;G </a:t>
            </a:r>
            <a:r>
              <a:rPr lang="es-MX" sz="2000" dirty="0" err="1">
                <a:latin typeface="Arial" pitchFamily="34" charset="0"/>
                <a:cs typeface="Arial" pitchFamily="34" charset="0"/>
              </a:rPr>
              <a:t>Beauté</a:t>
            </a:r>
            <a:r>
              <a:rPr lang="es-MX" sz="2000" dirty="0">
                <a:latin typeface="Arial" pitchFamily="34" charset="0"/>
                <a:cs typeface="Arial" pitchFamily="34" charset="0"/>
              </a:rPr>
              <a:t> lanzan </a:t>
            </a:r>
            <a:r>
              <a:rPr lang="es-MX" sz="2000" dirty="0" err="1">
                <a:latin typeface="Arial" pitchFamily="34" charset="0"/>
                <a:cs typeface="Arial" pitchFamily="34" charset="0"/>
              </a:rPr>
              <a:t>Lacoste</a:t>
            </a:r>
            <a:r>
              <a:rPr lang="es-MX" sz="2000" dirty="0">
                <a:latin typeface="Arial" pitchFamily="34" charset="0"/>
                <a:cs typeface="Arial" pitchFamily="34" charset="0"/>
              </a:rPr>
              <a:t> para mujer. Creada exclusivamente para </a:t>
            </a:r>
            <a:r>
              <a:rPr lang="es-MX" sz="2000" dirty="0" err="1">
                <a:latin typeface="Arial" pitchFamily="34" charset="0"/>
                <a:cs typeface="Arial" pitchFamily="34" charset="0"/>
              </a:rPr>
              <a:t>Lacoste</a:t>
            </a:r>
            <a:r>
              <a:rPr lang="es-MX" sz="2000" dirty="0">
                <a:latin typeface="Arial" pitchFamily="34" charset="0"/>
                <a:cs typeface="Arial" pitchFamily="34" charset="0"/>
              </a:rPr>
              <a:t> por Olivier </a:t>
            </a:r>
            <a:r>
              <a:rPr lang="es-MX" sz="2000" dirty="0" err="1">
                <a:latin typeface="Arial" pitchFamily="34" charset="0"/>
                <a:cs typeface="Arial" pitchFamily="34" charset="0"/>
              </a:rPr>
              <a:t>Cresp</a:t>
            </a:r>
            <a:r>
              <a:rPr lang="es-MX" sz="2000" dirty="0">
                <a:latin typeface="Arial" pitchFamily="34" charset="0"/>
                <a:cs typeface="Arial" pitchFamily="34" charset="0"/>
              </a:rPr>
              <a:t>, el lanzamiento es acompañado por una campaña de fotografía de </a:t>
            </a:r>
            <a:r>
              <a:rPr lang="es-MX" sz="2000" dirty="0" err="1">
                <a:latin typeface="Arial" pitchFamily="34" charset="0"/>
                <a:cs typeface="Arial" pitchFamily="34" charset="0"/>
              </a:rPr>
              <a:t>Nathaniel</a:t>
            </a:r>
            <a:r>
              <a:rPr lang="es-MX" sz="2000" dirty="0">
                <a:latin typeface="Arial" pitchFamily="34" charset="0"/>
                <a:cs typeface="Arial" pitchFamily="34" charset="0"/>
              </a:rPr>
              <a:t> </a:t>
            </a:r>
            <a:r>
              <a:rPr lang="es-MX" sz="2000" dirty="0" err="1">
                <a:latin typeface="Arial" pitchFamily="34" charset="0"/>
                <a:cs typeface="Arial" pitchFamily="34" charset="0"/>
              </a:rPr>
              <a:t>Goldberg</a:t>
            </a:r>
            <a:r>
              <a:rPr lang="es-MX" sz="2000" dirty="0">
                <a:latin typeface="Arial" pitchFamily="34" charset="0"/>
                <a:cs typeface="Arial" pitchFamily="34" charset="0"/>
              </a:rPr>
              <a:t>.</a:t>
            </a:r>
          </a:p>
          <a:p>
            <a:r>
              <a:rPr lang="es-MX" sz="2000" dirty="0">
                <a:latin typeface="Arial" pitchFamily="34" charset="0"/>
                <a:cs typeface="Arial" pitchFamily="34" charset="0"/>
              </a:rPr>
              <a:t>2004: En otoño, P&amp;G </a:t>
            </a:r>
            <a:r>
              <a:rPr lang="es-MX" sz="2000" dirty="0" err="1">
                <a:latin typeface="Arial" pitchFamily="34" charset="0"/>
                <a:cs typeface="Arial" pitchFamily="34" charset="0"/>
              </a:rPr>
              <a:t>Prestige</a:t>
            </a:r>
            <a:r>
              <a:rPr lang="es-MX" sz="2000" dirty="0">
                <a:latin typeface="Arial" pitchFamily="34" charset="0"/>
                <a:cs typeface="Arial" pitchFamily="34" charset="0"/>
              </a:rPr>
              <a:t> </a:t>
            </a:r>
            <a:r>
              <a:rPr lang="es-MX" sz="2000" dirty="0" err="1">
                <a:latin typeface="Arial" pitchFamily="34" charset="0"/>
                <a:cs typeface="Arial" pitchFamily="34" charset="0"/>
              </a:rPr>
              <a:t>Beauté</a:t>
            </a:r>
            <a:r>
              <a:rPr lang="es-MX" sz="2000" dirty="0">
                <a:latin typeface="Arial" pitchFamily="34" charset="0"/>
                <a:cs typeface="Arial" pitchFamily="34" charset="0"/>
              </a:rPr>
              <a:t> lanza “</a:t>
            </a:r>
            <a:r>
              <a:rPr lang="es-MX" sz="2000" dirty="0" err="1">
                <a:latin typeface="Arial" pitchFamily="34" charset="0"/>
                <a:cs typeface="Arial" pitchFamily="34" charset="0"/>
              </a:rPr>
              <a:t>Touch</a:t>
            </a:r>
            <a:r>
              <a:rPr lang="es-MX" sz="2000" dirty="0">
                <a:latin typeface="Arial" pitchFamily="34" charset="0"/>
                <a:cs typeface="Arial" pitchFamily="34" charset="0"/>
              </a:rPr>
              <a:t> of </a:t>
            </a:r>
            <a:r>
              <a:rPr lang="es-MX" sz="2000" dirty="0" err="1">
                <a:latin typeface="Arial" pitchFamily="34" charset="0"/>
                <a:cs typeface="Arial" pitchFamily="34" charset="0"/>
              </a:rPr>
              <a:t>Pink</a:t>
            </a:r>
            <a:r>
              <a:rPr lang="es-MX" sz="2000" dirty="0">
                <a:latin typeface="Arial" pitchFamily="34" charset="0"/>
                <a:cs typeface="Arial" pitchFamily="34" charset="0"/>
              </a:rPr>
              <a:t>” de </a:t>
            </a:r>
            <a:r>
              <a:rPr lang="es-MX" sz="2000" dirty="0" err="1">
                <a:latin typeface="Arial" pitchFamily="34" charset="0"/>
                <a:cs typeface="Arial" pitchFamily="34" charset="0"/>
              </a:rPr>
              <a:t>Lacoste</a:t>
            </a:r>
            <a:r>
              <a:rPr lang="es-MX" sz="2000" dirty="0">
                <a:latin typeface="Arial" pitchFamily="34" charset="0"/>
                <a:cs typeface="Arial" pitchFamily="34" charset="0"/>
              </a:rPr>
              <a:t>.</a:t>
            </a:r>
          </a:p>
          <a:p>
            <a:r>
              <a:rPr lang="es-MX" sz="2000" dirty="0">
                <a:latin typeface="Arial" pitchFamily="34" charset="0"/>
                <a:cs typeface="Arial" pitchFamily="34" charset="0"/>
              </a:rPr>
              <a:t>2005: En otoño de 2005, P&amp;G </a:t>
            </a:r>
            <a:r>
              <a:rPr lang="es-MX" sz="2000" dirty="0" err="1">
                <a:latin typeface="Arial" pitchFamily="34" charset="0"/>
                <a:cs typeface="Arial" pitchFamily="34" charset="0"/>
              </a:rPr>
              <a:t>Beauté</a:t>
            </a:r>
            <a:r>
              <a:rPr lang="es-MX" sz="2000" dirty="0">
                <a:latin typeface="Arial" pitchFamily="34" charset="0"/>
                <a:cs typeface="Arial" pitchFamily="34" charset="0"/>
              </a:rPr>
              <a:t> efectuaron el lanzamiento mundial del perfume "</a:t>
            </a:r>
            <a:r>
              <a:rPr lang="es-MX" sz="2000" dirty="0" err="1">
                <a:latin typeface="Arial" pitchFamily="34" charset="0"/>
                <a:cs typeface="Arial" pitchFamily="34" charset="0"/>
              </a:rPr>
              <a:t>Lacoste</a:t>
            </a:r>
            <a:r>
              <a:rPr lang="es-MX" sz="2000" dirty="0">
                <a:latin typeface="Arial" pitchFamily="34" charset="0"/>
                <a:cs typeface="Arial" pitchFamily="34" charset="0"/>
              </a:rPr>
              <a:t> </a:t>
            </a:r>
            <a:r>
              <a:rPr lang="es-MX" sz="2000" dirty="0" err="1">
                <a:latin typeface="Arial" pitchFamily="34" charset="0"/>
                <a:cs typeface="Arial" pitchFamily="34" charset="0"/>
              </a:rPr>
              <a:t>Essential</a:t>
            </a:r>
            <a:r>
              <a:rPr lang="es-MX" sz="2000" dirty="0">
                <a:latin typeface="Arial" pitchFamily="34" charset="0"/>
                <a:cs typeface="Arial" pitchFamily="34" charset="0"/>
              </a:rPr>
              <a:t>".</a:t>
            </a:r>
          </a:p>
          <a:p>
            <a:r>
              <a:rPr lang="es-MX" sz="2000" dirty="0">
                <a:latin typeface="Arial" pitchFamily="34" charset="0"/>
                <a:cs typeface="Arial" pitchFamily="34" charset="0"/>
              </a:rPr>
              <a:t>2006: Verano de 2006, lanzamiento mundial del Perfume “</a:t>
            </a:r>
            <a:r>
              <a:rPr lang="es-MX" sz="2000" dirty="0" err="1">
                <a:latin typeface="Arial" pitchFamily="34" charset="0"/>
                <a:cs typeface="Arial" pitchFamily="34" charset="0"/>
              </a:rPr>
              <a:t>Lacoste</a:t>
            </a:r>
            <a:r>
              <a:rPr lang="es-MX" sz="2000" dirty="0">
                <a:latin typeface="Arial" pitchFamily="34" charset="0"/>
                <a:cs typeface="Arial" pitchFamily="34" charset="0"/>
              </a:rPr>
              <a:t> </a:t>
            </a:r>
            <a:r>
              <a:rPr lang="es-MX" sz="2000" dirty="0" err="1">
                <a:latin typeface="Arial" pitchFamily="34" charset="0"/>
                <a:cs typeface="Arial" pitchFamily="34" charset="0"/>
              </a:rPr>
              <a:t>Inspiration</a:t>
            </a:r>
            <a:r>
              <a:rPr lang="es-MX" sz="2000" dirty="0">
                <a:latin typeface="Arial" pitchFamily="34" charset="0"/>
                <a:cs typeface="Arial" pitchFamily="34" charset="0"/>
              </a:rPr>
              <a:t>” nueva fragancia para mujer de P&amp;G </a:t>
            </a:r>
            <a:r>
              <a:rPr lang="es-MX" sz="2000" dirty="0" err="1">
                <a:latin typeface="Arial" pitchFamily="34" charset="0"/>
                <a:cs typeface="Arial" pitchFamily="34" charset="0"/>
              </a:rPr>
              <a:t>Beauté</a:t>
            </a:r>
            <a:r>
              <a:rPr lang="es-MX" sz="2000" dirty="0">
                <a:latin typeface="Arial" pitchFamily="34" charset="0"/>
                <a:cs typeface="Arial" pitchFamily="34" charset="0"/>
              </a:rPr>
              <a:t>.</a:t>
            </a:r>
          </a:p>
          <a:p>
            <a:r>
              <a:rPr lang="es-MX" sz="2000" dirty="0">
                <a:latin typeface="Arial" pitchFamily="34" charset="0"/>
                <a:cs typeface="Arial" pitchFamily="34" charset="0"/>
              </a:rPr>
              <a:t>2007, </a:t>
            </a:r>
            <a:r>
              <a:rPr lang="es-MX" sz="2000" dirty="0" err="1">
                <a:latin typeface="Arial" pitchFamily="34" charset="0"/>
                <a:cs typeface="Arial" pitchFamily="34" charset="0"/>
              </a:rPr>
              <a:t>Lacoste</a:t>
            </a:r>
            <a:r>
              <a:rPr lang="es-MX" sz="2000" dirty="0">
                <a:latin typeface="Arial" pitchFamily="34" charset="0"/>
                <a:cs typeface="Arial" pitchFamily="34" charset="0"/>
              </a:rPr>
              <a:t> Fragancias lanzo </a:t>
            </a:r>
            <a:r>
              <a:rPr lang="es-MX" sz="2000" dirty="0" err="1">
                <a:latin typeface="Arial" pitchFamily="34" charset="0"/>
                <a:cs typeface="Arial" pitchFamily="34" charset="0"/>
              </a:rPr>
              <a:t>Lacoste</a:t>
            </a:r>
            <a:r>
              <a:rPr lang="es-MX" sz="2000" dirty="0">
                <a:latin typeface="Arial" pitchFamily="34" charset="0"/>
                <a:cs typeface="Arial" pitchFamily="34" charset="0"/>
              </a:rPr>
              <a:t> </a:t>
            </a:r>
            <a:r>
              <a:rPr lang="es-MX" sz="2000" dirty="0" err="1">
                <a:latin typeface="Arial" pitchFamily="34" charset="0"/>
                <a:cs typeface="Arial" pitchFamily="34" charset="0"/>
              </a:rPr>
              <a:t>Elegance</a:t>
            </a:r>
            <a:r>
              <a:rPr lang="es-MX" sz="2000" dirty="0">
                <a:latin typeface="Arial" pitchFamily="34" charset="0"/>
                <a:cs typeface="Arial" pitchFamily="34" charset="0"/>
              </a:rPr>
              <a:t>, la nueva fragancia elegante y masculina para los hombres que viven la vida con sofisticación.</a:t>
            </a:r>
          </a:p>
          <a:p>
            <a:r>
              <a:rPr lang="es-MX" sz="2000" dirty="0">
                <a:latin typeface="Arial" pitchFamily="34" charset="0"/>
                <a:cs typeface="Arial" pitchFamily="34" charset="0"/>
              </a:rPr>
              <a:t>2009, tuvo lugar el último gran lanzamiento de </a:t>
            </a:r>
            <a:r>
              <a:rPr lang="es-MX" sz="2000" dirty="0" err="1">
                <a:latin typeface="Arial" pitchFamily="34" charset="0"/>
                <a:cs typeface="Arial" pitchFamily="34" charset="0"/>
              </a:rPr>
              <a:t>Lacoste</a:t>
            </a:r>
            <a:r>
              <a:rPr lang="es-MX" sz="2000" dirty="0">
                <a:latin typeface="Arial" pitchFamily="34" charset="0"/>
                <a:cs typeface="Arial" pitchFamily="34" charset="0"/>
              </a:rPr>
              <a:t> Fragancias, </a:t>
            </a:r>
            <a:r>
              <a:rPr lang="es-MX" sz="2000" dirty="0" err="1">
                <a:latin typeface="Arial" pitchFamily="34" charset="0"/>
                <a:cs typeface="Arial" pitchFamily="34" charset="0"/>
              </a:rPr>
              <a:t>Lacoste</a:t>
            </a:r>
            <a:r>
              <a:rPr lang="es-MX" sz="2000" dirty="0">
                <a:latin typeface="Arial" pitchFamily="34" charset="0"/>
                <a:cs typeface="Arial" pitchFamily="34" charset="0"/>
              </a:rPr>
              <a:t> </a:t>
            </a:r>
            <a:r>
              <a:rPr lang="es-MX" sz="2000" dirty="0" err="1">
                <a:latin typeface="Arial" pitchFamily="34" charset="0"/>
                <a:cs typeface="Arial" pitchFamily="34" charset="0"/>
              </a:rPr>
              <a:t>Challenge</a:t>
            </a:r>
            <a:r>
              <a:rPr lang="es-MX" sz="2000" dirty="0">
                <a:latin typeface="Arial" pitchFamily="34" charset="0"/>
                <a:cs typeface="Arial" pitchFamily="34" charset="0"/>
              </a:rPr>
              <a:t>, un aroma que es la interpretación moderna del estilo de vida de </a:t>
            </a:r>
            <a:r>
              <a:rPr lang="es-MX" sz="2000" dirty="0" err="1">
                <a:latin typeface="Arial" pitchFamily="34" charset="0"/>
                <a:cs typeface="Arial" pitchFamily="34" charset="0"/>
              </a:rPr>
              <a:t>Rene</a:t>
            </a:r>
            <a:r>
              <a:rPr lang="es-MX" sz="2000" dirty="0">
                <a:latin typeface="Arial" pitchFamily="34" charset="0"/>
                <a:cs typeface="Arial" pitchFamily="34" charset="0"/>
              </a:rPr>
              <a:t> </a:t>
            </a:r>
            <a:r>
              <a:rPr lang="es-MX" sz="2000" dirty="0" err="1">
                <a:latin typeface="Arial" pitchFamily="34" charset="0"/>
                <a:cs typeface="Arial" pitchFamily="34" charset="0"/>
              </a:rPr>
              <a:t>Lacoste</a:t>
            </a:r>
            <a:r>
              <a:rPr lang="es-MX" sz="2000" dirty="0">
                <a:latin typeface="Arial" pitchFamily="34" charset="0"/>
                <a:cs typeface="Arial" pitchFamily="34" charset="0"/>
              </a:rPr>
              <a:t>, que </a:t>
            </a:r>
            <a:r>
              <a:rPr lang="es-MX" sz="2000" dirty="0" err="1">
                <a:latin typeface="Arial" pitchFamily="34" charset="0"/>
                <a:cs typeface="Arial" pitchFamily="34" charset="0"/>
              </a:rPr>
              <a:t>afrotanba</a:t>
            </a:r>
            <a:r>
              <a:rPr lang="es-MX" sz="2000" dirty="0">
                <a:latin typeface="Arial" pitchFamily="34" charset="0"/>
                <a:cs typeface="Arial" pitchFamily="34" charset="0"/>
              </a:rPr>
              <a:t> la vida con elegancia y diversión. Para jóvenes que no se </a:t>
            </a:r>
            <a:r>
              <a:rPr lang="es-MX" sz="2000" dirty="0" err="1">
                <a:latin typeface="Arial" pitchFamily="34" charset="0"/>
                <a:cs typeface="Arial" pitchFamily="34" charset="0"/>
              </a:rPr>
              <a:t>resiten</a:t>
            </a:r>
            <a:r>
              <a:rPr lang="es-MX" sz="2000" dirty="0">
                <a:latin typeface="Arial" pitchFamily="34" charset="0"/>
                <a:cs typeface="Arial" pitchFamily="34" charset="0"/>
              </a:rPr>
              <a:t> al reto de la vida.</a:t>
            </a:r>
          </a:p>
          <a:p>
            <a:r>
              <a:rPr lang="es-MX" dirty="0" smtClean="0"/>
              <a:t/>
            </a:r>
            <a:br>
              <a:rPr lang="es-MX" dirty="0" smtClean="0"/>
            </a:br>
            <a:endParaRPr lang="es-MX"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0"/>
            <a:ext cx="9144000" cy="45720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900" b="1" i="0" u="none" strike="noStrike" cap="none" normalizeH="0" baseline="0" smtClean="0">
                <a:ln>
                  <a:noFill/>
                </a:ln>
                <a:solidFill>
                  <a:srgbClr val="555555"/>
                </a:solidFill>
                <a:effectLst/>
                <a:latin typeface="Arial" pitchFamily="34" charset="0"/>
                <a:cs typeface="Arial" pitchFamily="34" charset="0"/>
              </a:rPr>
              <a:t>3. LOUIS VUITTON</a:t>
            </a:r>
            <a:r>
              <a:rPr kumimoji="0" lang="es-MX" sz="800" b="0" i="0" u="none" strike="noStrike" cap="none" normalizeH="0" baseline="0" smtClean="0">
                <a:ln>
                  <a:noFill/>
                </a:ln>
                <a:solidFill>
                  <a:schemeClr val="tx1"/>
                </a:solidFill>
                <a:effectLst/>
                <a:latin typeface="Arial" pitchFamily="34" charset="0"/>
                <a:cs typeface="Arial" pitchFamily="34" charset="0"/>
              </a:rPr>
              <a:t/>
            </a:r>
            <a:br>
              <a:rPr kumimoji="0" lang="es-MX" sz="800" b="0" i="0" u="none" strike="noStrike" cap="none" normalizeH="0" baseline="0" smtClean="0">
                <a:ln>
                  <a:noFill/>
                </a:ln>
                <a:solidFill>
                  <a:schemeClr val="tx1"/>
                </a:solidFill>
                <a:effectLst/>
                <a:latin typeface="Arial" pitchFamily="34" charset="0"/>
                <a:cs typeface="Arial" pitchFamily="34" charset="0"/>
              </a:rPr>
            </a:br>
            <a:r>
              <a:rPr kumimoji="0" lang="es-MX" sz="900" b="0" i="0" u="none" strike="noStrike" cap="none" normalizeH="0" baseline="0" smtClean="0">
                <a:ln>
                  <a:noFill/>
                </a:ln>
                <a:solidFill>
                  <a:srgbClr val="555555"/>
                </a:solidFill>
                <a:effectLst/>
                <a:latin typeface="Arial" pitchFamily="34" charset="0"/>
                <a:cs typeface="Arial" pitchFamily="34" charset="0"/>
              </a:rPr>
              <a:t>En tercera posición de la lista de las mejores marcas de moda esta la marca Louis Vuitton.</a:t>
            </a:r>
            <a:r>
              <a:rPr kumimoji="0" lang="es-MX" sz="800" b="0" i="0" u="none" strike="noStrike" cap="none" normalizeH="0" baseline="0" smtClean="0">
                <a:ln>
                  <a:noFill/>
                </a:ln>
                <a:solidFill>
                  <a:schemeClr val="tx1"/>
                </a:solidFill>
                <a:effectLst/>
                <a:latin typeface="Arial" pitchFamily="34" charset="0"/>
                <a:cs typeface="Arial" pitchFamily="34" charset="0"/>
              </a:rPr>
              <a:t/>
            </a:r>
            <a:br>
              <a:rPr kumimoji="0" lang="es-MX" sz="800" b="0" i="0" u="none" strike="noStrike" cap="none" normalizeH="0" baseline="0" smtClean="0">
                <a:ln>
                  <a:noFill/>
                </a:ln>
                <a:solidFill>
                  <a:schemeClr val="tx1"/>
                </a:solidFill>
                <a:effectLst/>
                <a:latin typeface="Arial" pitchFamily="34" charset="0"/>
                <a:cs typeface="Arial" pitchFamily="34" charset="0"/>
              </a:rPr>
            </a:br>
            <a:r>
              <a:rPr kumimoji="0" lang="es-MX" sz="900" b="0" i="0" u="none" strike="noStrike" cap="none" normalizeH="0" baseline="0" smtClean="0">
                <a:ln>
                  <a:noFill/>
                </a:ln>
                <a:solidFill>
                  <a:srgbClr val="555555"/>
                </a:solidFill>
                <a:effectLst/>
                <a:latin typeface="Arial" pitchFamily="34" charset="0"/>
                <a:cs typeface="Arial" pitchFamily="34" charset="0"/>
              </a:rPr>
              <a:t>Louis Vuitton es una empresa francesa que diseña ropa y complementos de lujo. El principal patrocinador de la Copa América posee más de 445 tiendas en 62 países.</a:t>
            </a:r>
            <a:r>
              <a:rPr kumimoji="0" lang="es-MX" sz="800" b="0" i="0" u="none" strike="noStrike" cap="none" normalizeH="0" baseline="0" smtClean="0">
                <a:ln>
                  <a:noFill/>
                </a:ln>
                <a:solidFill>
                  <a:schemeClr val="tx1"/>
                </a:solidFill>
                <a:effectLst/>
                <a:latin typeface="Arial" pitchFamily="34" charset="0"/>
                <a:cs typeface="Arial" pitchFamily="34" charset="0"/>
              </a:rPr>
              <a:t/>
            </a:r>
            <a:br>
              <a:rPr kumimoji="0" lang="es-MX" sz="800" b="0" i="0" u="none" strike="noStrike" cap="none" normalizeH="0" baseline="0" smtClean="0">
                <a:ln>
                  <a:noFill/>
                </a:ln>
                <a:solidFill>
                  <a:schemeClr val="tx1"/>
                </a:solidFill>
                <a:effectLst/>
                <a:latin typeface="Arial" pitchFamily="34" charset="0"/>
                <a:cs typeface="Arial" pitchFamily="34" charset="0"/>
              </a:rPr>
            </a:br>
            <a:r>
              <a:rPr kumimoji="0" lang="es-MX" sz="1800" b="0" i="0" u="none" strike="noStrike" cap="none" normalizeH="0" baseline="0" smtClean="0">
                <a:ln>
                  <a:noFill/>
                </a:ln>
                <a:solidFill>
                  <a:schemeClr val="tx1"/>
                </a:solidFill>
                <a:effectLst/>
                <a:latin typeface="Arial" pitchFamily="34" charset="0"/>
                <a:cs typeface="Arial" pitchFamily="34" charset="0"/>
              </a:rPr>
              <a:t/>
            </a:r>
            <a:br>
              <a:rPr kumimoji="0" lang="es-MX" sz="1800" b="0" i="0" u="none" strike="noStrike" cap="none" normalizeH="0" baseline="0" smtClean="0">
                <a:ln>
                  <a:noFill/>
                </a:ln>
                <a:solidFill>
                  <a:schemeClr val="tx1"/>
                </a:solidFill>
                <a:effectLst/>
                <a:latin typeface="Arial" pitchFamily="34" charset="0"/>
                <a:cs typeface="Arial" pitchFamily="34" charset="0"/>
              </a:rPr>
            </a:br>
            <a:r>
              <a:rPr kumimoji="0" lang="es-MX" sz="1800" b="0" i="0" u="none" strike="noStrike" cap="none" normalizeH="0" baseline="0" smtClean="0">
                <a:ln>
                  <a:noFill/>
                </a:ln>
                <a:solidFill>
                  <a:schemeClr val="tx1"/>
                </a:solidFill>
                <a:effectLst/>
                <a:latin typeface="Arial" pitchFamily="34" charset="0"/>
                <a:cs typeface="Arial" pitchFamily="34" charset="0"/>
              </a:rPr>
              <a:t>  </a:t>
            </a:r>
            <a:r>
              <a:rPr kumimoji="0" lang="es-MX" sz="19500" b="0" i="0" u="none" strike="noStrike" cap="none" normalizeH="0" baseline="0" smtClean="0">
                <a:ln>
                  <a:noFill/>
                </a:ln>
                <a:solidFill>
                  <a:srgbClr val="555555"/>
                </a:solidFill>
                <a:effectLst/>
                <a:latin typeface="Arial" pitchFamily="34" charset="0"/>
                <a:cs typeface="Arial" pitchFamily="34" charset="0"/>
              </a:rPr>
              <a:t> </a:t>
            </a:r>
            <a:r>
              <a:rPr kumimoji="0" lang="es-MX" sz="800" b="0" i="0" u="none" strike="noStrike" cap="none" normalizeH="0" baseline="0" smtClean="0">
                <a:ln>
                  <a:noFill/>
                </a:ln>
                <a:solidFill>
                  <a:schemeClr val="tx1"/>
                </a:solidFill>
                <a:effectLst/>
                <a:latin typeface="Arial" pitchFamily="34" charset="0"/>
                <a:cs typeface="Arial" pitchFamily="34" charset="0"/>
              </a:rPr>
              <a:t/>
            </a:r>
            <a:br>
              <a:rPr kumimoji="0" lang="es-MX" sz="800" b="0" i="0" u="none" strike="noStrike" cap="none" normalizeH="0" baseline="0" smtClean="0">
                <a:ln>
                  <a:noFill/>
                </a:ln>
                <a:solidFill>
                  <a:schemeClr val="tx1"/>
                </a:solidFill>
                <a:effectLst/>
                <a:latin typeface="Arial" pitchFamily="34" charset="0"/>
                <a:cs typeface="Arial" pitchFamily="34" charset="0"/>
              </a:rPr>
            </a:br>
            <a:endParaRPr kumimoji="0" lang="es-MX" sz="1800" b="0" i="0" u="none" strike="noStrike" cap="none" normalizeH="0" baseline="0" smtClean="0">
              <a:ln>
                <a:noFill/>
              </a:ln>
              <a:solidFill>
                <a:schemeClr val="tx1"/>
              </a:solidFill>
              <a:effectLst/>
              <a:latin typeface="Arial" pitchFamily="34" charset="0"/>
              <a:cs typeface="Arial" pitchFamily="34" charset="0"/>
            </a:endParaRPr>
          </a:p>
        </p:txBody>
      </p:sp>
      <p:pic>
        <p:nvPicPr>
          <p:cNvPr id="3074" name="Picture 2" descr="https://lh3.googleusercontent.com/-s9NoesAsV5g/TyPCGvFRqvI/AAAAAAAABQg/FnepM2BKWrI/s474/LOUIS-VUITTON.jpg%E2%80%9D%20%20alt="/>
          <p:cNvPicPr>
            <a:picLocks noChangeAspect="1" noChangeArrowheads="1"/>
          </p:cNvPicPr>
          <p:nvPr/>
        </p:nvPicPr>
        <p:blipFill>
          <a:blip r:embed="rId2" cstate="print"/>
          <a:srcRect/>
          <a:stretch>
            <a:fillRect/>
          </a:stretch>
        </p:blipFill>
        <p:spPr bwMode="auto">
          <a:xfrm>
            <a:off x="4788024" y="1484784"/>
            <a:ext cx="3506738" cy="3887714"/>
          </a:xfrm>
          <a:prstGeom prst="rect">
            <a:avLst/>
          </a:prstGeom>
          <a:noFill/>
        </p:spPr>
      </p:pic>
      <p:sp>
        <p:nvSpPr>
          <p:cNvPr id="4" name="3 Rectángulo"/>
          <p:cNvSpPr/>
          <p:nvPr/>
        </p:nvSpPr>
        <p:spPr>
          <a:xfrm>
            <a:off x="611560" y="1556792"/>
            <a:ext cx="3600400" cy="3139321"/>
          </a:xfrm>
          <a:prstGeom prst="rect">
            <a:avLst/>
          </a:prstGeom>
        </p:spPr>
        <p:txBody>
          <a:bodyPr wrap="square">
            <a:spAutoFit/>
          </a:bodyPr>
          <a:lstStyle/>
          <a:p>
            <a:pPr algn="just"/>
            <a:r>
              <a:rPr lang="es-MX" dirty="0" smtClean="0">
                <a:latin typeface="Arial" pitchFamily="34" charset="0"/>
                <a:cs typeface="Arial" pitchFamily="34" charset="0"/>
              </a:rPr>
              <a:t/>
            </a:r>
            <a:br>
              <a:rPr lang="es-MX" dirty="0" smtClean="0">
                <a:latin typeface="Arial" pitchFamily="34" charset="0"/>
                <a:cs typeface="Arial" pitchFamily="34" charset="0"/>
              </a:rPr>
            </a:br>
            <a:r>
              <a:rPr lang="es-MX" dirty="0" smtClean="0">
                <a:latin typeface="Arial" pitchFamily="34" charset="0"/>
                <a:cs typeface="Arial" pitchFamily="34" charset="0"/>
              </a:rPr>
              <a:t>En tercera posición de la lista de las mejores marcas de moda esta la marca Louis </a:t>
            </a:r>
            <a:r>
              <a:rPr lang="es-MX" dirty="0" err="1" smtClean="0">
                <a:latin typeface="Arial" pitchFamily="34" charset="0"/>
                <a:cs typeface="Arial" pitchFamily="34" charset="0"/>
              </a:rPr>
              <a:t>Vuitton</a:t>
            </a:r>
            <a:r>
              <a:rPr lang="es-MX" dirty="0" smtClean="0">
                <a:latin typeface="Arial" pitchFamily="34" charset="0"/>
                <a:cs typeface="Arial" pitchFamily="34" charset="0"/>
              </a:rPr>
              <a:t>.</a:t>
            </a:r>
            <a:br>
              <a:rPr lang="es-MX" dirty="0" smtClean="0">
                <a:latin typeface="Arial" pitchFamily="34" charset="0"/>
                <a:cs typeface="Arial" pitchFamily="34" charset="0"/>
              </a:rPr>
            </a:br>
            <a:r>
              <a:rPr lang="es-MX" dirty="0" smtClean="0">
                <a:latin typeface="Arial" pitchFamily="34" charset="0"/>
                <a:cs typeface="Arial" pitchFamily="34" charset="0"/>
              </a:rPr>
              <a:t>Louis </a:t>
            </a:r>
            <a:r>
              <a:rPr lang="es-MX" dirty="0" err="1" smtClean="0">
                <a:latin typeface="Arial" pitchFamily="34" charset="0"/>
                <a:cs typeface="Arial" pitchFamily="34" charset="0"/>
              </a:rPr>
              <a:t>Vuitton</a:t>
            </a:r>
            <a:r>
              <a:rPr lang="es-MX" dirty="0" smtClean="0">
                <a:latin typeface="Arial" pitchFamily="34" charset="0"/>
                <a:cs typeface="Arial" pitchFamily="34" charset="0"/>
              </a:rPr>
              <a:t> es una empresa francesa que diseña ropa y complementos de lujo. El principal patrocinador de la Copa América posee más de 445 tiendas en 62 países.</a:t>
            </a:r>
            <a:r>
              <a:rPr lang="es-MX" dirty="0" smtClean="0"/>
              <a:t/>
            </a:r>
            <a:br>
              <a:rPr lang="es-MX" dirty="0" smtClean="0"/>
            </a:br>
            <a:endParaRPr lang="es-MX" dirty="0"/>
          </a:p>
        </p:txBody>
      </p:sp>
      <p:sp>
        <p:nvSpPr>
          <p:cNvPr id="5" name="4 Rectángulo"/>
          <p:cNvSpPr/>
          <p:nvPr/>
        </p:nvSpPr>
        <p:spPr>
          <a:xfrm>
            <a:off x="5004048" y="332656"/>
            <a:ext cx="3847912" cy="646331"/>
          </a:xfrm>
          <a:prstGeom prst="rect">
            <a:avLst/>
          </a:prstGeom>
          <a:noFill/>
        </p:spPr>
        <p:txBody>
          <a:bodyPr wrap="none" lIns="91440" tIns="45720" rIns="91440" bIns="45720">
            <a:spAutoFit/>
          </a:bodyPr>
          <a:lstStyle/>
          <a:p>
            <a:pPr algn="ctr"/>
            <a:r>
              <a:rPr lang="es-ES" sz="36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LOUIS VUITTON</a:t>
            </a:r>
            <a:endParaRPr lang="es-ES" sz="36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lh6.googleusercontent.com/-edRO5UtUmX4/TyPCHqo8SiI/AAAAAAAABQo/XI4yf3Tb7Y8/s474/LOUIS-VUITTON-1.jpg%E2%80%9D%20%20alt="/>
          <p:cNvPicPr>
            <a:picLocks noChangeAspect="1" noChangeArrowheads="1"/>
          </p:cNvPicPr>
          <p:nvPr/>
        </p:nvPicPr>
        <p:blipFill>
          <a:blip r:embed="rId2" cstate="print"/>
          <a:srcRect/>
          <a:stretch>
            <a:fillRect/>
          </a:stretch>
        </p:blipFill>
        <p:spPr bwMode="auto">
          <a:xfrm>
            <a:off x="1043608" y="2636912"/>
            <a:ext cx="3240360" cy="3549270"/>
          </a:xfrm>
          <a:prstGeom prst="rect">
            <a:avLst/>
          </a:prstGeom>
          <a:noFill/>
        </p:spPr>
      </p:pic>
      <p:sp>
        <p:nvSpPr>
          <p:cNvPr id="4" name="3 Rectángulo"/>
          <p:cNvSpPr/>
          <p:nvPr/>
        </p:nvSpPr>
        <p:spPr>
          <a:xfrm>
            <a:off x="395536" y="260648"/>
            <a:ext cx="8136904" cy="2308324"/>
          </a:xfrm>
          <a:prstGeom prst="rect">
            <a:avLst/>
          </a:prstGeom>
        </p:spPr>
        <p:txBody>
          <a:bodyPr wrap="square">
            <a:spAutoFit/>
          </a:bodyPr>
          <a:lstStyle/>
          <a:p>
            <a:pPr algn="just"/>
            <a:r>
              <a:rPr lang="es-MX" sz="2400" dirty="0" smtClean="0">
                <a:latin typeface="Arial" pitchFamily="34" charset="0"/>
                <a:cs typeface="Arial" pitchFamily="34" charset="0"/>
              </a:rPr>
              <a:t>La empresa fue fundada por el francés Louis </a:t>
            </a:r>
            <a:r>
              <a:rPr lang="es-MX" sz="2400" dirty="0" err="1" smtClean="0">
                <a:latin typeface="Arial" pitchFamily="34" charset="0"/>
                <a:cs typeface="Arial" pitchFamily="34" charset="0"/>
              </a:rPr>
              <a:t>Vuitton</a:t>
            </a:r>
            <a:r>
              <a:rPr lang="es-MX" sz="2400" dirty="0" smtClean="0">
                <a:latin typeface="Arial" pitchFamily="34" charset="0"/>
                <a:cs typeface="Arial" pitchFamily="34" charset="0"/>
              </a:rPr>
              <a:t>. La primera tienda fue abierta en París de 1854 y cuarenta y dos años después su hijo Georges diseñó la lona </a:t>
            </a:r>
            <a:r>
              <a:rPr lang="es-MX" sz="2400" dirty="0" err="1" smtClean="0">
                <a:latin typeface="Arial" pitchFamily="34" charset="0"/>
                <a:cs typeface="Arial" pitchFamily="34" charset="0"/>
              </a:rPr>
              <a:t>Monogram</a:t>
            </a:r>
            <a:r>
              <a:rPr lang="es-MX" sz="2400" dirty="0" smtClean="0">
                <a:latin typeface="Arial" pitchFamily="34" charset="0"/>
                <a:cs typeface="Arial" pitchFamily="34" charset="0"/>
              </a:rPr>
              <a:t>, que incluye las iniciales LV.</a:t>
            </a:r>
            <a:br>
              <a:rPr lang="es-MX" sz="2400" dirty="0" smtClean="0">
                <a:latin typeface="Arial" pitchFamily="34" charset="0"/>
                <a:cs typeface="Arial" pitchFamily="34" charset="0"/>
              </a:rPr>
            </a:br>
            <a:r>
              <a:rPr lang="es-MX" sz="2400" dirty="0" smtClean="0">
                <a:latin typeface="Arial" pitchFamily="34" charset="0"/>
                <a:cs typeface="Arial" pitchFamily="34" charset="0"/>
              </a:rPr>
              <a:t>La compañía es dirigida por el grupo LVMH, cuyo presidente es Bernard </a:t>
            </a:r>
            <a:r>
              <a:rPr lang="es-MX" sz="2400" dirty="0" err="1" smtClean="0">
                <a:latin typeface="Arial" pitchFamily="34" charset="0"/>
                <a:cs typeface="Arial" pitchFamily="34" charset="0"/>
              </a:rPr>
              <a:t>Arnault</a:t>
            </a:r>
            <a:r>
              <a:rPr lang="es-MX" sz="2400" dirty="0" smtClean="0">
                <a:latin typeface="Arial" pitchFamily="34" charset="0"/>
                <a:cs typeface="Arial" pitchFamily="34" charset="0"/>
              </a:rPr>
              <a:t>. </a:t>
            </a:r>
            <a:endParaRPr lang="es-MX" sz="2400" dirty="0">
              <a:latin typeface="Arial" pitchFamily="34" charset="0"/>
              <a:cs typeface="Arial" pitchFamily="34" charset="0"/>
            </a:endParaRPr>
          </a:p>
        </p:txBody>
      </p:sp>
      <p:sp>
        <p:nvSpPr>
          <p:cNvPr id="5" name="4 Rectángulo"/>
          <p:cNvSpPr/>
          <p:nvPr/>
        </p:nvSpPr>
        <p:spPr>
          <a:xfrm>
            <a:off x="4860032" y="2564904"/>
            <a:ext cx="3541339" cy="3416320"/>
          </a:xfrm>
          <a:prstGeom prst="rect">
            <a:avLst/>
          </a:prstGeom>
        </p:spPr>
        <p:txBody>
          <a:bodyPr wrap="square">
            <a:spAutoFit/>
          </a:bodyPr>
          <a:lstStyle/>
          <a:p>
            <a:pPr algn="just"/>
            <a:r>
              <a:rPr lang="es-MX" sz="2400" dirty="0" smtClean="0">
                <a:latin typeface="Arial" pitchFamily="34" charset="0"/>
                <a:cs typeface="Arial" pitchFamily="34" charset="0"/>
              </a:rPr>
              <a:t>Louis </a:t>
            </a:r>
            <a:r>
              <a:rPr lang="es-MX" sz="2400" dirty="0" err="1" smtClean="0">
                <a:latin typeface="Arial" pitchFamily="34" charset="0"/>
                <a:cs typeface="Arial" pitchFamily="34" charset="0"/>
              </a:rPr>
              <a:t>Vuitton</a:t>
            </a:r>
            <a:r>
              <a:rPr lang="es-MX" sz="2400" dirty="0" smtClean="0">
                <a:latin typeface="Arial" pitchFamily="34" charset="0"/>
                <a:cs typeface="Arial" pitchFamily="34" charset="0"/>
              </a:rPr>
              <a:t> tiene por política no hacer nunca rebajas en sus productos. El razonamiento es el siguiente: que los productos mantengan la percepción de valor por parte de sus clientes.</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167</TotalTime>
  <Words>743</Words>
  <Application>Microsoft Office PowerPoint</Application>
  <PresentationFormat>Presentación en pantalla (4:3)</PresentationFormat>
  <Paragraphs>61</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Flujo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instalacion office</dc:creator>
  <cp:lastModifiedBy>eLmOsHa</cp:lastModifiedBy>
  <cp:revision>22</cp:revision>
  <dcterms:created xsi:type="dcterms:W3CDTF">2014-02-24T19:02:15Z</dcterms:created>
  <dcterms:modified xsi:type="dcterms:W3CDTF">2014-02-26T04:12:49Z</dcterms:modified>
</cp:coreProperties>
</file>