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5" r:id="rId3"/>
    <p:sldId id="258" r:id="rId4"/>
    <p:sldId id="259" r:id="rId5"/>
    <p:sldId id="260" r:id="rId6"/>
    <p:sldId id="264" r:id="rId7"/>
    <p:sldId id="265" r:id="rId8"/>
    <p:sldId id="266" r:id="rId9"/>
    <p:sldId id="267" r:id="rId10"/>
    <p:sldId id="268" r:id="rId11"/>
    <p:sldId id="269" r:id="rId12"/>
    <p:sldId id="270" r:id="rId13"/>
    <p:sldId id="271" r:id="rId14"/>
    <p:sldId id="272" r:id="rId15"/>
    <p:sldId id="273"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2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4BDFF71-D17C-4EBE-B23A-F1B44306166C}" type="datetimeFigureOut">
              <a:rPr lang="es-MX" smtClean="0"/>
              <a:pPr/>
              <a:t>05/03/2014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5D1E22F-D31A-464E-9004-1ADEC2CA00AC}"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BDFF71-D17C-4EBE-B23A-F1B44306166C}" type="datetimeFigureOut">
              <a:rPr lang="es-MX" smtClean="0"/>
              <a:pPr/>
              <a:t>05/03/2014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1E22F-D31A-464E-9004-1ADEC2CA00AC}"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4" descr="http://www.brandsoftheworld.com/sites/default/files/styles/logo-thumbnail/public/102010/utneza.jpeg"/>
          <p:cNvPicPr>
            <a:picLocks noChangeAspect="1" noChangeArrowheads="1"/>
          </p:cNvPicPr>
          <p:nvPr/>
        </p:nvPicPr>
        <p:blipFill>
          <a:blip r:embed="rId2" cstate="print"/>
          <a:srcRect/>
          <a:stretch>
            <a:fillRect/>
          </a:stretch>
        </p:blipFill>
        <p:spPr bwMode="auto">
          <a:xfrm>
            <a:off x="179512" y="188640"/>
            <a:ext cx="1905000" cy="1905000"/>
          </a:xfrm>
          <a:prstGeom prst="rect">
            <a:avLst/>
          </a:prstGeom>
          <a:noFill/>
        </p:spPr>
      </p:pic>
      <p:pic>
        <p:nvPicPr>
          <p:cNvPr id="6" name="Picture 4" descr="http://t2.gstatic.com/images?q=tbn:ANd9GcSbiA78ms3uIJlEHl6z1TJcxAy6YZLG95gk6DtB9TRaMH0sQfEO"/>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 name="1 Rectángulo"/>
          <p:cNvSpPr/>
          <p:nvPr/>
        </p:nvSpPr>
        <p:spPr>
          <a:xfrm>
            <a:off x="92209" y="3140968"/>
            <a:ext cx="8734186" cy="646331"/>
          </a:xfrm>
          <a:prstGeom prst="rect">
            <a:avLst/>
          </a:prstGeom>
          <a:noFill/>
        </p:spPr>
        <p:txBody>
          <a:bodyPr wrap="none" lIns="91440" tIns="45720" rIns="91440" bIns="45720">
            <a:spAutoFit/>
          </a:bodyPr>
          <a:lstStyle/>
          <a:p>
            <a:pPr algn="ctr"/>
            <a:r>
              <a:rPr lang="es-E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cs typeface="Arial" pitchFamily="34" charset="0"/>
              </a:rPr>
              <a:t>REQUISITOS DE LOS IMPORTADORES</a:t>
            </a:r>
            <a:endParaRPr lang="es-ES" sz="3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pitchFamily="34" charset="0"/>
              <a:cs typeface="Arial" pitchFamily="34" charset="0"/>
            </a:endParaRPr>
          </a:p>
        </p:txBody>
      </p:sp>
      <p:sp>
        <p:nvSpPr>
          <p:cNvPr id="3" name="2 Rectángulo"/>
          <p:cNvSpPr/>
          <p:nvPr/>
        </p:nvSpPr>
        <p:spPr>
          <a:xfrm>
            <a:off x="359024" y="1844824"/>
            <a:ext cx="8784976" cy="1200329"/>
          </a:xfrm>
          <a:prstGeom prst="rect">
            <a:avLst/>
          </a:prstGeom>
          <a:noFill/>
        </p:spPr>
        <p:txBody>
          <a:bodyPr wrap="square" lIns="91440" tIns="45720" rIns="91440" bIns="45720">
            <a:spAutoFit/>
          </a:bodyPr>
          <a:lstStyle/>
          <a:p>
            <a:pPr algn="ctr"/>
            <a:r>
              <a:rPr lang="es-ES"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Arial" pitchFamily="34" charset="0"/>
              </a:rPr>
              <a:t>INGE: EN NEGOCIOS Y GESTION EMPRESARIAL</a:t>
            </a:r>
            <a:endParaRPr lang="es-ES"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Arial" pitchFamily="34" charset="0"/>
              <a:cs typeface="Arial" pitchFamily="34" charset="0"/>
            </a:endParaRPr>
          </a:p>
        </p:txBody>
      </p:sp>
      <p:sp>
        <p:nvSpPr>
          <p:cNvPr id="4" name="3 Rectángulo"/>
          <p:cNvSpPr/>
          <p:nvPr/>
        </p:nvSpPr>
        <p:spPr>
          <a:xfrm>
            <a:off x="251520" y="116632"/>
            <a:ext cx="8539877" cy="1200329"/>
          </a:xfrm>
          <a:prstGeom prst="rect">
            <a:avLst/>
          </a:prstGeom>
          <a:noFill/>
        </p:spPr>
        <p:txBody>
          <a:bodyPr wrap="square" lIns="91440" tIns="45720" rIns="91440" bIns="45720">
            <a:spAutoFit/>
          </a:bodyPr>
          <a:lstStyle/>
          <a:p>
            <a:pPr algn="ctr"/>
            <a:r>
              <a:rPr lang="es-ES" sz="3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Arial" pitchFamily="34" charset="0"/>
                <a:cs typeface="Arial" pitchFamily="34" charset="0"/>
              </a:rPr>
              <a:t>UNIVERSIDAD TECNOLÓGICA DE NEZAHUALCÓYOTL</a:t>
            </a:r>
            <a:endParaRPr lang="es-ES" sz="36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Arial" pitchFamily="34" charset="0"/>
              <a:cs typeface="Arial" pitchFamily="34" charset="0"/>
            </a:endParaRPr>
          </a:p>
        </p:txBody>
      </p:sp>
      <p:sp>
        <p:nvSpPr>
          <p:cNvPr id="5" name="4 Rectángulo"/>
          <p:cNvSpPr/>
          <p:nvPr/>
        </p:nvSpPr>
        <p:spPr>
          <a:xfrm>
            <a:off x="323528" y="5805264"/>
            <a:ext cx="8568952" cy="646331"/>
          </a:xfrm>
          <a:prstGeom prst="rect">
            <a:avLst/>
          </a:prstGeom>
          <a:noFill/>
        </p:spPr>
        <p:txBody>
          <a:bodyPr wrap="square" lIns="91440" tIns="45720" rIns="91440" bIns="45720">
            <a:spAutoFit/>
          </a:bodyPr>
          <a:lstStyle/>
          <a:p>
            <a:pPr algn="ctr"/>
            <a:r>
              <a:rPr lang="es-ES"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rial" pitchFamily="34" charset="0"/>
                <a:cs typeface="Arial" pitchFamily="34" charset="0"/>
              </a:rPr>
              <a:t>ZAMUDIO GALICIA JORGE YOVANNI</a:t>
            </a:r>
            <a:endParaRPr lang="es-ES" sz="36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Arial" pitchFamily="34" charset="0"/>
              <a:cs typeface="Arial" pitchFamily="34" charset="0"/>
            </a:endParaRPr>
          </a:p>
        </p:txBody>
      </p:sp>
      <p:sp>
        <p:nvSpPr>
          <p:cNvPr id="17410" name="AutoShape 2" descr="data:image/jpeg;base64,/9j/4AAQSkZJRgABAQAAAQABAAD/2wCEAAkGBxQTEhUTExQWFhUXGSAbGRgXGR0dHxwfICAcIiEgHyIeHiogHiAlIB0fIjIiJikrLi4vHCAzODMsNygtLiwBCgoKDg0OGxAQGzQmICYvNDQ0NDQsLCw0NDQsLCwsLCwsLCwsLCw0LCwsLCw0LCwsLCwsLCwsLCwsLCwsLCwsLP/AABEIAKAAoAMBEQACEQEDEQH/xAAcAAABBQEBAQAAAAAAAAAAAAAFAAMEBgcCCAH/xABFEAACAQIEAwUFBwEECAcBAAABAgMEEQAFEiEGMUETIlFhcQcyQoGRFCNSYqGxwdEkM0NyFRZzgpKissIXU2OT4vDxCP/EABsBAAEFAQEAAAAAAAAAAAAAAAACAwQFBgEH/8QAOBEAAQMDAwIEBAQEBgMAAAAAAQACAwQRIQUSMUFRBhMiYRQygZFxocHRI0Kx8RUWM1Lh8CRTcv/aAAwDAQACEQMRAD8A27HFxLAhLAhLAhLAhLAhMVtbHEuqR1RfFiB++FxxvkNmC5RwqZm3tXy+G4V2mPhGP5O2LiDQKyXkbR7psytCrFb7bSP7qj2PIySW/QLv9cWUfhe/zS/Yf8pJm7BQJ/bRVqSDTQqRzDa7j9RiS3wxTkXEhP2SfOPZdD2z1a6S9LFpbcbuLjyvfCP8swEkNkOPwXfOPZFaT21KLfaKORL9Ve/6Mq4jP8MOP+lID9P2JXfO7hWrJ/aTl9RYCYRt+GTu/vtiqqNFrIeWXHtlLEjSrbFIGAZSCDyI3xVkEGxS11jiEsCEsCEsCEsCEsCEsCEsCEsCEsCFFzLMYoEMkzqiDmWNsOxQvldtYLlBxkrKs+9qksxaPL4u6o70z9B426DzONPTaBHEA+qdzwAmXS3+VUylyx65y9RVh5VfSYnJAI59xuQ9Lb2xbvnbSN2xR2aRz+4TQG7kr5U5YYIYxCE7ZJJEqFaxI/Cd/h033GOsqBNK7zL7SAW2/P63XbdAmKqvhkp6APKC8BkV13Pd1Ap9bWwtkMrJZtrbB1rfbK4SCAo3E9fHVPHMisrsoE3dJFx8QPW4/bD1FG6na6NxFr+nP5LjrHhEZc9p9FKJI2vTTXUFfei2uNxzBF7YjfCzB0haR629+qUCMIdmM3bTS3qAYpJDI3kBe1getja39MSYW+VE2zPUBb7pJyeUcqeHYJKuMgaaYUolk0nlZTffxJ8cQWV0rIHA5fvsPqUstBKbyiGupHQ0crKrw9sUc91VvyYcvntgmfSVLD57c3tcfohu5pwtCyD2qRmTsKwCN9vvBfQb+u4xQ1OgyBnmwZHbqnBJmxWjRSqwDKQQdwRuDjPlpabFOrvHEJYEJYEJYEJYEJYEJYEKtca8Yw5fHqfvSN7kYO5/oMWOn6dLWPs3jqUl7w0LE8/zGeplSfMdXZXU9itxZGvYj6epxsqWGGFhipbbs59wo7iTlycpYv8ARtW7swanYCwH+LG97WHiuOSP+PgDQPWPyI/ddHoN19peH56u5WMQxybl5Rd33uGCjww1NqNPSW3O3OHQdF0RuecBF/8AVehpyrVUpldtrub8tvdU/u2KKp8SyuG2IBoVhBpU0mbKUM5pYe1EVMNUX5VUGxsehOKaTVZ38uP3VpHoeAXEZXcXF7F4VEQAkF/fO3PwHliL8XITypP+CxBpyo6cakxM7wg2YKBr9SeYPlgFXIOv5rr9DjJABTktbRTP2ctOAdGosVBA2vzWxxNh1iojwHlQpdDO27SosfC0Mil6KoaPVsVvrVutiDZuvnzxdQeI99hUMDvfgqrn06WE2soM9TVUiyCoUsJSA1SvfGlb2Qjko35bYto201WQ6E8fy8Z7qEQ5vzJjL8rSopTErq80k6gOe8wGklreQFgemHpZ3wzh5Fmhpx/3uuAXHupfDvElRljSdkWqqFJOzYkWAP5dzb9sNVVFDXtbuGyUi/8AddBLCtvyHO4auITQMGU/UHwI6HGMqaaSnkMcgsU+CCLhEcR11LAhLAhLAhLAhVrjri6PL4O0azSNcRp4nx9Bix03T31kuwYHUpL37QsUo0Spnkkr5zHUuDpV4iVA0ne4O1uY9D1xsZN1PEG0zLsHJBsfwUfk+rlShVTBEoEKVUilXikRjpVdyRJfmBsQDyw3sjJNU70NPIPX8Oy7cjHKL5fkMFEnbTt20wXUNr7f+mp6fnPyGM7qWvOk9EPpb+ZVjR6c+YjGO6iZlxRI5Rh3IHurqNz53bmfEYzT5XOWpptOiiHFygbU5CSxNYmM619OTfK1j8sNqeCLg90ZhyWeVzII2CSw7s/dGq3mR1XCg0lRZKuGMep3BT1Nw7IDAWkhXRfV94Opv09cKETlHfqlOLhR/wDVSUxCMPCxMlzaQcrW6/PHPKclN1WnLuU1muWzRColeJ1ViFVrbWJ3NxcclH1GElpHRSYqiOTaGuUPsrSRoTZYF1ORzubE/PkMcT3IPujGXcVOqFqgdoJDZQLardeezAbAA4eiqHxm4KrarSopfkwV3X8N+9PlzhHK6XiGwbUPdG/ca3wn5HGuodbjmaI6rIHB7LK1NFJC5B1zSCSJxLCyxUiKEpgSNUjkhnc89rdfHFx8PLHINjrl5y7sB0ChgjqoPDnFLZfOk0Burj72G5sN+QJ69R4YlVen/GxFkoyOCkh204XozI83jqoUmiN0YfTyPmMee1NO+nkMbxkKWCCLhT8MISwISwIUbMq1IY2lc2VRc4CbZTkUZkeGjqvPvEGbyVVWK1QJdHKCQe6B4Ae947Y1WjV9M+A0x9Lj17qRX6VNAd4yE3VVEU8kX2BLTSC2m28JBuWL9R4GwsPli3jY+BjvinelvX/d9OiqTY/KrRTU8OXxdlGVeokW92G8h8W8F/Cp97mcY3VdVfVP9ugV5pmn+Z6nD0qrz1rysai/36/3gPxAdbfoRijJvlayOMRjYOEWyrh/WCSSsMouqAXfV+VfLxPQ4W2MuUGr1JkGOXBHu1p6UqLhZLBQsYEkx8AXPdQ72wOljjx1WUq9Yc82cfoFFgzlpdbRwRKUKhmqGaR+8bAm9gN/LbDXxL3dFVGqe++EOrOKauN2Q9mjKSCFiQbj5YZdUSDlR31coNiiYzaoPY96CUzHuq8C352O488OCaTunhPLixXUOfhHKvAyHq9K5/VG2I9cLbVEGzhdOMrXNOQpE9BBVxvoKyarapIVCSi2/ejOzD0w+HMk4V5Raw5hwbjsq1m+VNAe32eJbLDp5A/mHQjnY9cNuYQtLSVsdQ2wOeqg0NRJTvaOzTSe+DuLc9JHieZPTHGuIUiaGOZtn8I1neWJXIZqZ9NSgsdJ9/8AIx2udu63XkcarRtY8s+VNlv9Fja/T3QOv0VajzGJaN1jjQVMr9noVd0UczvvqJ2xpzFIagOe4+W0Xvfk/sq1ti3aBlHPZ3njZY5WZrpKRqjG4j/MT4+WMz4g1KmqJA1guR1V1SaPO6MvOOwW8xyBgGBuDuMUCr3NLTYrrAuJYELJfbJn92WjRth3pLfoP5+mG3yFvRaLRqUEGV30WY9oV+XIjnhvaHZabFXxJGCLqy8N52kLv2sQ7RwBrta9r2DDwJsSRztiU/Up5IxE83AVTPo8T372Y7/8KFXTtK5+0m0jbrKOR9bcx59MQCb8q0jY2NtmDCs2SZSbrNOAJlFwSe7p/G/j5eOHWtAG5ypNS1FsQLGFPT17zM0UDFNSkhm2ea3wj8A8BiO+Zz8BYyWofKcKHURRfdiGO7lkdFT3x+NH+YFifHDJA6cpgtH8oyitRl8q6paqWmpNaBZC5uXsbglb7HbDzYHu5T7ad7ucKAMqoXZiaueVr3cpAxFz4+vTC/g75ulfAgm5KkinpVkULX9nJDsq1ERXTf1tzwfCEcFd+DI4K+ZjkdSkMtgJEkKsZYDqJCg7He/UH5YZfE9oTD4XtFkOp4A8avEx+0iUjUhsWLLf6Ag3w2B25TbRjHKN5Zm5kfs5dCTnYOLGOa3wt0DefniXDUfyuU6mrXNcAT9UCz7IjGGaEaFYnti570f5f8p8euFyMtkLbUFeJhtfyheT1xie8IAiFu0Z9tY8D4eQHXCGu2m4U6ogbKza9LNK8Tzu1PFZmHek+JvM9FvidJqdQ+IRbvSFCpNKhgO92Sh4EUXMiRvD4B6n4sV6tcla/wCyzP3nhMUvvR+7ta69LenLEmJ1xZZbV6QRPD28H+qvWHVTJiuq1ijeRzZUUsfQYWxhe4NHJR7leb8wkaplkmVhIXYsdJ3HgLHfywuq0yspz62m3fothR11K+MNa61lBiUXsxsPS9vliuLmnPVWQuiLswXv/fRj4gfd+fMfPCFywui/DGXiQlriWEEDs2G+s30j9ySOgw7Gy5zwq7UqvyGWHzFHZmSom+zF7JfvG5Xtn5EA8rLyAwxK/wAx23osBPL577EriCllkZqdZE0xbvNpAEYU7EmwOoW8cIDXOdtCaDXOdsCslHRCGLVEHijYgBgP7RUMeQW/uA/W2+2J7IWsGFYRwtYMJis4OSPTLe1ZM4CAHUiG3PvX1aVuSx5+WHU8iObZFLT0rKlRddSk6olJJ1Dcm+5xxcT/ABFwxLKpkM+uRAbKI0UOOqG9+Y5eBtjqEJpcgipI1qaR5Fp3UMzA3aMW94g7Og+JTuNyMCF9zXJe0cagkNUQezlT+6nBG4/KxHS/pfEaWAHLVGlpw7I5VQzNAI9DwntEvGsS3Aj3HeJ5szHl6YgO4tbKr3jFiM9kayaseZGSdD2sa2dWBHax9Qb/ABL0xMppN3pcrGgqXtcOhCqPEdCsUlne8RGqJUFrqeXkPPrge3aVvqKoE8e4c9VBkVytmtFH0Xx+XNvnhClYumEkUHTEhLeLbn5AbDAM4C6cC5Rvg3MjT10LvIqlzoILXJ1bdOW9sW1PpNW5hl2WAVHqddTOjMd7legMR1mVRfbLmfY5c6g2MrCMfPc/oDi70CDzawHo3KblNmrFs8o1hpKPuASyB5Gcc7XAUfucbKmkM1RLc3aLC39UwRYBWvh+hDZc006GZrFlvckC4VQCN7bE4xfiMRCoLWNtZXukVE5kawOwq9A8d9UcjRN+bcf8Q3+oxmVsDfqLq8Nenp7ADtdkGgc5HF3aw3OlLD54XK7YywWE1msL3myG6gQlP2BE9wIiOTg7XIbceO3hiFybWys/ydtsq+5Dw9G6mAjVTxGz3/xpepP5U5evpizijDGq1hjEbbJ3LqCdpmmikWSKItHCk+o+Adg43G40glW2Hnh03vlO3N07DmMzVbPJSvaFNA7J1cBnszHcqfdCAbX3OBC64pzgGnIMU47yc4jb3h1GBCL/AOmgeUFQT/siP3tgQguTV04eeCOlsFfWBNIFsslzyUOT3g22BCjUGRMztR1Ul0UCSBIrooF+QNyxMbWtvazLtgQh/EVG5DSm/wBqpfeZbAyRsDZx01bH0IPjiJUx3G4cqJUx3G8cqrVVQ0JhnhcAoNeh5NUj33LMALC42t54hkltiFBJLbEFFeJaUPCWiKroAmjdukT+8oPTS1sWLrOZuWv0aqs7aeHLP9UQYE6pm+ag/ux/TEc8rVWcR2RL2hUxhSAwgxRuCGUd3cWIv15H9MbvwvHA5rrtG4LC6jUzukLXOwgufUy/ZqSpiQJqVle340Isfn44vaVzvOlgeb9vwKrXZAK9IcN1/b0sE3441Pztvjzyqi8qZ7OxKlNNxdZr7di0klDTJa8jMd/E6FF/qcaPw1tjEszug/cpqbNgst4gyJ6UqGYMH1WIuPdOk8/MY09HWsqQS0Wt/dMuaQtDz5BFQ08PadmTp3APwqD05bsceaatLvqHO91p9CZkut0QrJY2knjWR4pk1XbVYtpG552PIYrGi5V5UvEcTjYjCN5nNeWIMZgVQuWhtqDym9/oBhE5u+y84qXbpMp7h9W7aabtZJjCgEZlBBEkhsBZibWxynF33XKZt33Wj1K/Y6JgnOOOynxbkCfVjfFgrJTcspVggSPkEQAk+Q3J/fASuE9VScm47pxJIipI7yzMQVA35BevgBiN8U0mwCi/GMJs1Wnis/2Zv8yf9QxKClhQ+JONIKOQRyBmYi9l3t674jyTtYbKPLUNjwVW/wDxFphU9sEl0tFoYWF7q116+DP9cN/Gs7Jr46MdESp+KI6uSKaJHXsZArMwAFpe7b66T8hh6KYScBPQziXhG+IYwjwz9AeyfzSSw39Gsfrh05CeORZZtV5YBJJAWf7pmGmCG7lDy1Ne1rftireyxIVU+PJCmcKSCWmiVhfRI9OwP4ZBcfQ4lUrtzC3sp2nTEWPYqlSGRbq00UNtisf/AMRf9cIXorbEXtdEc+QSZVcNr7MqdVj0JU89+RGNT4YlLanb3CyGtxlspJHKqKcNzGnNT3dITXbrova/yONqa+ITeT1vb6qk2m11uXsaqteWRA80Zk+h2/TGI1+PZWu97FSIj6VR/b1JaspvKK+23xnr8sXfhht6eT8f0Tc3IWf5tm8lU6GTkoCKPAX8epPji/gpWU7HBvXKaLrrS+N43+5VIlkA18+m488eUVf+oVsNEsGON0L4dgYSszQKlonIYE87W5X63wxEPUpmpvtTmxU7Mq9oambToDWjRWN9SgIPdNja98RZH/xCV53I+0pKK8JuscWuU6VasXUWN/dUkXPXe2JFGMFSaIYKtfEfEdK0QUTobyR336ax5YmKagvtF4vj7DsaeQO0lwxU+6vUep/riJVS2G0KFWTbW2CB+zhKeEvU1EiKVFkVufmf4Hzw1TR7RvcmaSLaDI5Q8z45qahyutUiZxa490X2vhIne91gkipke+w4XPtBqKdpl7Fu0e15Jb8z4AchbCam27CRWbd9hyn+HcqorQGpkW8hfWtyNIC90HzuP1w9DTAtu5SIKVpbdytuY1lBT0MsdPLGLd8AEklgQR+2JjIwwWCmxxhgsES4l4gpXpplE6E6TbfqNxhaWqbxzDJJVMsV7uqOVUkEm1umK2oB3myrKkHebKPwpM2ms1DSyywvbnY62+uFUZyUuhNnG6B57SMtTOFpkI7RrEk+J3tfDjxkr0aleDC31dFMZWOWVAdAllawHL4cXfh8kVjPxWe10DcCDfColLn0qU704JKuLbnZRe5AHmbX9MehyUUb5hMRkLOh5Astj9gkl6GUeE5H/Kp/nGO8TD/yx/8AI/VPw/Kgntr7NcwonmBaLR3wOoD7/vid4e3mllbGbOvj7JMtri6o3GkUEckJhtfRqcAW3v3bjobdMXenOlfG/wAzvj7Jt9r4Vy4/WMrA8mvfUBpt10nr648yrRaQ37rX6E4ljgEK4SWMzHRHLvG66jYj3b9Bbp44jx/Mp2pgmnN1Nz/MpYahzG+kSJGx2H4AOvzxEnJbIV5tUOLJCjnAVXeK7G5SqRjf84K3+pxIo3YKk0LrtKvvGUoSmMhFxG6OfPSwOJjn7RdTXPDAXFYdnOaNUTPM53Y8vAdB8sUz3lzrlUMkhc4kohWcVzPSrSWVY18OZG+x/wDvTC3Tuc3b0Tr6lzm7eiNZZlQpsukq5LCSTSIgfAG/64eib5bC8qRCwRRl55Q3g7KWrqy7m6g65D8+XzOGomGR6YgZ5r7la7Xgfa6RQOQlb5BVX/vxbBXQsEuLVvSyL1eyD1Zgv846uLritrUso6sNI9WNv5wLqy72hZk6VkkcblQERGseekH+uKqpd/EIVRVSESEL7wLETDOf/MmgQeupifXnh2i5Kf0/JJVZ4geJqmZnSVbyMb3G/ePK4wt/K9KpQ4QtHsiaaEyqcoWsQ3vW8VHTF74eZerYfdZzX3HfY9kD4YpaVqSZp1sy6iWb4u7ZAnnq5421bJUNqGiM4Nv65J+izrQLZWmewaG1BIfxTMf0UfxjM+JTes+g/VOw/Khv/wDQFFeOlmHwsyH/AHgCP+nErwtJ/Ekj7gH7f3XJhgFZHWZbJHHHM4GmbVpN73ta9/A741sc8b3ujby3lMEG11p9TK82XQyxsoKhCS1tgRpO55bqMeZ6zCYqh491pNDkaH7T1CrtDmAimjklqGk0sCVQEi3UEkgfQHFO3kLSTR+ZG5obyEX4ypbCJ+YXVET/AJTdT81a49MM1jfUCvMtRjLHi644HnHavAxss6aL+DDdT9cIpn7XpqjftfY9VrsBFZRsjCzMhjcH4XFwfod8WpF8FW5A4K4yGkglgjcwRhrWcaRsw2YHboQcI8pnZIMTOyayTKobzoYUJSZuajkwDj5Wa3yweW3sjy2dl84waH7OVYx3VlsCV27w5D0wotB5CUWg8otQrAL9j2W/PRp3+mAMDeAhrA3gKIO/X/7GD9ZX/pCPrhSUvmcHXPTw/mMreSx2t/zsv0OBCj59VqZUQ+5CO3mPgB7g9Sbn/dwlx2i64SGgkrD80rTNNJKebsWxSuduNyqB79ziSrzkQFNSRM3wq9S/00oMWNM3bHfur3SoC8tHcqiQzG33dUfSQFf5KnDa9CtblqL8YSmLLUja2uRlB02sbXY8hbwxsPC0N5y/sFidXlDpjZUBqCQRCYr90W0hrj3vC1743AmZ5nl39Vrqnti69E+ySj7LLIL83u//ABHHnmuS+ZWvPbH2UuMWaF37U8r+0ZdMAO8g7RfVd/2wnRajyaxh74+67ILtKwehneWjNMIi9pO0WS9gm1iNxY3+WNtUPhgn897wMWI7pqKGSUbWNurBk+bRwUb0033pOoAIbABrHdj4ML7DGH12vgqZt0XbK0em6VPE4SONlChle141SBfxnn/xHf6Yz60hA65VtoXWrpimosbBGZhb7xblG3PJhdcOvb5sdljdborOPvlVegoJHlEajS+q2+2k36+G+KwA3ssk1rt1lpWQ8RkK84Uuyi1TEvMldhKl/G1m8rHpi0gl3Cx5VxBNvFjyFPp45hKHkl7KnqjqUQHZZDbZnI3DjcFQveBG9xiQpCfl4dpkrF7SMSrOlrzEyWkS5Hvk+8rH/wBsYEKTxJk1OlMdEEK95PdjQfEPAYEIpNkNK3vU0B9YkP8AGOLir2TZRTLFLVXMEbMXVo3ZAI1FlNgbEEDVy646uqPSVFTTnt2HbvU2WOF+7MqLfTuO6feLMLLa/M4EKv8AG1c6RPCh1szaqqVeWo8kH5QBb/8ATiBVS3Fgq6slJFmqp5Jk7TTiI91ebn8KjmcRGM3OsoUUW921WLi7NQqBFcxNNZlt8MSbIu24ve+3hizkO0WW70amv/EPAVPmcjeWNXX8SHTf5qLX9RiOtGB2K74trRW9l2VkEYI0MbbkjkeXIAY2Hh/VaWmaWSGxKyVfo9QXl7fUhuZyGSKko443UqTfV8buQLgjpyGNPTPZvkqdwII6dgqKSNzLNcLH3XpnKqMQwxxDkiBR8hjzuaQySOeepupIFhZSJEDAg8iLYbXV524jymSGeSKVrKjHSSdivSy+mIsz3uddxutxRujdEHRi11BgYXCxIWY9W3+ijYfPDSk+5XU4Cm8rGR/wg8vU/wADAuA34RPLcxMDXmNkYaexUdDyPkR4nfDkby1Q6ulbUR7Rz3VkzGB1daiPvOo1MpvZxawkA6sAdxhueKx3tWArKV0T9wTCzfeRGl1mVQT2oX3vHUByXpbphjcQbhQ91jcco1l+bxvrg+7jc3ElNI33Tnxjcf3Zvv1F8TI6gOweVNiqgTY4K4zfiCpjXsJ4zGisDHUyAsVIsQW0Czb7XuLi9wMSQQVJweE7NxE1VTP/AG2nDqyh41Qbd4WIJk3HW9sdXV94n4rKFqYVsEhI+80xkEA/CNDMSzcthtzwIT1JmFTUqry0608EVtAla0dxyZhszabbJYDrfwSXADKSXAKDX5+Br7CQszWWWrkHINewQD3V2PL9cRJai+GqHLUdGoJU1RRxHDcTKxjMQ76yg76r/vfEW+bBRS6xsOUWpqZaaGQv3yO9Ow+IjlGvkOpxNhj8sbjyrfTqEudY8lUvMa15mea4lRjcoRunlbmAPEbYQ43K3kETYmBgxZRKaPm0D7nnG3M/wwwlPE90y0qE2ddDdSBt815j5YF1Wn2a5M8lYpDAxR98kG4v026HD8D3gkA4VVqz42weoZPC3PD6yKRwIWde1fhtZVWquR2YIfSLkr0t/XDMrb5V7o9XsJhPXhZaJmcFIVCJa7G/TxZsNxRPldsYLlaGV7Im7pCi3BklI0rQm7yW7j9D4hB+IbEE87WxfT+Hpqen85/1HZZuo10uk2x8f1TGYZc1LKI1+8lfdZLbW8Vv18SeWM+5pabLQQTtnZvHCm5DmvZHsdRZFu7y39w+K+I8R1wpj7YKiV9CKhu7go3NR6lLwMq9rzANo5fMH4W/KcIkgv6mLE1VC+JxthD4qeImGCVOyKys8qvzKhRbfa99+WI1hwRZVwANg4WRBaqamRjFO66UVzG3eW8jd1QDy7u+F7ywYKc3uYMFcNnkrrqenpZF7QR6jEBueu3S+FiokCWKmUdE5/rHUp24RYIRAQGMUYubm22OGokN/ZcNRIbjso9RUmVUeaUyDRI6u3JJFOysvKxAG3nthBcXZJSC4u5Kj00klQQ1NHoDJpnDD7ob3vc/W3TCW3ebMSW7nmzAi9NDFSoZGksW2aoYWLfliHQfmxNZCIxd3KuKLTHvdYZKq+bZg88gRR2LxE9kgOzA/wDcbXv1wlzi4ra0tKynZjN+UuHss+0yCQAxlGAkAFgx8FvyO24PIb47GwvOFytqxTMz14Q/OKuklqHWEiMjk3+HI3W34d+R640U/hqobAJW89lTUWuDdsm+6ZlnN+zqEJI68nHhY/EMZogg2K0jSHDcw4W2+z7h0UdP4vIdTEix8h8hiVG3aFkdSq/iJccBWnC1WpYELiaIMpVhcEWIPhgSmuLTcLz17U8gko5Qqi1K26aRtfqG8T6423hr4byjsFn9UitqZp3AyG6H0/Cmin7aWXs5mKmJVYdy5Nnc32Bttbfa+LGTUd8vlsbdub+/sFFDcXVm4d4gTMIjTT92a1rra7eLJ4Nt3k5Nz54zOtaIYv4sWWn8lZUNc6F4KG5rkzxERHaG2ppRye3P0I5BT1xknMLTYrY01UyZu8c9k1RZw8QeUf3ZGhIm3U+ZHl+5wNcRwuz0scw2uCs0GcwyfdSgKVTUyyjXGPEBvfTn54cJa/5lnarRCQXMynY8ljcEwmRAwB+5dZlIHI6TZhvy+eGzTAj0lUcumSMvyE2uSOilPtBC7bPTSD3TcdTvfCRSvHVRhRSjqnRkruzMaiQlr6hFSt3r876jb646KVx5K6KKQ3JP5JHKKaC7yKOe7VMg5/7NOu3XCm00bck3UuDSXONw0m6j5rxGqiRIx2rxWIDLpjA8VQc7c7nxw5va3DQr+l0UCxecFVrMcxMr6pWLRzDa/wABHh6H9DhkknlX0MDYxZotZSsp4fkqBolBURmyyDmw6qt+Ytvq5DC44nPNgo9VXR04uMnsu8+z7tpFoKNhdzoeQG/Pmqna97bt8RsOWNxpmktpYvipxxkD91i6mpfO/JVUzDLIPs/bQvJqRtE0UygMpPIi3S4ItzGNDDUymby5GixFwRx+CiEC1wtE9kPDMkyCepF4UP3CsN7+IP4fLGU8SOpjKGsHr6lT6WqmjYWtOCtkGM2kJYEJYEJYEIdn2TRVcLQzLqVvqD4jzxIpql9PIJIzkIIDhYrzzxTw5JRSrTVB+4JJjmC7kC9hfp6dL431DWMqmGWL5+o/VRXNLcFLiBoZJKeKLSp7OPdBfQ4BDKNIuxY2N+lscpRLHG98mRc89R057IdbFkfg4meBjS5koYHbtB3g1tu+OpH4huPPFPV6LFVsM1N9lJgqnwuv1U2o4cjkMctO6mJB3YybqTz2flufEA7YyM9FJE6zhZaSl1hrhaT7qs5jSywRt2qMskzb3HRd/wBWP6YhkEcq7jkZKRsNwnGOmaS3+DFpBHjbT+5OBFrtsepUiizKZWpVE0ljqJ77b7+vljocU2+CN24loUN8zmaDUZZCVl6uT0Hny2xzcSliCMOw0fZfZ4wXqUA2ca1+Xe/YnAlDAB7KTQUksphmjQttokvsLCw3J23U/pjoaTwmpJo4gQ42Rhcmp6SNjVSKyFrop2G1+Q5uSPAAYsaPTJah1mi6o6vWv/Vj3QLP+IqiqhlNOhjpowA5uNTA8ht7q+Q28cbag0ynontEhu88LNyzPluSoOdZU0SxvCyfZ9IkSVbag1hcE3vqv0xNpqhsjnNeDv4I6WumnCysPBnDVTm0gnrGPYLa50hTKR6AX9cV+o10GnNMVOPWfrb/AL2S2NL8uW7QRKihVAVVFgByAxiXOLjc8qQu8JQlgQlgQlgQlgQoOc5TFVRGKZA6HoenmPPD0FRJA8PjNiggEWKxTPOC6nKZTU06CeKx0sRdo79beI8cbOn1SHUWCGY7XfkVHLCw3CrvCVBDKzNM3aERu+gk7EXNyfEnfFjXTSRANjFsgXSGgHlN8KUc/ZvPDOYbOkajmJGb4bcttuY64NQkhLhFI3dgk+wCG3tgo9QcdzqzRzU2sobN2e1iDb3SCvMeWKmo8PUzwHRvtfun46mRnClJxHlkwbWvZl/euhUnrzUkc/LFRL4YqGn02KsI9Zmba7k+kuVlo2EwGgWH3hHj4p54hnw/WA/IVJ/x2SxvbKZDZUisplDAm575PL0XHW+Has/yIdr0pN8Lifi7L4jqjjMjAabhLbAW5uT+2J8HheZx9ZAUKTVZnC11zBxNV1E8cCRLBqGoBjdivPu3FgSPAYsRpFHTxGQndY29rqE+eSQ5KrlM0a1lqpZJ9dhckh1J62N728MXDg91NugIbb7FNWAdlSp6oUlWXgkWpSYMGisQSDtpYC/6YbZGamnDZBsLeD+oQcFWjgX2UtIwnrV0JzWEcz/mPQeWKvUvEAY3yqc3P+79kpkV8lbTBCqKFUBVAsANgBjHucXG55Uhd4ShLAhLAhLAhLAhLAhLAhfCL7YEKicV+y+mqiZIv7PLz1INj6j+mLyh12en9L/U3sUh0TSqBWcOZnl6oBCk8cTF42Rb6WPxEcyfri9ZWUFa4lzi0uwU0Wuaq5QZqph+zyuYmNSJZXsbsLctt7g72PiMWEtMfM8yMbhtsB2SARaxQvPaxZ6qWWJNKySXVfC56+v84mU0ToadrHm5A5XHG5Vl4xo6dUqCFRWWSMQ6Ld4ae/yO4vbfFVQSzue25JBBvfp2S3gJnjOgjRV7FFA0ozWAFiV5A33ub38MO6dM9zzvJ5NlxwFlB4VzKKNZoqgAwyBdQ+IbkXT8wvf5Yfr6d8jmPi+YXt2+vsktI6qTmGdmeellp1d54RZgqk30t3bW35GxwzBSiKOVkxAa737jK645uFZKX2fV9c/aTBaVNRa3Nt+dt7/rivfrFJSN2RXeePZOCNzjnC0zhXgSlod0TXJ1kfdvl4YzlbqtRV/ObDsOE61gbwrQMViUlgQlgQlgQlgQlgQlgQlgQlgQlgQlgQlgQh2ZZFTTj76CN/8AMov9cPxVU0XyOI+q4Wg8qs1nsqy19xEyf5HI/TFlHr9czG6/4hIMTUMk9i9EeUk49GX+VxJ/zNWdh9v+VzyWruH2M0I5vO3qw/gDHD4lrDxb7LvktReh9mWWxbiDX/nYt++IkuuVsnL7fhhdEbQrNRZdFCLRRog8FUD9sVskr5Dd5JSwAFKw2hLAhLAhLAhLAhLAhLAh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9" name="8 Rectángulo"/>
          <p:cNvSpPr/>
          <p:nvPr/>
        </p:nvSpPr>
        <p:spPr>
          <a:xfrm>
            <a:off x="2627784" y="4149080"/>
            <a:ext cx="3741730" cy="923330"/>
          </a:xfrm>
          <a:prstGeom prst="rect">
            <a:avLst/>
          </a:prstGeom>
          <a:noFill/>
        </p:spPr>
        <p:txBody>
          <a:bodyPr wrap="non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MARKETING</a:t>
            </a:r>
            <a:endParaRPr lang="es-E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pic>
        <p:nvPicPr>
          <p:cNvPr id="17414" name="Picture 6" descr="https://encrypted-tbn0.gstatic.com/images?q=tbn:ANd9GcTRHWo-hIlqDWhKkcx4u53eCNWW9eg29A-hl0OY6wunijkXl2k0lQ"/>
          <p:cNvPicPr>
            <a:picLocks noChangeAspect="1" noChangeArrowheads="1"/>
          </p:cNvPicPr>
          <p:nvPr/>
        </p:nvPicPr>
        <p:blipFill>
          <a:blip r:embed="rId4" cstate="print"/>
          <a:srcRect/>
          <a:stretch>
            <a:fillRect/>
          </a:stretch>
        </p:blipFill>
        <p:spPr bwMode="auto">
          <a:xfrm>
            <a:off x="179512" y="692696"/>
            <a:ext cx="1331640" cy="108012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3968" y="188640"/>
            <a:ext cx="4572000" cy="6555641"/>
          </a:xfrm>
          <a:prstGeom prst="rect">
            <a:avLst/>
          </a:prstGeom>
        </p:spPr>
        <p:txBody>
          <a:bodyPr>
            <a:spAutoFit/>
          </a:bodyPr>
          <a:lstStyle/>
          <a:p>
            <a:pPr algn="just"/>
            <a:r>
              <a:rPr lang="es-MX" sz="2000" b="1" dirty="0" smtClean="0"/>
              <a:t>b)</a:t>
            </a:r>
            <a:r>
              <a:rPr lang="es-MX" sz="2000" dirty="0" smtClean="0"/>
              <a:t> Copia fotostática de identificación oficial vigente del solicitante o, en su caso, del representante legal o del representante a que se refiere el último párrafo del inciso anterior.</a:t>
            </a:r>
          </a:p>
          <a:p>
            <a:pPr algn="just"/>
            <a:r>
              <a:rPr lang="es-MX" sz="2000" b="1" dirty="0" smtClean="0"/>
              <a:t>c)</a:t>
            </a:r>
            <a:r>
              <a:rPr lang="es-MX" sz="2000" dirty="0" smtClean="0"/>
              <a:t> El documento original que compruebe el encargo conferido al o los agentes aduanales para realizar las operaciones a que se refiere el artículo 59, fracción III de la Ley Aduanera, en los términos de la regla 2.6.17. de las Reglas.</a:t>
            </a:r>
          </a:p>
          <a:p>
            <a:pPr algn="just"/>
            <a:r>
              <a:rPr lang="es-MX" sz="2000" b="1" dirty="0" smtClean="0"/>
              <a:t>d) </a:t>
            </a:r>
            <a:r>
              <a:rPr lang="es-MX" sz="2000" dirty="0" smtClean="0"/>
              <a:t>Comprobante de domicilio fiscal.</a:t>
            </a:r>
          </a:p>
          <a:p>
            <a:pPr algn="just"/>
            <a:r>
              <a:rPr lang="es-MX" sz="2000" b="1" dirty="0" smtClean="0"/>
              <a:t>e)</a:t>
            </a:r>
            <a:r>
              <a:rPr lang="es-MX" sz="2000" dirty="0" smtClean="0"/>
              <a:t> Cédula de identificación fiscal, aviso o constancia de inscripción en el Registro Federal de Contribuyentes, siempre que esta última no exceda de un mes de haber sido expedida por la autoridad competente.</a:t>
            </a:r>
          </a:p>
          <a:p>
            <a:pPr algn="just"/>
            <a:r>
              <a:rPr lang="es-MX" sz="2000" b="1" dirty="0" smtClean="0"/>
              <a:t>f)</a:t>
            </a:r>
            <a:r>
              <a:rPr lang="es-MX" sz="2000" dirty="0" smtClean="0"/>
              <a:t> Declaraciones del impuesto sobre la renta de los últimos cuatro ejercicios, en su caso, y;</a:t>
            </a:r>
            <a:endParaRPr lang="es-MX" sz="2000" dirty="0"/>
          </a:p>
        </p:txBody>
      </p:sp>
      <p:sp>
        <p:nvSpPr>
          <p:cNvPr id="8194" name="AutoShape 2" descr="data:image/jpeg;base64,/9j/4AAQSkZJRgABAQAAAQABAAD/2wCEAAkGBxQSEhQUEhQVFBUUFBUQFRcPFBQPFRQWFRUWFxUUFBQYHSggGBolHRQUITEhJSkrLi4uFx8zODMsNygtLisBCgoKDg0OGxAQGiwkHyQsLCwsLCwsLCwsLCwsLCwsLCwsLCwsLCwsLCwsLCwsLCwsLCwsLCwsLCwsLCwsLCwsLP/AABEIAMYA/wMBEQACEQEDEQH/xAAcAAACAgMBAQAAAAAAAAAAAAAABgEFAgQHAwj/xABDEAABAwEFAwkGAwUIAwEAAAABAAIDEQQFBhIhMUFREyJhcYGRobHBByMyUnLRM2KCFEKSosI0Y3ODsuHw8UNTdBX/xAAbAQEAAgMBAQAAAAAAAAAAAAAABAUBAwYCB//EADYRAAICAgAEBAUDAwMEAwAAAAABAgMEEQUSITETIjJxI0FRYYEUM7GRocE0YnJD0fDxFSRC/9oADAMBAAIRAxEAPwDuKAEAIAQAgBACAEAIAQAgBACAEAIAQAgBACAEAIAQAgBACAEAIAQAgBACAEAIAQAgBACAEAIAQAgBACAEAIAQAgBACAr70vVkA11PD7rxOaiScbFnc+nYV7RjJ1dKDsUZ5DLqHBo66m/deLA80fTrC9wv33I2RwlwW4DPG8OAINQdQpJTNNPTMkMAgBACAEAIAQAgBACAEAIAQAgBACAEAIAQAgBACAEAIAQAgBAYyvygk7gT3IzMVt6OU4lvMue4k71W2z2zteH4yjBIVJbWaqK5F5GpaNy77Yahe4yNF9K0dTwbbi9had2o9VZUS2tHFcVoUJ8yGRbypBACAEAIAQAgBACAEAIAQAgBACAEAIAQAgBACAEAIAQAgBACA8Lc2sbwNuU+Sw+x7qepp/c4zffxFVVq6nfYUlyoXnt1UfRbxktG3YGar3FEe6a0dTwHCeceiiscdHGcYmm0hwUoogQAgBACAEAIAQAgBACAEAIAQAgBACAEAIAQAgBACAEAIAQAgBAczx3h98ZdKxpdG7nHKK5DvB4DpUW6nfVHQ8M4gklCb6nPeXbVQuQ6L9UtF/h2yGZ4bG0uP5dadJO5bq6m2V+VnKEdtnYbmu8QRhu/a4jip8Y8q0cnkXO6fMzeXo0AgBACAEAIAQAgBACAEAIAQAgNS8be2FtXdg4rZVU7HpGq21VrbFx2L9dgop/6DoV//wAh17F9dV6snGmh4fZQrqHW+pOpvjYuhYLSbwQAgBACAEAIAQAgNG8rybF0nbTh1rxKaiSKMaVvsIl/43kDssZp1KHZkvsjpsLglbXNMp4L/kdte7+J33WpXSfzJs+HVR6KK/oeUsEUlSWNzcSxrqHjQii9qwjWYa1pdPYtcN4zkgrBJDDVrg2sDRAHg6tdlFQDTb0hTITXLs5vIxpq9V722PdixDDJpXKfzbO9ZjbFmLcC2v5bLUGq2EIlACAEAIAQAgBACAEAIAQAgBAJeN5SHU3UFFa4CWio4g3zCJJKaq26aKbrsZMJ2oiVlN5A71X5kU4ss8KTU0dLVIXoIAQAgBAYvcAKk0A46LKW+xhvXc1G3rCTTOKrZ4Fmt6NSvr3rZuArUbiUBz3Et4ayOrvIHooNs+7Op4fj9IxOeCr3kneVB7s6p6hDSPR8gZJlB2AV6yKhe5R5dMiVW+K5R+haQvXpM1yRVS2ilrp9HkVMr/aZzeW9cQr/AAM0MxCjplzKCHfCFvLgWO1oKivipdMt9DnOJ0KLU0MqkFSCAEAIAQAgBACAEAIAQAgIc4DUkDr0WUtmG0u5QYlsTLQzmSMzt2Vc0V6FKx7JVPqnoi5FcLV0a2c2msM4fkMEpNac1jng9Tmggqy/VR13K39HLfYesIYfewiSVuUj4Wnb1kblAyclS8qJ+Njcj5mN6gk4EAIAQAgFLHF4OYAwaCmY9KscGtN7ZW59jS5UIkdvdm2q3da0UqsezpGD7cZIyHa5aU7VR5lajLaL/BscoaZc22TLG88GlQpPSLGqPNNL7nI8VWjm04lVdz6HdcNr82/oU93xcd2pWuCJuTZpMqYps7i/53lw6tjfABeru+jTw1eRy+pfWc6LCPVncoJX1tZ6HsHcB91PrXwmcnmS3xCPuhws4qQFER0M3pDJgG0F80h3AuY0bgGmnpXtUjHe5Mp+MQUaY/Xo3+R+Uw5sEAIAQAgBACAEAIAQAgIc6gqd2qJbDejlWI7+fNK6hOUGjQNlF0WNjRrh9zmcnKlbP7fIrG2knet3KmaeZroylxVa3RRiVj3xvBDaxvdHUHjQqvz4RVfMu5ZcPslKzlfYbLkxLaI42DlXP5o/FJkJqK6l2q9rDrlFdDw822Mn1HG4MUiZwZIA1x0BGwngRuULIw/DXNEnY+b4j5ZLqMygk8rL1vyODR2p4D1UinGnb1RGuyoVdGZXVfMdo+A0I3H0WLsedXczTkwt7FitBIFnGl1OmYHRjM5ooWjaR0cSpmJd4b0+xDy6PEW13Ob2SyvdJkEcmatKZHV8laSyY67lWsSW+x1bDN1mCPnfE6hI4cAqfIt8SXQuMenw4meJZssJHzED1UO16iWmBDmuX2OR3/JmlA4Krte5Hd4UeWrZpXvLyVmcRtfSJv6tp7qrZUvmQs6zpyr5lVZG0DRwWqx+YscOOqi+s+xZR4sFuN1bQ4/33lQKxgvhfg4zIlvPX/JD3YNDXgC7uFfRQ49zo735S19l7tR0tJ79Vtxe5B48vL/Q6Spxypp268o4fjdQ8BqVtrpnZ6UarLoV+pk2G8Y5vgdXo2FYspnX6kK7oWelm2tZtBACAEBrWq3xx/G4A8N62QqnP0o1zthD1Mzs1qZIKscD1LE4Sh0aMwsjNbiz2Xg9ggKvE1q5OzSO3luUduikYsOe1IjZlnJTJnHLRNlDnnY1peewVXQ2y5YNnOUQ55pGNiBayMHbkbXrIqV4pXw0e8h7tkUePZaQtHF/kCoPEn8NL7k7hi+I39hjuzWOP6G+QUyD8i9iFYvO/c3LvthE2mxjwB2Uqe9eZR5oP7myL5JpHZWOqAeIqudOkRzHHLHNndXfqOkK9wZx8NFBn1y8RntgKN5mBGwAk9S85848mj3w+uSnsYscX46zxhsZo9+8bQN9FCwcdWS3Lsibn5DqjqPdiFDeDnHnOJJ11NSrdwj2RTKc+7NO/wC9JoWtkjmljOYMOSRzQQa7W1ooGZVFR5l9SwwrZOfK38mON34qmbQOOcfm294WZ4VbXToYhnWJ9epv4hvESsjLdhaXEcDvHgqPKi4S5WdbwfVkXYjmtpfmmd1qqfWR3MFy0o08Un8FnCrz1nQeRUmPRFLe+aw1LPtCiz7l5j9Ky6i2L3Ej2itYXVkrxlJ/nVmv2/wcPOW8xP8A3L+R+L8sMrvlikP8pUGJ1NvdL7r+T39nFryviHTl7xRZxpakjxxqrmqkzrasjijluLrQ/l3g10cR2blf4Sj4aOdznJ2M9sGTP5dgFduvVvXnO5fDZ6wObxEdMVEdACAEBDjogOR33b3ukcSTWpXSY8IqKOZypyc3susE2l/KtGtDoepRs+MeQkcPlLnR0NUhfAgE72iWukbWcTXuVpw2Hmcip4pPyqJzy22AyQSHdzGn9TtB4HuUrLn0UPqRcGvq5/QJNvcPBS4LUEQ5vc2KPtAl/Db9TvRVXE32RbcLXqY43LrHH9LfIKdH9texAkviP3NW7pfeSV/9j/FxIWanzVmb1y2HTL4xTyFngyAGSRgOuoAAoTTfqCq6jD8SyXN2TLG/N8KuPL3aFe33/JaG5ZRG8bs7Acp6CKHxUxYcI+na/JCebY/Vp/gywZjNzY3AwwgNkcz3IdHXLpUkk1KhwxXcnJy7Nr+hNnl+C1FR7pP+phjS2Ga0DcA0abaV3KbhV8lZAzrOewXIH1meflLYh+kVPi49y2VPmlJnm1csIR/JqY0k91GOMgPcD91Ez35EvuSuHrzt/YY3yZYi7eAAOtxAHmpXfSIq6bZZzSUhb9Fe/VczxGW75fY7/gFWsWH36ifZal5PEqoj3O0taUNGtf7qyn8oa3uH/al9kUCfNPZrWTaFEl3L+r9suq0aepbIkS59GKd1nVh4vr3vVp/+PwcKnvJT/wBy/kfrb/ZbR/gvHeKKAuzOss9UfdFZg205XN6CCtVb1Im5sOen8HYr6xDFZg3NVznCoa3hxJ3LoMfGnd1XY+Z5OVCjpLuJGI73htPO5J7XgaOje0F3QQW0VjXi21LyyK2zMptfmiTgbEtkawvEcwdmLC6UsedNtA2gAqozquyI7+RJ8anHlrXXR0G7bzinFY3VptGwjrCh20zrepIm1XQtW4s3FqNoIDSvO9YrOAZHUrsA1J6gttVE7XqKNN18KlubOe4hbBM8yROewnUtLA8HqGYUKtKo31x09Mq7J49kt9UWeCb1sbWuLZHl4ORxljMYB3gAV81Es8a7suiJdfg0a2+rHiCdrxmYQ4cQaqHKLi9NE2MlJbTPReT0czx9OXTAAGjRw01V7gJRrKDiDcrfYwtliMd3sJFDLKJP0ta4N8ye1R5z8TI0vkSq4eHj9fmLD9qtvkU3eTEfHUlZmjgzzKo+IvzpfYveGL4bf3H25D7uP6G+QVlH9texWS/cfuRe9j5C1PbuqHDqcA4eBXjEnuJvzYaaZ63rMaMcdjIyf4STRSE1CMmRHF2TijUsJowV2hoJ66VKzBarXsYse7X7nh7Pue3XfO9x6tHKBjS+DJ/dk/Kh8eK+y/sXdokzTPcdxPgFLXlqREkue4orrbTbtLnOPWSSUx1qBnLfnSK7GsmsI6z5BQOIP0oncNXqYyXs+lmqPmj86+imb1KJEjHakXkgzRs4GNvkFy+Z1un7s+icJajjV6+iKi8LdyNGtawN/eL6eZUTzdoott0tOd09P5dRYvmVpe4s2Gh7d9Oiq2S7EKprm6djCwGpUR9zoa35C8ayrSOIovcSNatrQtXTZDyoj3xu16gag9uisHYvD2cdXiSeYofR7/CHq0srZ5hxjPooi7HRWepe4s3Q/k5ADvWntIst89OhlxTa3Oe6RwOVsbaHaOawb+uq7PCshHFTT666nx/idFn66SlF63pPXRo0GPIbrtA17lPT8qbKppczS+pTYIfmgd/jSeLqqFgvdb92T+ILVq9kPmArdS1U3Ozx92o8Wrzmx5qeY94UuW/lHPF9sfFAXR6EmhI3BV+FCM7NSLDOnOFW4FPgW8ZpHOa8lzaV11oVK4hVXFJx7kTh1tspNS7C/jC28rana81nNHUNql4UFXTsh503Zfr6dCpu6cvYCd4B79Vui24ps0SSjNxXyNDCUmY2j/6HU7aKHivbn/yZNy49K/8Aijo2BbZV8jBsFe0tNCVpz4eVSJHD5+ZxHCV9Gk8AqxLb0WknpbOfRzG22kRtc5oa4k01aWjaSPDtVvOPgVba3spa5fqLdJ60WHtFfzY2jcCe+gHkVGwY7lsmZ0tQ0c9V4zn4lXfNwNtD2OJplPO/M3goWRiq2SbJ2PlumLS+ZfWUBtANg0W2a1HRpg9y2WftA5LlInNkHKGKPO06D4Rl524kEeCq8aycNtLaLjJrhNJN62VsfvrPKeScwRjI4k/vFwGV1d+h2KV4ymtb7kWNDg966Irp35YpDwa7wCn2eWv8FdX5rPyYezIe5eeDn+OUfdVOO/ga+5b5C/8Asb+xf2aFnvTmzHI87KDMRQUO/b4KXZNuCSIlUErG2U1mFHU4VUmpagRb3uZS4usz3Sw5RXNzB11+yrc6EpSjos+HzjGMtjHeUrDAWZm5gW6VFdOhbLbq4tJyW0a6KbJLai9M97it7TlifOyJrIq55W5wXk6MFCNAFV5TrtslNf8Av7l5g2XY9UYd+/4+xX33djJH1/bLMW/EaGYmo1GVuTb2qGoJdmWLzOdeaPUrsSGN4ifD8RYGytpSjm7Ha6f9LFkd9jbiZCi2pv2NO6zsUGcWn1Orxr67a9we9DHZxoiEz1jhaHFwAqdppqV62aeSKe9dTfc2sMo/IV7j2I1vqXuJ8w1FVqkTqU+yGSx3RSzzEuLgYQ8jcAZGgdZrVWmBjPpbvu9aOW4/xNPeIodlzN/xo0rU+jHng1x8F1k+kPwfOIdbPyUns7f7h3RIT4Aqu4c/hP3LLiS+MvYZ7oc6zWqjtrJQ/sca+RW+PxKGvc1T+FfGXsMV8YulkkexpaI6uaBla7M1poSajfVeKcKuMVzerWzN2fbKT5fTvRW4SxLM100TSzK2YsoI2MoMoO1oFTqdq0vHhLnb30fT+xvWTZFwS11W309ytvZ5LJnDaatH6jT1KmWeWpRIdS5r3IiwmjeoeQW7tBEdvc2Vns/fV03TKHd9VWYb6T9y1zV1h7DZgO8ck7s3zSg97j6Bb8iHiUL8GjHn4eQ9nU5Yw4EHYRRUiensvWtrTKq4sPR2Uvcwlzn73U0G2gUi/JndpP5EfHxYU75fmLPtCkq7qAHr6qbw+PzIPEp/ISIxqrWTKeKPWTRalNN6NzrajsgSUC829j1V3Fm3X/KeUa4RvDpM9ZIo5HAgBoo4ioGVjRTZoud52pPR0yhGSWy0ubEE8pkhe8FjmiRwytBJYCG6hb8SyU7YxfZbNGXXCFMpLu9G9CwEEHYahdFP6HNQ3vZ73exkED446N00qeutT2qDOpQ5ddkToWys5tvzM8LttjXuc2OVrmtj+FtTWpGYmo0oSBtNVG/URss1HsSo48q605dzGyjnFWcekSqse5lgWjSq8dGeltIXbefeP+orm8r96XudTifsQ9jWWgkggPK0nmlDB53Ia/xFRcj1I6TgfSqfv/gbLHHVakizsloykfR1N42o+gg+ZbRcXNByp5MmmcZK8M2lVtrW3og5suSDl9OpVX9g60QVLmgsB0eHAN7a7F6eLZJ6it+x4x+M4sVzWS5fcZzYuSusuPxSZBoa80OJaPEq2wYTi41y+W+hyfGsiq+yd1fVNJb+uhKmhzsc3ZmBb3ro7I80dHHVy5Zcxo4Wuo2aItcauLi402cBTsAUTGodNemTcrIV1nMuwzYw5Ns0Tw6rpII3PYzV4owagb9BVRce9w5k102TMmlWcrT66NO02fK5j9RyjMwDttC532U+mfPJv6LRXXw5IJfVtlbgyWr7YeEzvIBQoS3zr/cTZx14b/2F3bLO39me4ZjWRjQSABqHONNegLdbNylGJqogoxlI07K2rSOIIUya6aIEX5tmjgm73wmTlBSrwB05a87qNVW41Mq1Lm+pZ5V0bHHl+SNzN+zWh+cgCpOYc4c7UajrWyu+HJys83Y83JSR3FUheAgOYY4tGaWnSSr7BhqGznuIT3PQv2SOpAG0mg69ykWy0tkemG2kbmK7s/Z7RlHyM78oqe8FQsKfM9lhnQ5Y6KlzuaVLu7EGnuI9rdzyPzO81zUu7Ooh2LrDRpLIf7uneQFL4bHeR+GReKS1j+7Q12ayOdFK5mhjjz17QO/VXGTZrS+pS4te9v6FbJIeTd9J8kyP2n7GMf8AdXuV2BGe7tEnS2MdlXH+lU+HHcmXWbLUUXl3sqr2T0jn49ZGFsncJi06NFAB5laKfNJsk3rlgkVNqPPd9R81z2R+9P3Z0mL+zD2X8HitJvBAeFr+EoYDDzaj9RUa/wBR0nBv2Je/+ENFutBhs7nt0c4iNp4E7T2Cq8x6LZIufNJRKWwWgk6mvWtLfUs4QSgO+FXe9j+oea30+pFRxJfCl7HSbzu6O0RmOUEtJB0JadOkK1qtlXLmj3OKtqjbHll2F7HtGWVrG6AEAAbg0UA8VKwU5W7ZEz2oU6RzyzxF2wE6E6anQVPgCrq2xQW2UdNbnLSPNkldQsb3HZnXLPQs26+JhIQJHDn1Gyoo0NFDSo0DR2LmrW1N+51FKThHf0GS77U+WGB0ji92Vzau1NGvIAV1w1t1OT+bKPiqSuUV8kZtLIWylrdtXvy6EuHT2LZaoxh4kV9/c1VOUp+HJ91r2PKw3oJ4X5Q9oDxo9wLfhoKADbt1UPHvldZtk/IojRVpM3bE3TxVrZLRT1xcn0PWG0A6tNRxC1PrHZtS1LQoW7ErxaHUigBYSwODHAkDSpGahNN9Fz87Jbcd9NnRwqg0pa66PpRazYec76NceAKzFbejzJ6TZyDEc2aZ3Roulx1qtHMZEuaxm7g6ycpaYhuBzn9Ir50UXNnqtkvAhzWI3/aZF75juLB5uUfh7JXEF0Ep3wlWN3Yq6e4jT/jOHAnzK5qXqZ1MH5UMWG//AC9JjHdmKsuErzTfsVnGX5YL3OnYbsdbFa3cWZB+kZj5hbMufxoo14cPgyYj8kXNc0ak1aOvYp1y3V+CBU9Xfkzuq6ZbHY+SnYY5XSOc5riCQDQN1BI2Cvaq3AiWXEJlnclnzuY35nNb3kD1VhkS5Ytlbjx5ppGWNIAy2SU0GYf6WlacJ7iiVnLqxXtmj3dde/VUmXHlvkvv/PUu8KXNjwf2/joYwROecrGlzqE0FK6Cp8AVH0SW9HkHoZPG1nmojB74Zbzf1HzUa71HScI6Y793/gvMSjmRt6HP9B5FY+RuXWworBtUd9y4h6B8wq73sf1N81Ip9SKjiS+FL2OsKxOLEX2lT6Rt7Va8Mj1bKjikuiRX4CsXKSvJ2Njd3v5vlmW3iM9RS+5r4bXuTf2FN7MrnN4EhS4PdaIdq1axKt59+4cCT3rnL155HS478kR8wlZs4srPmDK/rcXHzVzj/Dw9/ZspMn4mdr7pHviyy5Z7Sxo2ucQB+bWgHasw82J+DFnlzPyUuH7I+KzASMcx7nucWyNLHDY0VadRsKjcNj12SuJz6aGW77Dykco+WF7/AOEf9KZlz1pfVkLCr22/oimu/QEcFv8A+maZfuiJbf7TN9ZXNWet+501X7a9j6xWDJp3s+kTltpW5o1XPUGcctz80jj0rpYrUUctJ7m2OHs5i9693ysp3kfZVXEH0SLjhserZPtNbrGfy/1f7rxw/ubeIekRIm10VrYuhT1PqNdg9lljtETJi+ZkkjQ5xY9pFehrmmi5u1amzpqnuCKC9MPRWKVzIi9wJ15Qhxq2oroArjh1ShByXz0UvErnZYov5bHnCord8/8Amf6AomX++vwTMP8A07/Jz+xfifr9VbS61/gqV0s/JeY7lzTO+qncAFCwY9CZny6nrguOtoi6DXuBK95r+GzxgrdiPH2iMpanHjkP8q8YD8qNueurE22fGezyCqc3/UT9/wDBb4H+nh7f5PJjyNQSDxBoVFJZghk8LZ8KIwb2FGcwdZ81Gu9Z0nC+mN+WXmJYCCyu+MEd5HosyWkjNM+acvsxas2jlEl3L2r0Dxhh3vGfUPNSKu6KviC+HL2OuZlZHEHNvaLLWdo4BXfDV5Gyh4m92JFt7NmjJMeljfAn1UbiT8yRL4YvI2I98sy2iUfnd5qxx3upFblLVzLi5fZtZbXE2d75myOJDuTe0A5XEDQtNNFR5UdWsvcSW6osi4ruFmtULRXk2PaxrpCKkDQE8VaPSxeRfJFVHby+eXzZ64oiIvB5A0qxx8ExZL9PpmcyD/UcyPLGsua0uO0c0CmugaE4fHSMcRltlvg2z5o7R0wln8QP2C1Z8vNH3N3Do+WXsJNnHPIVhDrWV9vSw9ovZTNaCbRHPEBKcwa9r6t3Grht2cFz161YzoseW6onaKrWbCsxBJSE9vkpGMvORsp6rORynndq6J9jm13Hr2eHSbqZ/UqbP7ou+H+lmPtG1azqPmFjB9R6zvQItl2q3mU0Dq1wzkWaKm5nqVz9y+IzoqX8NFBfd1SPc54izuqaDMANTv1U2jIilyt6RBvx5tuSjtk3E21RxSxuhyh7TShAo4inE6LxkulyUoy2bMVXRi4zjopm4etLCS2JriTXVw08lujk1tak2jTPGsT3FJmliMnMM22vO6963YuvkR8vfTZZYOkpaGHrH8pXjN61s2YPSxGHtDNZyfys8qLXgdjdnrqxU/8AzZZX+7bmLjoARU96g5mNb4kp66E7CyqvCjDfXRFouO0s+Ozyj/LcfIKByssOZfU0HsINCCDwIIPcVgyad4vo3rNEQZb4PbWNvWfMqNb6zpOHf6RP7v8Aka8aw0bZjxh/rcfVbLV5YkfBluyz3EVuj+1QpdzpqfSOGHn0c3rC21dyvzVuDOucuFbaOC2c8xpZ3SWirQSKK5wpxhX1KTOrlO3oXPs/5jJWu0OZp8Come+aSaJnD1ywaYn4ghJtcuUV5x2dZU/FmlUtkDLrbu6D1gsD9lAcNQ923p1CrMt7tbRaYa1UkyymuezvIc6JhI2EgVHUVqjfbFaUno2yx6pPbitmNouOzyGr42uPE1J70hdZD0vQnTXP1LZz3FEQbOWtFGtcWgDcArfCk3HbKbOilLS7DHgJ34reLQfMeqicQ7pkvh3ZoRi2kpH/ADTRWNL3WV+QtWHVcIy1szOguHjX1VJlrVrLvDe6kbhmWnRv2Vt9vzMp1qRj9JbI2T1jo5/NdJbznua0bsxpXsVx42+kVsplRy9ZNIYsGytjMgzNOYClDwJ+6rsxSem0WWE4raT2Rjd+drAOB8wvGI+WWzZlrmjoVYbI1oBc8DxKspWSl0iirjXGPWTHnDt4sMTWA1LAd1Kiv+6qsiuUZczXctsayMo8sX2LX9oUckkG0IDzdbKblkwJF6RB7yXVHOJ1BG9WVNml0Ku6vmfU1LFezY5GljfhNQS7b2KRLHlOPmZHhkRhLyxNvEpdaHh7WOILG/CM2o6lDpkqnpv5k66LtW0vkaVgtT4nNpE7MCNXNdpRSnGNm9y6fgiKUqmtQ6/k6Ddl5uewFwod9AR4FVVsFGWo9i2psc47kuom48j5SYH8gHn91X3vTOh4bWpVvf1OfzR8+nAqFOb33Olx8SpLm5Vv2QxXKwAinFIvb6i2EYR1FaQzY7Z7mynhHl8GqZd6YnP8Ol8axff/ALnOpNJFXz7nWY3pGm43ahbIETKXRnVWsqB0gHwVwmfPpR6tFZeVwNmBBe9tTU5SPUKRVkyre0iNdixtWm2a93YZ5AnJK/XTXKvV2U7fUkeKMONO+Vs8rXhUPJPKvBNakU39ixXkuHyTPVuMp/No9bquB0BOWRxqKGoCzfk+L3WjFGN4PZtlnyL/AJioxJ6kFkm5ydB1KC8MPyveXgsJJza1HopdWQorRDtxnJ7R5XZdttikDqspsOUjUcKUW627HnDST2aaqcmE9trX/n2NOXC8+YvHJkkk6kjaa02LzDKilp7PdmLJva0XNwRWuE0fly66NIps03LxfKia8u9nrHhkQfm1oYnRqFsnaNSexZv3iO4he42NHiVakUF54TdK7NytOjJX1U6rP5I65SBbw7nlvm/sRYMKGI15UnqbT1Wu7M8Ra0bKMLwnvezemuBjviqe0hRlY12JTrT7mlLg+J2+QdTh9lIjm2R6dCPPBrk9vZu2G4WRatLuHONfRarMiVnc21Y8a/SWAs60m/RkIFgyTyCAOQ6EGjH9ib8re4LPM/qY5F9DMWYcFjZnlMhAmxokQpsaE7GEfvf0hQsj1HRcJXwvyc8tTfeKvl3OtpXkLu6jqFsgQ8jsxsxmytks7uofyj7Kdb1rRzGB0ybF7/ycztWj1X2dzrcR+UYrodsXqBqyUdcsDqxsPFo8lbQe4o4G+PLbJfc2KL0aiaIAyoAyoAyICciGAyIA5NBojk0Gg5NBoiiwZIyoZIyoCMqAjKgIyrIIyrGxoMqDRFEGgohnRCbGgqmxoiqbGgzJszoM6bGhOxf+L+kKHf6joOFft/k57bxSRV8u51lHoLK7nbFsiRLxxxA/Nd0Z+V4H+r/ZT5PdSOXpXLmy+5zW3jnAqDYjp8ORb3S7YsQM5GjrGG580DRvbofRWdT3E4nPhy3t/UtAtpCMkBKAEBKAlACAlDAIAQHnRDIUQEUQEICChkgoDErAIKAxKGSCUBiXIZMC5YMmDnoDydKhnR5utCxs9cos4lkq8H8oUW/uXvDFqv8AIm3jZiXVUOUep0dFqUdFhd1j0BJA6zRbYQK/IyHvSRaWu1ZoHQtLXEua5oB2U27Vu51y8uyu/Tz8VWuLQoW6I6gihB1B0IWqa2WNFmmet23jye0VWuMuUk3VO3sxiuvF0gdRgA3f8C2xyX2RCu4LW1zTbOh3PeBljDnbdhoptc+ZbZzGXjqqzlXYsBItmyNoyD0MaJD0MaJzINE5kGiaoCaoYCqAmqAxogIogIogAhARRAY0QyRRAQQgMSEBgQgMCFgyYFqGTBzUMnm5iwZ2eMkFdyHpMp7xuR0hqHUPSKhap183UsMbN8Ja1sprTcUzf3M30mvgVolTIs6uJUvu9C9e0Mw5vJyAfQ7zAUaxT7aZdYlmO/MpR/qjGwWWSopHJ/A77LEYS+hsvyKtepf1Q2xXAyZoMsZzECp1a7TQKfCPl6o5LJvcbW65dDylwJE7Y57e0O8wsSx4s918Xvh9GTYsCtY6vLOPW1q8LFSfckT47ZKOnBf3GqwWPkxQEnrUiMeVFPdc7ZczN5pXs0aPQFDzozDlkaMw5DGiQ5DGjIOQaMgVkxokFATVDBkhgKICKICKIAogIogIohkiiAgtQGOVAQWIDExrBkgxoCDGg2Y8mhnZHJIZ2HJINkcmsGdhySGdkciE0NhyKDZIiQbJEaDZkGINkhqAyAQwSAgJCyYMggJQGSGAQHqsngEBCAEBCAEBFEAUQyRRAFEBFEAUQEUQEUWDJGVAGVARlQyGVBsMqAMqGQogDKgJyoAyoAyrAJyoAosgmiAKIAohglASg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8196" name="AutoShape 4" descr="data:image/jpeg;base64,/9j/4AAQSkZJRgABAQAAAQABAAD/2wCEAAkGBxQSEhQUEhQVFBUUFBUQFRcPFBQPFRQWFRUWFxUUFBQYHSggGBolHRQUITEhJSkrLi4uFx8zODMsNygtLisBCgoKDg0OGxAQGiwkHyQsLCwsLCwsLCwsLCwsLCwsLCwsLCwsLCwsLCwsLCwsLCwsLCwsLCwsLCwsLCwsLCwsLP/AABEIAMYA/wMBEQACEQEDEQH/xAAcAAACAgMBAQAAAAAAAAAAAAAABgEFAgQHAwj/xABDEAABAwEFAwkGAwUIAwEAAAABAAIDEQQFBhIhMUFREyJhcYGRobHBByMyUnLRM2KCFEKSosI0Y3ODsuHw8UNTdBX/xAAbAQEAAgMBAQAAAAAAAAAAAAAABAUBAwYCB//EADYRAAICAgAEBAUDAwMEAwAAAAABAgMEEQUSITETIjJxI0FRYYEUM7GRocE0YnJD0fDxFSRC/9oADAMBAAIRAxEAPwDuKAEAIAQAgBACAEAIAQAgBACAEAIAQAgBACAEAIAQAgBACAEAIAQAgBACAEAIAQAgBACAEAIAQAgBACAEAIAQAgBACAr70vVkA11PD7rxOaiScbFnc+nYV7RjJ1dKDsUZ5DLqHBo66m/deLA80fTrC9wv33I2RwlwW4DPG8OAINQdQpJTNNPTMkMAgBACAEAIAQAgBACAEAIAQAgBACAEAIAQAgBACAEAIAQAgBAYyvygk7gT3IzMVt6OU4lvMue4k71W2z2zteH4yjBIVJbWaqK5F5GpaNy77Yahe4yNF9K0dTwbbi9had2o9VZUS2tHFcVoUJ8yGRbypBACAEAIAQAgBACAEAIAQAgBACAEAIAQAgBACAEAIAQAgBACA8Lc2sbwNuU+Sw+x7qepp/c4zffxFVVq6nfYUlyoXnt1UfRbxktG3YGar3FEe6a0dTwHCeceiiscdHGcYmm0hwUoogQAgBACAEAIAQAgBACAEAIAQAgBACAEAIAQAgBACAEAIAQAgBAczx3h98ZdKxpdG7nHKK5DvB4DpUW6nfVHQ8M4gklCb6nPeXbVQuQ6L9UtF/h2yGZ4bG0uP5dadJO5bq6m2V+VnKEdtnYbmu8QRhu/a4jip8Y8q0cnkXO6fMzeXo0AgBACAEAIAQAgBACAEAIAQAgNS8be2FtXdg4rZVU7HpGq21VrbFx2L9dgop/6DoV//wAh17F9dV6snGmh4fZQrqHW+pOpvjYuhYLSbwQAgBACAEAIAQAgNG8rybF0nbTh1rxKaiSKMaVvsIl/43kDssZp1KHZkvsjpsLglbXNMp4L/kdte7+J33WpXSfzJs+HVR6KK/oeUsEUlSWNzcSxrqHjQii9qwjWYa1pdPYtcN4zkgrBJDDVrg2sDRAHg6tdlFQDTb0hTITXLs5vIxpq9V722PdixDDJpXKfzbO9ZjbFmLcC2v5bLUGq2EIlACAEAIAQAgBACAEAIAQAgBAJeN5SHU3UFFa4CWio4g3zCJJKaq26aKbrsZMJ2oiVlN5A71X5kU4ss8KTU0dLVIXoIAQAgBAYvcAKk0A46LKW+xhvXc1G3rCTTOKrZ4Fmt6NSvr3rZuArUbiUBz3Et4ayOrvIHooNs+7Op4fj9IxOeCr3kneVB7s6p6hDSPR8gZJlB2AV6yKhe5R5dMiVW+K5R+haQvXpM1yRVS2ilrp9HkVMr/aZzeW9cQr/AAM0MxCjplzKCHfCFvLgWO1oKivipdMt9DnOJ0KLU0MqkFSCAEAIAQAgBACAEAIAQAgIc4DUkDr0WUtmG0u5QYlsTLQzmSMzt2Vc0V6FKx7JVPqnoi5FcLV0a2c2msM4fkMEpNac1jng9Tmggqy/VR13K39HLfYesIYfewiSVuUj4Wnb1kblAyclS8qJ+Njcj5mN6gk4EAIAQAgFLHF4OYAwaCmY9KscGtN7ZW59jS5UIkdvdm2q3da0UqsezpGD7cZIyHa5aU7VR5lajLaL/BscoaZc22TLG88GlQpPSLGqPNNL7nI8VWjm04lVdz6HdcNr82/oU93xcd2pWuCJuTZpMqYps7i/53lw6tjfABeru+jTw1eRy+pfWc6LCPVncoJX1tZ6HsHcB91PrXwmcnmS3xCPuhws4qQFER0M3pDJgG0F80h3AuY0bgGmnpXtUjHe5Mp+MQUaY/Xo3+R+Uw5sEAIAQAgBACAEAIAQAgIc6gqd2qJbDejlWI7+fNK6hOUGjQNlF0WNjRrh9zmcnKlbP7fIrG2knet3KmaeZroylxVa3RRiVj3xvBDaxvdHUHjQqvz4RVfMu5ZcPslKzlfYbLkxLaI42DlXP5o/FJkJqK6l2q9rDrlFdDw822Mn1HG4MUiZwZIA1x0BGwngRuULIw/DXNEnY+b4j5ZLqMygk8rL1vyODR2p4D1UinGnb1RGuyoVdGZXVfMdo+A0I3H0WLsedXczTkwt7FitBIFnGl1OmYHRjM5ooWjaR0cSpmJd4b0+xDy6PEW13Ob2SyvdJkEcmatKZHV8laSyY67lWsSW+x1bDN1mCPnfE6hI4cAqfIt8SXQuMenw4meJZssJHzED1UO16iWmBDmuX2OR3/JmlA4Krte5Hd4UeWrZpXvLyVmcRtfSJv6tp7qrZUvmQs6zpyr5lVZG0DRwWqx+YscOOqi+s+xZR4sFuN1bQ4/33lQKxgvhfg4zIlvPX/JD3YNDXgC7uFfRQ49zo735S19l7tR0tJ79Vtxe5B48vL/Q6Spxypp268o4fjdQ8BqVtrpnZ6UarLoV+pk2G8Y5vgdXo2FYspnX6kK7oWelm2tZtBACAEBrWq3xx/G4A8N62QqnP0o1zthD1Mzs1qZIKscD1LE4Sh0aMwsjNbiz2Xg9ggKvE1q5OzSO3luUduikYsOe1IjZlnJTJnHLRNlDnnY1peewVXQ2y5YNnOUQ55pGNiBayMHbkbXrIqV4pXw0e8h7tkUePZaQtHF/kCoPEn8NL7k7hi+I39hjuzWOP6G+QUyD8i9iFYvO/c3LvthE2mxjwB2Uqe9eZR5oP7myL5JpHZWOqAeIqudOkRzHHLHNndXfqOkK9wZx8NFBn1y8RntgKN5mBGwAk9S85848mj3w+uSnsYscX46zxhsZo9+8bQN9FCwcdWS3Lsibn5DqjqPdiFDeDnHnOJJ11NSrdwj2RTKc+7NO/wC9JoWtkjmljOYMOSRzQQa7W1ooGZVFR5l9SwwrZOfK38mON34qmbQOOcfm294WZ4VbXToYhnWJ9epv4hvESsjLdhaXEcDvHgqPKi4S5WdbwfVkXYjmtpfmmd1qqfWR3MFy0o08Un8FnCrz1nQeRUmPRFLe+aw1LPtCiz7l5j9Ky6i2L3Ej2itYXVkrxlJ/nVmv2/wcPOW8xP8A3L+R+L8sMrvlikP8pUGJ1NvdL7r+T39nFryviHTl7xRZxpakjxxqrmqkzrasjijluLrQ/l3g10cR2blf4Sj4aOdznJ2M9sGTP5dgFduvVvXnO5fDZ6wObxEdMVEdACAEBDjogOR33b3ukcSTWpXSY8IqKOZypyc3susE2l/KtGtDoepRs+MeQkcPlLnR0NUhfAgE72iWukbWcTXuVpw2Hmcip4pPyqJzy22AyQSHdzGn9TtB4HuUrLn0UPqRcGvq5/QJNvcPBS4LUEQ5vc2KPtAl/Db9TvRVXE32RbcLXqY43LrHH9LfIKdH9texAkviP3NW7pfeSV/9j/FxIWanzVmb1y2HTL4xTyFngyAGSRgOuoAAoTTfqCq6jD8SyXN2TLG/N8KuPL3aFe33/JaG5ZRG8bs7Acp6CKHxUxYcI+na/JCebY/Vp/gywZjNzY3AwwgNkcz3IdHXLpUkk1KhwxXcnJy7Nr+hNnl+C1FR7pP+phjS2Ga0DcA0abaV3KbhV8lZAzrOewXIH1meflLYh+kVPi49y2VPmlJnm1csIR/JqY0k91GOMgPcD91Ez35EvuSuHrzt/YY3yZYi7eAAOtxAHmpXfSIq6bZZzSUhb9Fe/VczxGW75fY7/gFWsWH36ifZal5PEqoj3O0taUNGtf7qyn8oa3uH/al9kUCfNPZrWTaFEl3L+r9suq0aepbIkS59GKd1nVh4vr3vVp/+PwcKnvJT/wBy/kfrb/ZbR/gvHeKKAuzOss9UfdFZg205XN6CCtVb1Im5sOen8HYr6xDFZg3NVznCoa3hxJ3LoMfGnd1XY+Z5OVCjpLuJGI73htPO5J7XgaOje0F3QQW0VjXi21LyyK2zMptfmiTgbEtkawvEcwdmLC6UsedNtA2gAqozquyI7+RJ8anHlrXXR0G7bzinFY3VptGwjrCh20zrepIm1XQtW4s3FqNoIDSvO9YrOAZHUrsA1J6gttVE7XqKNN18KlubOe4hbBM8yROewnUtLA8HqGYUKtKo31x09Mq7J49kt9UWeCb1sbWuLZHl4ORxljMYB3gAV81Es8a7suiJdfg0a2+rHiCdrxmYQ4cQaqHKLi9NE2MlJbTPReT0czx9OXTAAGjRw01V7gJRrKDiDcrfYwtliMd3sJFDLKJP0ta4N8ye1R5z8TI0vkSq4eHj9fmLD9qtvkU3eTEfHUlZmjgzzKo+IvzpfYveGL4bf3H25D7uP6G+QVlH9texWS/cfuRe9j5C1PbuqHDqcA4eBXjEnuJvzYaaZ63rMaMcdjIyf4STRSE1CMmRHF2TijUsJowV2hoJ66VKzBarXsYse7X7nh7Pue3XfO9x6tHKBjS+DJ/dk/Kh8eK+y/sXdokzTPcdxPgFLXlqREkue4orrbTbtLnOPWSSUx1qBnLfnSK7GsmsI6z5BQOIP0oncNXqYyXs+lmqPmj86+imb1KJEjHakXkgzRs4GNvkFy+Z1un7s+icJajjV6+iKi8LdyNGtawN/eL6eZUTzdoott0tOd09P5dRYvmVpe4s2Gh7d9Oiq2S7EKprm6djCwGpUR9zoa35C8ayrSOIovcSNatrQtXTZDyoj3xu16gag9uisHYvD2cdXiSeYofR7/CHq0srZ5hxjPooi7HRWepe4s3Q/k5ADvWntIst89OhlxTa3Oe6RwOVsbaHaOawb+uq7PCshHFTT666nx/idFn66SlF63pPXRo0GPIbrtA17lPT8qbKppczS+pTYIfmgd/jSeLqqFgvdb92T+ILVq9kPmArdS1U3Ozx92o8Wrzmx5qeY94UuW/lHPF9sfFAXR6EmhI3BV+FCM7NSLDOnOFW4FPgW8ZpHOa8lzaV11oVK4hVXFJx7kTh1tspNS7C/jC28rana81nNHUNql4UFXTsh503Zfr6dCpu6cvYCd4B79Vui24ps0SSjNxXyNDCUmY2j/6HU7aKHivbn/yZNy49K/8Aijo2BbZV8jBsFe0tNCVpz4eVSJHD5+ZxHCV9Gk8AqxLb0WknpbOfRzG22kRtc5oa4k01aWjaSPDtVvOPgVba3spa5fqLdJ60WHtFfzY2jcCe+gHkVGwY7lsmZ0tQ0c9V4zn4lXfNwNtD2OJplPO/M3goWRiq2SbJ2PlumLS+ZfWUBtANg0W2a1HRpg9y2WftA5LlInNkHKGKPO06D4Rl524kEeCq8aycNtLaLjJrhNJN62VsfvrPKeScwRjI4k/vFwGV1d+h2KV4ymtb7kWNDg966Irp35YpDwa7wCn2eWv8FdX5rPyYezIe5eeDn+OUfdVOO/ga+5b5C/8Asb+xf2aFnvTmzHI87KDMRQUO/b4KXZNuCSIlUErG2U1mFHU4VUmpagRb3uZS4usz3Sw5RXNzB11+yrc6EpSjos+HzjGMtjHeUrDAWZm5gW6VFdOhbLbq4tJyW0a6KbJLai9M97it7TlifOyJrIq55W5wXk6MFCNAFV5TrtslNf8Av7l5g2XY9UYd+/4+xX33djJH1/bLMW/EaGYmo1GVuTb2qGoJdmWLzOdeaPUrsSGN4ifD8RYGytpSjm7Ha6f9LFkd9jbiZCi2pv2NO6zsUGcWn1Orxr67a9we9DHZxoiEz1jhaHFwAqdppqV62aeSKe9dTfc2sMo/IV7j2I1vqXuJ8w1FVqkTqU+yGSx3RSzzEuLgYQ8jcAZGgdZrVWmBjPpbvu9aOW4/xNPeIodlzN/xo0rU+jHng1x8F1k+kPwfOIdbPyUns7f7h3RIT4Aqu4c/hP3LLiS+MvYZ7oc6zWqjtrJQ/sca+RW+PxKGvc1T+FfGXsMV8YulkkexpaI6uaBla7M1poSajfVeKcKuMVzerWzN2fbKT5fTvRW4SxLM100TSzK2YsoI2MoMoO1oFTqdq0vHhLnb30fT+xvWTZFwS11W309ytvZ5LJnDaatH6jT1KmWeWpRIdS5r3IiwmjeoeQW7tBEdvc2Vns/fV03TKHd9VWYb6T9y1zV1h7DZgO8ck7s3zSg97j6Bb8iHiUL8GjHn4eQ9nU5Yw4EHYRRUiensvWtrTKq4sPR2Uvcwlzn73U0G2gUi/JndpP5EfHxYU75fmLPtCkq7qAHr6qbw+PzIPEp/ISIxqrWTKeKPWTRalNN6NzrajsgSUC829j1V3Fm3X/KeUa4RvDpM9ZIo5HAgBoo4ioGVjRTZoud52pPR0yhGSWy0ubEE8pkhe8FjmiRwytBJYCG6hb8SyU7YxfZbNGXXCFMpLu9G9CwEEHYahdFP6HNQ3vZ73exkED446N00qeutT2qDOpQ5ddkToWys5tvzM8LttjXuc2OVrmtj+FtTWpGYmo0oSBtNVG/URss1HsSo48q605dzGyjnFWcekSqse5lgWjSq8dGeltIXbefeP+orm8r96XudTifsQ9jWWgkggPK0nmlDB53Ia/xFRcj1I6TgfSqfv/gbLHHVakizsloykfR1N42o+gg+ZbRcXNByp5MmmcZK8M2lVtrW3og5suSDl9OpVX9g60QVLmgsB0eHAN7a7F6eLZJ6it+x4x+M4sVzWS5fcZzYuSusuPxSZBoa80OJaPEq2wYTi41y+W+hyfGsiq+yd1fVNJb+uhKmhzsc3ZmBb3ro7I80dHHVy5Zcxo4Wuo2aItcauLi402cBTsAUTGodNemTcrIV1nMuwzYw5Ns0Tw6rpII3PYzV4owagb9BVRce9w5k102TMmlWcrT66NO02fK5j9RyjMwDttC532U+mfPJv6LRXXw5IJfVtlbgyWr7YeEzvIBQoS3zr/cTZx14b/2F3bLO39me4ZjWRjQSABqHONNegLdbNylGJqogoxlI07K2rSOIIUya6aIEX5tmjgm73wmTlBSrwB05a87qNVW41Mq1Lm+pZ5V0bHHl+SNzN+zWh+cgCpOYc4c7UajrWyu+HJys83Y83JSR3FUheAgOYY4tGaWnSSr7BhqGznuIT3PQv2SOpAG0mg69ykWy0tkemG2kbmK7s/Z7RlHyM78oqe8FQsKfM9lhnQ5Y6KlzuaVLu7EGnuI9rdzyPzO81zUu7Ooh2LrDRpLIf7uneQFL4bHeR+GReKS1j+7Q12ayOdFK5mhjjz17QO/VXGTZrS+pS4te9v6FbJIeTd9J8kyP2n7GMf8AdXuV2BGe7tEnS2MdlXH+lU+HHcmXWbLUUXl3sqr2T0jn49ZGFsncJi06NFAB5laKfNJsk3rlgkVNqPPd9R81z2R+9P3Z0mL+zD2X8HitJvBAeFr+EoYDDzaj9RUa/wBR0nBv2Je/+ENFutBhs7nt0c4iNp4E7T2Cq8x6LZIufNJRKWwWgk6mvWtLfUs4QSgO+FXe9j+oea30+pFRxJfCl7HSbzu6O0RmOUEtJB0JadOkK1qtlXLmj3OKtqjbHll2F7HtGWVrG6AEAAbg0UA8VKwU5W7ZEz2oU6RzyzxF2wE6E6anQVPgCrq2xQW2UdNbnLSPNkldQsb3HZnXLPQs26+JhIQJHDn1Gyoo0NFDSo0DR2LmrW1N+51FKThHf0GS77U+WGB0ji92Vzau1NGvIAV1w1t1OT+bKPiqSuUV8kZtLIWylrdtXvy6EuHT2LZaoxh4kV9/c1VOUp+HJ91r2PKw3oJ4X5Q9oDxo9wLfhoKADbt1UPHvldZtk/IojRVpM3bE3TxVrZLRT1xcn0PWG0A6tNRxC1PrHZtS1LQoW7ErxaHUigBYSwODHAkDSpGahNN9Fz87Jbcd9NnRwqg0pa66PpRazYec76NceAKzFbejzJ6TZyDEc2aZ3Roulx1qtHMZEuaxm7g6ycpaYhuBzn9Ir50UXNnqtkvAhzWI3/aZF75juLB5uUfh7JXEF0Ep3wlWN3Yq6e4jT/jOHAnzK5qXqZ1MH5UMWG//AC9JjHdmKsuErzTfsVnGX5YL3OnYbsdbFa3cWZB+kZj5hbMufxoo14cPgyYj8kXNc0ak1aOvYp1y3V+CBU9Xfkzuq6ZbHY+SnYY5XSOc5riCQDQN1BI2Cvaq3AiWXEJlnclnzuY35nNb3kD1VhkS5Ytlbjx5ppGWNIAy2SU0GYf6WlacJ7iiVnLqxXtmj3dde/VUmXHlvkvv/PUu8KXNjwf2/joYwROecrGlzqE0FK6Cp8AVH0SW9HkHoZPG1nmojB74Zbzf1HzUa71HScI6Y793/gvMSjmRt6HP9B5FY+RuXWworBtUd9y4h6B8wq73sf1N81Ip9SKjiS+FL2OsKxOLEX2lT6Rt7Va8Mj1bKjikuiRX4CsXKSvJ2Njd3v5vlmW3iM9RS+5r4bXuTf2FN7MrnN4EhS4PdaIdq1axKt59+4cCT3rnL155HS478kR8wlZs4srPmDK/rcXHzVzj/Dw9/ZspMn4mdr7pHviyy5Z7Sxo2ucQB+bWgHasw82J+DFnlzPyUuH7I+KzASMcx7nucWyNLHDY0VadRsKjcNj12SuJz6aGW77Dykco+WF7/AOEf9KZlz1pfVkLCr22/oimu/QEcFv8A+maZfuiJbf7TN9ZXNWet+501X7a9j6xWDJp3s+kTltpW5o1XPUGcctz80jj0rpYrUUctJ7m2OHs5i9693ysp3kfZVXEH0SLjhserZPtNbrGfy/1f7rxw/ubeIekRIm10VrYuhT1PqNdg9lljtETJi+ZkkjQ5xY9pFehrmmi5u1amzpqnuCKC9MPRWKVzIi9wJ15Qhxq2oroArjh1ShByXz0UvErnZYov5bHnCord8/8Amf6AomX++vwTMP8A07/Jz+xfifr9VbS61/gqV0s/JeY7lzTO+qncAFCwY9CZny6nrguOtoi6DXuBK95r+GzxgrdiPH2iMpanHjkP8q8YD8qNueurE22fGezyCqc3/UT9/wDBb4H+nh7f5PJjyNQSDxBoVFJZghk8LZ8KIwb2FGcwdZ81Gu9Z0nC+mN+WXmJYCCyu+MEd5HosyWkjNM+acvsxas2jlEl3L2r0Dxhh3vGfUPNSKu6KviC+HL2OuZlZHEHNvaLLWdo4BXfDV5Gyh4m92JFt7NmjJMeljfAn1UbiT8yRL4YvI2I98sy2iUfnd5qxx3upFblLVzLi5fZtZbXE2d75myOJDuTe0A5XEDQtNNFR5UdWsvcSW6osi4ruFmtULRXk2PaxrpCKkDQE8VaPSxeRfJFVHby+eXzZ64oiIvB5A0qxx8ExZL9PpmcyD/UcyPLGsua0uO0c0CmugaE4fHSMcRltlvg2z5o7R0wln8QP2C1Z8vNH3N3Do+WXsJNnHPIVhDrWV9vSw9ovZTNaCbRHPEBKcwa9r6t3Grht2cFz161YzoseW6onaKrWbCsxBJSE9vkpGMvORsp6rORynndq6J9jm13Hr2eHSbqZ/UqbP7ou+H+lmPtG1azqPmFjB9R6zvQItl2q3mU0Dq1wzkWaKm5nqVz9y+IzoqX8NFBfd1SPc54izuqaDMANTv1U2jIilyt6RBvx5tuSjtk3E21RxSxuhyh7TShAo4inE6LxkulyUoy2bMVXRi4zjopm4etLCS2JriTXVw08lujk1tak2jTPGsT3FJmliMnMM22vO6963YuvkR8vfTZZYOkpaGHrH8pXjN61s2YPSxGHtDNZyfys8qLXgdjdnrqxU/8AzZZX+7bmLjoARU96g5mNb4kp66E7CyqvCjDfXRFouO0s+Ozyj/LcfIKByssOZfU0HsINCCDwIIPcVgyad4vo3rNEQZb4PbWNvWfMqNb6zpOHf6RP7v8Aka8aw0bZjxh/rcfVbLV5YkfBluyz3EVuj+1QpdzpqfSOGHn0c3rC21dyvzVuDOucuFbaOC2c8xpZ3SWirQSKK5wpxhX1KTOrlO3oXPs/5jJWu0OZp8Come+aSaJnD1ywaYn4ghJtcuUV5x2dZU/FmlUtkDLrbu6D1gsD9lAcNQ923p1CrMt7tbRaYa1UkyymuezvIc6JhI2EgVHUVqjfbFaUno2yx6pPbitmNouOzyGr42uPE1J70hdZD0vQnTXP1LZz3FEQbOWtFGtcWgDcArfCk3HbKbOilLS7DHgJ34reLQfMeqicQ7pkvh3ZoRi2kpH/ADTRWNL3WV+QtWHVcIy1szOguHjX1VJlrVrLvDe6kbhmWnRv2Vt9vzMp1qRj9JbI2T1jo5/NdJbznua0bsxpXsVx42+kVsplRy9ZNIYsGytjMgzNOYClDwJ+6rsxSem0WWE4raT2Rjd+drAOB8wvGI+WWzZlrmjoVYbI1oBc8DxKspWSl0iirjXGPWTHnDt4sMTWA1LAd1Kiv+6qsiuUZczXctsayMo8sX2LX9oUckkG0IDzdbKblkwJF6RB7yXVHOJ1BG9WVNml0Ku6vmfU1LFezY5GljfhNQS7b2KRLHlOPmZHhkRhLyxNvEpdaHh7WOILG/CM2o6lDpkqnpv5k66LtW0vkaVgtT4nNpE7MCNXNdpRSnGNm9y6fgiKUqmtQ6/k6Ddl5uewFwod9AR4FVVsFGWo9i2psc47kuom48j5SYH8gHn91X3vTOh4bWpVvf1OfzR8+nAqFOb33Olx8SpLm5Vv2QxXKwAinFIvb6i2EYR1FaQzY7Z7mynhHl8GqZd6YnP8Ol8axff/ALnOpNJFXz7nWY3pGm43ahbIETKXRnVWsqB0gHwVwmfPpR6tFZeVwNmBBe9tTU5SPUKRVkyre0iNdixtWm2a93YZ5AnJK/XTXKvV2U7fUkeKMONO+Vs8rXhUPJPKvBNakU39ixXkuHyTPVuMp/No9bquB0BOWRxqKGoCzfk+L3WjFGN4PZtlnyL/AJioxJ6kFkm5ydB1KC8MPyveXgsJJza1HopdWQorRDtxnJ7R5XZdttikDqspsOUjUcKUW627HnDST2aaqcmE9trX/n2NOXC8+YvHJkkk6kjaa02LzDKilp7PdmLJva0XNwRWuE0fly66NIps03LxfKia8u9nrHhkQfm1oYnRqFsnaNSexZv3iO4he42NHiVakUF54TdK7NytOjJX1U6rP5I65SBbw7nlvm/sRYMKGI15UnqbT1Wu7M8Ra0bKMLwnvezemuBjviqe0hRlY12JTrT7mlLg+J2+QdTh9lIjm2R6dCPPBrk9vZu2G4WRatLuHONfRarMiVnc21Y8a/SWAs60m/RkIFgyTyCAOQ6EGjH9ib8re4LPM/qY5F9DMWYcFjZnlMhAmxokQpsaE7GEfvf0hQsj1HRcJXwvyc8tTfeKvl3OtpXkLu6jqFsgQ8jsxsxmytks7uofyj7Kdb1rRzGB0ybF7/ycztWj1X2dzrcR+UYrodsXqBqyUdcsDqxsPFo8lbQe4o4G+PLbJfc2KL0aiaIAyoAyoAyICciGAyIA5NBojk0Gg5NBoiiwZIyoZIyoCMqAjKgIyrIIyrGxoMqDRFEGgohnRCbGgqmxoiqbGgzJszoM6bGhOxf+L+kKHf6joOFft/k57bxSRV8u51lHoLK7nbFsiRLxxxA/Nd0Z+V4H+r/ZT5PdSOXpXLmy+5zW3jnAqDYjp8ORb3S7YsQM5GjrGG580DRvbofRWdT3E4nPhy3t/UtAtpCMkBKAEBKAlACAlDAIAQHnRDIUQEUQEICChkgoDErAIKAxKGSCUBiXIZMC5YMmDnoDydKhnR5utCxs9cos4lkq8H8oUW/uXvDFqv8AIm3jZiXVUOUep0dFqUdFhd1j0BJA6zRbYQK/IyHvSRaWu1ZoHQtLXEua5oB2U27Vu51y8uyu/Tz8VWuLQoW6I6gihB1B0IWqa2WNFmmet23jye0VWuMuUk3VO3sxiuvF0gdRgA3f8C2xyX2RCu4LW1zTbOh3PeBljDnbdhoptc+ZbZzGXjqqzlXYsBItmyNoyD0MaJD0MaJzINE5kGiaoCaoYCqAmqAxogIogIogAhARRAY0QyRRAQQgMSEBgQgMCFgyYFqGTBzUMnm5iwZ2eMkFdyHpMp7xuR0hqHUPSKhap183UsMbN8Ja1sprTcUzf3M30mvgVolTIs6uJUvu9C9e0Mw5vJyAfQ7zAUaxT7aZdYlmO/MpR/qjGwWWSopHJ/A77LEYS+hsvyKtepf1Q2xXAyZoMsZzECp1a7TQKfCPl6o5LJvcbW65dDylwJE7Y57e0O8wsSx4s918Xvh9GTYsCtY6vLOPW1q8LFSfckT47ZKOnBf3GqwWPkxQEnrUiMeVFPdc7ZczN5pXs0aPQFDzozDlkaMw5DGiQ5DGjIOQaMgVkxokFATVDBkhgKICKICKIAogIogIohkiiAgtQGOVAQWIDExrBkgxoCDGg2Y8mhnZHJIZ2HJINkcmsGdhySGdkciE0NhyKDZIiQbJEaDZkGINkhqAyAQwSAgJCyYMggJQGSGAQHqsngEBCAEBCAEBFEAUQyRRAFEBFEAUQEUQEUWDJGVAGVARlQyGVBsMqAMqGQogDKgJyoAyoAyrAJyoAosgmiAKIAohglASg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8198" name="Picture 6" descr="https://encrypted-tbn2.gstatic.com/images?q=tbn:ANd9GcRD9EKlm1ZgsaAsR01liLMJe--poIeQTAAu8dPMJIl3Z6NAj6WAVQ"/>
          <p:cNvPicPr>
            <a:picLocks noChangeAspect="1" noChangeArrowheads="1"/>
          </p:cNvPicPr>
          <p:nvPr/>
        </p:nvPicPr>
        <p:blipFill>
          <a:blip r:embed="rId2" cstate="print"/>
          <a:srcRect/>
          <a:stretch>
            <a:fillRect/>
          </a:stretch>
        </p:blipFill>
        <p:spPr bwMode="auto">
          <a:xfrm>
            <a:off x="683568" y="764704"/>
            <a:ext cx="3024336" cy="525658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332656"/>
            <a:ext cx="8136904" cy="6186309"/>
          </a:xfrm>
          <a:prstGeom prst="rect">
            <a:avLst/>
          </a:prstGeom>
        </p:spPr>
        <p:txBody>
          <a:bodyPr wrap="square">
            <a:spAutoFit/>
          </a:bodyPr>
          <a:lstStyle/>
          <a:p>
            <a:r>
              <a:rPr lang="es-MX" b="1" dirty="0" smtClean="0"/>
              <a:t>g)</a:t>
            </a:r>
            <a:r>
              <a:rPr lang="es-MX" dirty="0" smtClean="0"/>
              <a:t> Declaraciones de pagos provisionales del impuesto sobre la renta y del impuesto al valor agregado, por las que aún no esté obligado a presentar las declaraciones anuales correspondientes.</a:t>
            </a:r>
          </a:p>
          <a:p>
            <a:r>
              <a:rPr lang="es-MX" dirty="0" smtClean="0"/>
              <a:t>Deberán enviar la solicitud de inscripción y sus anexos a cualquiera de las siguientes direcciones:</a:t>
            </a:r>
          </a:p>
          <a:p>
            <a:r>
              <a:rPr lang="es-MX" dirty="0" smtClean="0"/>
              <a:t>A través del servicio de mensajería MEXPOST, dirigido a:</a:t>
            </a:r>
          </a:p>
          <a:p>
            <a:r>
              <a:rPr lang="es-MX" dirty="0" smtClean="0"/>
              <a:t>Padrón de Importadores,</a:t>
            </a:r>
            <a:br>
              <a:rPr lang="es-MX" dirty="0" smtClean="0"/>
            </a:br>
            <a:r>
              <a:rPr lang="es-MX" dirty="0" smtClean="0"/>
              <a:t>Secretaría de Hacienda y Crédito Público,</a:t>
            </a:r>
            <a:br>
              <a:rPr lang="es-MX" dirty="0" smtClean="0"/>
            </a:br>
            <a:r>
              <a:rPr lang="es-MX" dirty="0" smtClean="0"/>
              <a:t>Apartado Postal No. 123,</a:t>
            </a:r>
            <a:br>
              <a:rPr lang="es-MX" dirty="0" smtClean="0"/>
            </a:br>
            <a:r>
              <a:rPr lang="es-MX" dirty="0" smtClean="0"/>
              <a:t>Administración de Correos No. 1,</a:t>
            </a:r>
            <a:br>
              <a:rPr lang="es-MX" dirty="0" smtClean="0"/>
            </a:br>
            <a:r>
              <a:rPr lang="es-MX" dirty="0" smtClean="0"/>
              <a:t>Palacio Postal,</a:t>
            </a:r>
            <a:br>
              <a:rPr lang="es-MX" dirty="0" smtClean="0"/>
            </a:br>
            <a:r>
              <a:rPr lang="es-MX" dirty="0" smtClean="0"/>
              <a:t>Eje Central Lázaro Cárdenas esquina Tacuba,</a:t>
            </a:r>
            <a:br>
              <a:rPr lang="es-MX" dirty="0" smtClean="0"/>
            </a:br>
            <a:r>
              <a:rPr lang="es-MX" dirty="0" smtClean="0"/>
              <a:t>Col. Centro,</a:t>
            </a:r>
            <a:br>
              <a:rPr lang="es-MX" dirty="0" smtClean="0"/>
            </a:br>
            <a:r>
              <a:rPr lang="es-MX" dirty="0" smtClean="0"/>
              <a:t>Delegación Cuauhtémoc,</a:t>
            </a:r>
            <a:br>
              <a:rPr lang="es-MX" dirty="0" smtClean="0"/>
            </a:br>
            <a:r>
              <a:rPr lang="es-MX" dirty="0" smtClean="0"/>
              <a:t>C.P. 06002, México, D.F.</a:t>
            </a:r>
          </a:p>
          <a:p>
            <a:r>
              <a:rPr lang="es-MX" dirty="0" smtClean="0"/>
              <a:t>A través de empresas de mensajería y paquetería dirigido a:</a:t>
            </a:r>
          </a:p>
          <a:p>
            <a:r>
              <a:rPr lang="es-MX" dirty="0" smtClean="0"/>
              <a:t>Padrón de Importadores,</a:t>
            </a:r>
            <a:br>
              <a:rPr lang="es-MX" dirty="0" smtClean="0"/>
            </a:br>
            <a:r>
              <a:rPr lang="es-MX" dirty="0" smtClean="0"/>
              <a:t>Secretaría de Hacienda y Crédito Público,</a:t>
            </a:r>
            <a:br>
              <a:rPr lang="es-MX" dirty="0" smtClean="0"/>
            </a:br>
            <a:r>
              <a:rPr lang="es-MX" dirty="0" smtClean="0"/>
              <a:t>Lucas Alamán No. 160, 1er. Piso,</a:t>
            </a:r>
            <a:br>
              <a:rPr lang="es-MX" dirty="0" smtClean="0"/>
            </a:br>
            <a:r>
              <a:rPr lang="es-MX" dirty="0" smtClean="0"/>
              <a:t>Col. Obrera,</a:t>
            </a:r>
            <a:br>
              <a:rPr lang="es-MX" dirty="0" smtClean="0"/>
            </a:br>
            <a:r>
              <a:rPr lang="es-MX" dirty="0" smtClean="0"/>
              <a:t>Delegación Cuauhtémoc,</a:t>
            </a:r>
            <a:br>
              <a:rPr lang="es-MX" dirty="0" smtClean="0"/>
            </a:br>
            <a:r>
              <a:rPr lang="es-MX" dirty="0" smtClean="0"/>
              <a:t>C.P. 06800, México, D.F.</a:t>
            </a:r>
            <a:endParaRPr lang="es-MX" dirty="0"/>
          </a:p>
        </p:txBody>
      </p:sp>
      <p:sp>
        <p:nvSpPr>
          <p:cNvPr id="7170" name="AutoShape 2" descr="data:image/jpeg;base64,/9j/4AAQSkZJRgABAQAAAQABAAD/2wCEAAkGBxQSEhQSEhQUFRUUFRQUFhQVFRQWFxcVFBQWFhQUFBQYHSggGBolHBUUITEhJSkrLi4uFx8zODMsNygtLisBCgoKDg0OFBAPFCwZFBwrKywsLCwsLCwsLCwrLCwsNywsLCwsLCwsLCssNzcsLCs3LCwrKyssKysrKysrKysrK//AABEIAJIA3AMBIgACEQEDEQH/xAAcAAAABwEBAAAAAAAAAAAAAAAAAQIDBAUHBgj/xABHEAABAwIDBAcDBwkGBwAAAAABAAIDBBESITEFQVFhBgcTInGBkTKhsSRCUmJzwdEUIzVykqKys/AIFSXC4fEmMzRTgqPS/8QAFwEBAQEBAAAAAAAAAAAAAAAAAAECA//EAB8RAQEBAQADAQADAQAAAAAAAAABEQISITEDQWFxE//aAAwDAQACEQMRAD8A266yfqgd8s2ifqxfzJVrBWR9Tt+32g/ceybfmHSm3vCsK07FmEtttSVGecrqDTOLn2O738F0wXWIJqRyJzrBR3uUkCnFApEZQc5aQq6Zmfkg92V1WT1asmBVS73CyYEnecedlUVO0bStYTm/QchqfBWERuPetI6LYNVcYDu0+8K4XOUkuDBbVxz8F0a4dzK1ARI0FlRIIIIAggUSKCCF0V0BoIXQQC6K6JBAd0RKCJAuY913gfguC6s6DsqLtCLGeR0nl7Lfh713lT7Dv1XfBVEFMIo4ohoxjW+gH9ea1z9ZLccrKHs8991hd1rchY6qQ9xFkWzmkufa1l1/hElsLr3KbdFc66KQ9juKaZCOKzqlBmSZlFgfBO3TMzu6fA/BWJVEyQka7lHdGb8k5Ce6PBKJXS/ccpbP8Ue2KG00MozIJbYfROquqJuIA6CyVEAHtcfmkel801tBv5zs48oi6453zwhTPbexZU9U1xyGmQPLmujopsTRx01uqamo7N08kcL3MmYAe6TYg65rHc1qL+6ACMBGuLRBRApaZldY8kDl0CETEooG3kgZC54Xt70Gk2zFjw19+9KKQVVKRpoOTl0wBAokZUAQRXR3QLdoqapIJubq3ldYKoleRqQPDMrfDNQXngSpezWEknS2vO+nomJHk6EH3FWGzoC3vZ5gLp1fSQ8ZHDcCkulG8EfBPuPK6ZqHtaLnLksRTd+CZmb3T5/BVtXXMwkfnGX+cGn1URnSJgBDnFwA1AzPiFuemapOkO0nU0IkZYkEDvaZuAKyqHb9c2pqpqfEWtkkfJHYvY1pecyNwWj9NTekkdwId+8Csqn2tLSVdT2RtikcHA6OGIkA+qn6+utn1j8vcy/Gh9HOsiGazZx2T+PtMPgdy7rZTmyOaQQ4ajDmD4LLdgbFpa9gkdC5hN8RidZtxrlbJdv0edBsqMtYHvDnXe5zsTmt07reAWOf3lmV0v4Xdnx3ckjm8PBVlJXiWoYx2Tw4m2+wG/kmdt7Tbgux2ZF2njvCe6NUweRVSNs8gtHC291uJWrfS46oIIgUa5KF1F2jJhaDz+4qVdUm1ajG7CNG3vb6SQXERyHgPgjUHZlRduE6t+G5TiVQkpLijKj1M2AXOu7xQJac/NSGqJThSwqFIkEFFBBBBAqc5ZKoqJAOBPn8Vb1HslVcwHhxW+Wap63aBBAwhouLn2sr5+Cg9ZPSGeghbLCLscQMZza2+gI5oV8b5ZGRsGFrnhpPziN5B3ZJrrfmY+lFGNZHNceLGszB8bgAeafpcqcs7g64qoPbisWXGKzQDbfZHtTrgnfITFE3Bu7Q53493K2i4afYcjTbIjikN2O/f8Vz8x01T1p1zsh2TfBp+JKY2j00kc2xuXFoJdgaMyPG9lRO2S8bv3vusm/7vdnibmNCTb/dL1v8joqvp4+amfBKwXczCHtOpH0gdPJUM9PJVTl0bHntXXAdmSDYXLtCq1zbEq0g2/K1gjv3Wiw424XV66tOeZGkbBkZs6m7GSRr5XEnC3MNvu571U120HzOwRXc9+QG8nkuNj2sL3zvxOa7XqqlE204Q5jsPZyODjexcNM+C438/e13/wCmTI0vYPQ+W0QqH2bGxgwj2nEDME7gu07MNAAFgNAn0hwXVzRBM5vAi/8AVkg7YaPmuv5fipogB1RimZ9EeigppdpySZMBYDv1ceQ3BKpqawVqaRu4WTN7ZKyCFJCd1weIS/y941aHe4+alhmLJPsgA3BLF1Ty7WecmsHiSShBG5xxOJJ93kFcviadQPRNOitmEkqExtTrU20pxq0DQQuiuoAhZBBA1W1jGlsZcA+S4Y2+ZsLk24AKuqMbr2cQ0b7ZuPnuWAwdNZ3VsFXLikex2EgAf8p4aJCA0aZC3mvQNi9mLFZpFxbK4Iyz8FrisK7Y1G41XaFxOBpuMQsMWQOHccvis76ZbYBqZ3OOjizPRoZkM92hWhdFgI6qoYbB0jWSN17wYSHemIeqzTpBs+9XUkgFvbPIFsznckk5AZrH632schV7TfISIIrt+m4Wv4BQ5Kep3kDwsujrInH52EcGtt71RywvGkx8wFiIrzTSfOkPqo08DibNcSBvJ3ngrNzZBq4HyCYfO61rC/giKx0Nh7Q9QmS3mrUNdl3RpwSXMPBq1oq16D6i5Wy0ADgO0p5XsDrZhr7Obnwzt5LCJ28gtq/s9Md2NW4+z2kQHMtY4m37QTWpWtWRJRKQ05qqcAQQCCqgQolcMsXkpSrttzYWcyRZETKX2RzzTyi7NlxRtPK3mFJQEUh5SikPVEcHNPNKhtfdx8VLagWgiQRRokV0LqDyWKh0BcHNdG9zC3Njmmx0JDs7cPNel9gVLTRU7iQAYI9T9QLzFV1U9ZKHSOdLK+zAXHMgWAz0G9b9RyCkoog6944mtsTc3A0useXjV458l9sfA+pa9p9hkg8nFn/yFw/SMgzykW9t34KlHSibCZYrtkJJbnZuHeCU9X1OpOpzPiVm9+fvF658ara9tm3e8Ac8gqCpniJsHs9U7t2ZshaHm7QT4XXPS7PacQBsQVY5VZP7Mm17+eSi1NO9xu0jCNbKncC3LRPUda5hy03jj4LWIm6e05x8AnGsvnhPiVM7cOFwMvEBJJ5H1CyIUkea3bqQbaikA/7xv+yFh8p5LbOpDF+STYiDaYW5DAEi8tGJTEqfTUgW2y4Zg7x4f6Jy6qaqPS3FMvfKMg9yl6wxbzTtYLuNhz+A4rnqqZ0z72IaMmjlx8Sligc43e4nxN1PhpgAk9riPs6Xsu6b4T7jxVw2QEXBB5jNQJIFEfTkeySPDJNwxdEqurdoD2GEFx1I0HnxUGSme7V7/UqRSbPDUl0w7SMU5qQ1qdAW0ApKUklAEV0Ed0HlXb3RiSmiiqGvbJFKLte27SMTntaC09657Mnlku26N0k9Rs4VLnOexsjoyMyWtZa7jxCqemUJ/J5JJw6ofI8Ogq4jhgZE97gWiO+Qc5shGq0rqHZfZdjoZ5vS4XLrnyi8d3muY6GdF2VkrI5c4Iw55DXWxEOGBrvqnP0TnTSiNNO9hb3ScTLZDCTkPLRarT9G6eOXto48D/quc0fsg29y5HrapQWwyHW72kejh96njkO+trJpy0uHcaT9Yk+5VckrhJILNtfcOStCO/oq3aTbSvtvsfckc1DNKSTdNqXNDZFDRF0Ukw9iJ0TD4y48Nv2D6rYfoakDuk671Y4ear3bOuMTfEJUcxtZ2oUQ5LJz3rbeo7/p6gXv+caTyuy2XosKc663LqJb+aqf14j+6/8ABIsaakEKRkhZaaQXNuj7NLrCG25lJa5VRhltECE5ELkp8NRNQ7JDmqeotW21juQlMtYnAEIH3Kl4UXUXEhiSpILXsfLVV8ziLD3LUms2pplHEeqIPB0IKppTZCjlLXHwsrecJ1q5uhdMskunFlpgPTaZppi2pxsmF/ydsFjSysbI4ySC3zQ57gL6LR+ohv8AhTec038ay7pdZ1PimcIJ4jJHT0LGXYKZ8ly5stu8Ab58Ghar1GD/AAmP7Wf+YViI78rhutVt4YftHe9q7grjOtBvyeM8Jfi0qdfFY6+MgjgNyrtq5SDLVo9yuJWOa6+oVZthwJa76p+KxGK5zaAz1XS0ez7bCqJsu/XQtHhG2x97yuTqX3cV30kZb0ZjP0q4k+Ac4f5V0hHH7NqCBYajdy4BIrp8Rva3JNMNiHt0Oo4JdSblRKJhW+9RUPySeT6UoA8GMH3uKwFvBbj1M7Re2llja0EMkvodXtBIv5IsaPX7Pc83a8jlnZRRs+Vujr+DiEsbZO+M+Rv8VZdpcA5jkdVqNK9rXaPJ8/uUgJT0zTyYjYrQmRiwQq5wxjnn5oJRtcqnb1WyzY3YrPzOEgGwPPisiRsKt7SIcQSD9xU+VocC0qt2NFG1ruycSDqDqLaZblNdJmLa2VgqnTFhOoIyTUtdNucfRv4KftWDMPHgfuKjMalEvZMz3MJebm54aZZKNWsLXu4EG3opOzsgfFO1UF+8M8jl5JPSWONglkcR3neauqOF2pJTFHAMlaxMU9tYWxqcz/oJN0rNaHnXpk0yU4mPZwCnJpY6Rzi6cRF5LXE3zAvbf7Oq1nqP/RMX2k38wrKOmNK+albVtY1sEN6Zpkd8pLe0PZmRlt4cM+S1zqXbbZMHMyH/ANhWIjtyVyvWS35Jfg9h+I+9dUFQdPIcVFLb5uF3kCl+Kxp1+F9VznSacWZbmuuj9k3XA9Ind4eJXPhmqYlajO3/AIVjy0qQfWY/isuW6dENgf3l0dZTNcGOxvs4i4xxyki/IkLqMQMltN+v4pZlunds7KlpZnwTtwSMNiNRyIO8FQkTEgPtmvRXUjTBmzRISMU8j3nMaCzG38mrzatz6m9rsqKQ0xykpt1sjG4nC7noQVL6XmNecW/V9yranabAc3tFud/cFXv2dfiks2QFPL+m/E7JtTHkwH9Y8OQ/FTtnR4WXvr8Boo8VEGpuogvxC1tTFsXjiPVc1tG8sznDQd0eX+qdGy7nUqdDRgKbqolHeIhwz4jiFdvqG29pvqFFdEoUtGDqnxFw6ZjhYubnzHqq4Hco8NCApjIrBWUwqmmaAcRAz3qV+Xx29tu/eFWzwXTMdC297KWmQ5SDIZKc0JtkVk60LQUhdEgqPOHWQfzlN9aigc7m7PvHiea2fqd/RNP/AOf8bkEFhHahV3SIfJp/s3fAoIJfisRqtCuE6Re35oILnx9ZqoXpDqN/RMf2k/8AMcjQXUjLuvL9Ku+wh/zLP0EEKC1z+zuPztb+pB/FIggpSNocgEEEjdLOiZcggrUHGnUaCRaQ9NFGgqgBLQQQIKJiNBQKajKCC0CQQQQ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7172" name="Picture 4" descr="https://encrypted-tbn1.gstatic.com/images?q=tbn:ANd9GcTCiEJAYj8nFJsO2IW_CA2Cwjp5QHXvObfdebifanoZTjnZ6v5kgw"/>
          <p:cNvPicPr>
            <a:picLocks noChangeAspect="1" noChangeArrowheads="1"/>
          </p:cNvPicPr>
          <p:nvPr/>
        </p:nvPicPr>
        <p:blipFill>
          <a:blip r:embed="rId2" cstate="print"/>
          <a:srcRect/>
          <a:stretch>
            <a:fillRect/>
          </a:stretch>
        </p:blipFill>
        <p:spPr bwMode="auto">
          <a:xfrm>
            <a:off x="6300192" y="2276872"/>
            <a:ext cx="2628900" cy="338437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332656"/>
            <a:ext cx="4572000" cy="3477875"/>
          </a:xfrm>
          <a:prstGeom prst="rect">
            <a:avLst/>
          </a:prstGeom>
        </p:spPr>
        <p:txBody>
          <a:bodyPr>
            <a:spAutoFit/>
          </a:bodyPr>
          <a:lstStyle/>
          <a:p>
            <a:pPr algn="just"/>
            <a:r>
              <a:rPr lang="es-MX" sz="2000" dirty="0" smtClean="0"/>
              <a:t>Las personas físicas y morales que opten por llenar y enviar la solicitud de inscripción vía electrónica a través de la página de Internet www.aduanas.gob.mx, a la que se le asignará un número de folio, deberán imprimir dicha solicitud y enviarla conforme a lo señalado en el segundo párrafo del presente numeral, anexando la documentación a que se refiere el primer párrafo del presente numeral.</a:t>
            </a:r>
            <a:endParaRPr lang="es-MX" sz="2000" dirty="0"/>
          </a:p>
        </p:txBody>
      </p:sp>
      <p:sp>
        <p:nvSpPr>
          <p:cNvPr id="6146" name="AutoShape 2" descr="data:image/jpeg;base64,/9j/4AAQSkZJRgABAQAAAQABAAD/2wCEAAkGBhQSEBUUEBQVFBUVGBQUFBIUFBUVFRQUFRQVFRUUFRQYHCYeFxkjGRQUHy8gJCcpLCwsFR4xNTAqNSYrLCkBCQoKDgwOGg8PGikfHyUvLCwqKiwvLCwqKSksKSwpLCksLCksLCwsKSksLCwpLCksLCwpLCwsLCwsLCwsKSwpLP/AABEIAKIBNgMBIgACEQEDEQH/xAAcAAABBQEBAQAAAAAAAAAAAAADAAECBAUGBwj/xAA/EAACAQIEAwUFBgUDAwUAAAABAgADEQQSITEFQVEGEyJhcTJCgZGhBxQjUrHRFTNiweGC8PFyorMWJDSSsv/EABoBAAIDAQEAAAAAAAAAAAAAAAADAQIEBQb/xAAsEQACAgEEAQMDAwUBAAAAAAAAAQIRAwQSITFBEzJRBRQiYYGhM0JScZEj/9oADAMBAAIRAxEAPwDGo0pbp0I2HSaFGlOrGJyZSK64aEGFl1KMKKMvsF7zOGFjjCzSFGSFGRsDeZv3WP8AdZpCjJdzI2BvMv7pF91mr3Er4w5EZgM2UXt1tuJDjSslSt0U/wCHta4U262NvnB/dp2/BsRgMZRth2qYZzqTSqtTqI3Xcq2vJgQeYM6PH8AoYhfEouRpUUBXv1uBr6GZFnV8o2PTOuGeSHCxvus6Ti/Z96DkC7qBfOqnQdH/ACnUfOZpozXHbJWjJLdF0zM+7QOIw+k1zSlbGUvDL7CqmUFoFgiKLnLe3nrD44BQijYAC3VvelStWKuCCRZbXElRxGcLfcH4mXihMmCx73C0xt085scJ4KQt+vOZlNAK/kDOlw2OCLdtOglpyaVIrCKbtlxuCIyEZRe256mcPw8BKxp1tASV+uhnWYntKVU2XTSw2J6mcfjKxquSwsSd9rdIYVLmyM7jacez1DgfGlRBRrbgWDdRylTE8Pwj1jnqFtL9AnkJxWD7QMgVWUVCNAW1Hx6w3HOOB6WW4z3vdNBFeg1Ljix33CcOeaOg452fw1ej/wCzqLnXl+YefnMDD4AkhBaw9r9rzH4Oxzk3I06zosCngI5nWczXzcX6d3Rt0cVP86qyfEiop5dLgbzLoNYgzRxOC8F9zzgKWHsCQL+uwnOTpG+UW5WaS4gMPDr+sTEyphKxysSNt+tjLWfS/XaLaocnaBVBfSUcTSsJoM0q4saSExU0Y2XfnKuMxSjTdunSXaiWMrCgoNwovOhjyRTuRzpwl1EBheIBtGFj9JYJlNQC+VFAtqWPKDas+fIDc8jy9JoniUpfhxxdMVGbivy58F56kGDrpI1KoA8WnlH7zQEc5laa5NKoi+kUHiMRkF7XuYpeOGc1aKyyRi6Zt4YTSorM3DGadAztxRjmWkWFCyCGFBjKE2OFkgsYGSBkUFjhZIJEJIStBZEpIVKVwQecKTIkwoLOC4rhKmErd5TJCk3BHu8z8Lk+k6vsz9pg0SsbH82usuV6KuLMAR0M4/jHYqxz0PO6/raYMuma5idPDqk+JntXDOPU6oBBBv8AT95m8T7HZmLUCBe7W930FvZnivDOO1sK9tdNwf7eX7z07s19oi1LAmzHe/lMsZSg7RrlCM1TKWJwjU2K1FKsOR/UdR5iUcavhnqGJo0sRTAqWINyDzHmpG08+7XcNXC02qGqhpD3ywDLcgAMvPUjadHHqYyVS4ZzcmmlB3HlHHYypa4kcJU+mvSPiKZqKtWmC1J9UqKLobaMM3Igg3B1ExuNOyfhFWVmvmBFrIDqCP6v0Bl3mjGF2IjhlKdVR1HcXfMNjY3E0sTSNQK3ISh2UoZ8P3Z93VT/AL85tcJ8N0aCyWrJeOm0YS1wzW2A0vuRBVsi3zEN0t/eWuI4RFqMqm19R+0oNgCZoi0zNKLXBKniqBF2pEMNiGNj+0q1qinawPLT+8diE9nfzghgr06lU+FUA1IPiZjZUHUmX3RXLZTbKXCRf4Phgytrci5uP0m3gmuvoNh/czG7Kt4mU85q4aplum2p+M83rVWaSPQaCnjiXlJJAAuTYfPaV8SrZ2pHRlNmHL5ydN7EHod4PFfiOxGp948zMao2yTZKnhsoa+oNhI1UDCx0A2lTFMdEUEX11MNgH8B12NrQa8ldyvaiwyj/ADAVTbfaFgcQlxvaLIkUsRS3mew1l6vWv+kpX1N45WjLKrM/CE944+sniHCkGxJ5W5mWKja6SOe00vNulurxQhY6VAFHNwLnlvb4x2aO7QNapYH0kczZbiKKeJx2tltpFKJMU7ccMIqqOZLJKTuztMMZpUDMzDGaVAx0S8y8hhAYBDCgxokKDJgwQMmDKsAgMkDBgyQMqBImRvETMXiXGqo8FCjcqzXqMdxYAAKBtoTe/PaUnLaMhDe+y3xviPcYepVAuUUsAb2vyvbW04js99oleoKhrU0YKBl7sFCTrpqSDtLmLwmNrfzL2Pujwj5CU6HZWuabCwU66ABRe+/ymTJPLKVxTRuxwxRjU2mY9fj74tu8bKoBP4a7WP5jzNucmarKboSPPY/GdNg+w6gC5ttoBI0exAUt4zuSN9jy3iXpsr5Y5anEuEYdXjVWogR6tQAXy2qOLehB8tukzq9aoUelUZ3VwB4ndspVgwZcxPMfIzoeIdjnGtMg9Rb/ADpMPEUqlLSqPCevLyv+8TPFKHuQ6GWM/azpOznaynheHNhAziqe8ak6WP4jjdqZ0KrYG1uR62lLB9pscX7upXy1AhqFatOjSJUC/svTBuQbgcwJ0/ZXt9gsLQK18PRo6WZ0phmrX0IYWLMxHnb0nFdoeN0+LYmrXqq9Gw/CyBGK0lKKisCy39pjpsT0ixhfp9osWVujj17ql/ZJpYLFY6quZGU21/l0/wBph8OxtOjTCKK1Q9XKU7m5OvtdbfCa3DO0Va5FKiPF+Zyf0UCaYxi15syznNS8UDqcWxgYqzpcdaVP9tY44riSNaoU+VKlb/8AEOVYn8ZcpJ5f8xV6a3tf6TbjwY2k6ZgyajIm+UAXH4nnXIH9KUx+ixqeGZ/CarFS2cqToX/NbrCCnbQ6g/SGwWBBuc1rco5Y4R5SM7yZJcNhKVM4WorPqpE31pCqe8BGtrL8JicSXNSLNy0Wc43Eq1OxpuQBpbca+U52uwbl6q7XDN2j1KxPY1x2jvMu+l/pFRQWzXIGt7eU5NO2dS1qqKxO7A5fpadFh6rJTViMyOqvpyzi4nGOvDPGT4JYpCp1sVbY+9FgbWPrv1izK4udh9ISmgCi20lvglR5tFqnb3pVxTf4hzWFrG1vrKfeKN9bcuolUik3wZ9drdJTdpcrAMTk18unxlJ45KjIyIjMZLLGfDsLef1kgBY3lfFi6mWHW3L/ABM3EV8zW2AmnT45Sna8Cc00o8k8Jw01FuvxvFNLAYxVBCeIab6aiKdSU5XwZY441yaOGM0aJmZhjNGiZpiUmXkMKDK6GFBjRIYGSBggZMGQwCgyQMGDJXlaAcmRJiJkCYAOTIkxiZEmWARMiTGJkSZNAImVcbhVceIfHnDkyDSXFNUyU6Ocp9l1qd4qkDKLgW3XncbfSYv8BWmfaK+gsJ2FLE91WDcj4W9DI9oMCN7DIdUI5HpObLHCOSmjd6k3C0zm6dIKLaE739dZbw1UhhbQjUSu7Wy/EGG4fVHeLm2vNSpIwu2+WdjgWGIQZ18QNiP7wXFOEU1BZTqBqJJ+NJT0C5drE85lcbxdxmRrj9D6REb3fBpltUfkyqtRQefwg6VvEL8rysKxJ19ZZJDnwiwI16qZr6MXZOtXbuhTY+G9x1mTVpZtPjNOqS1Mru1P3hzXzmarddovLBZMcohbUkyD0QV0Got8iOfxnrXC8LbA09rinTsLbjux/vSeXA5ByI52O4PMT2jgRWrg6ZTYU6ev+hQR9J5nUR4U0q8fujsaGX5NHNrw4FGU+EnpeVWoFRY8p1lbhygaX1AN7gbki5nOdosXQRWXOTWQLemCuY3tpqdfaBsOUzRl4Z1u+jNxNTa3LnM6s/WTTEZxdfQg6EHoRK+INhHrky5P1K7VbHSQzSrVx6g2385Fsap52mtafJXRi9aHyWw8b7wRtMivi2vodPKOldyAeQ5nnH/ZTrtC/uYmhW4oU0tmDbjrIvxgKNUDE2IU8h0g8TTuvna4mUwJ1+c0aZR2V8di8zkpWajcfOYkKoG1opj5opp2RFb5HZYczRomZmHM0aJmmBEi6hhQYBDCAxokMDJgwIMmDKsAoMneCBkryAHJkSYxMiWgAiZEmMTIkywCJkSYxMenRZvZVm9AT+knhdgk30QJkSZq0OzVd/dyj+o2mbQwrVEz0gXXS9gwZbgEXUgHYxaz47rchvoZKujM4hTuIL7yHogVDbIduoPl5S5iF5Hfod5h4ilqQYrUQupItil4BYzDNSezbHVW5EeUDUUHxDfmJbXiWdO5q6gfyn5qenpKCJY5TpylIyfkrOK8FxMeWsHsbbE8vSKuTl8d9Nrf3me65SQb3vpG7xidSYxCmx2fWGoVCGFjYHeAqaHW0lRNjdr28pa+ClcmtgOKqjN4c1wQT1B6iZmORc/4d7HkeUAWsdI9StcecEqdkt2qYXCkai/oP1nZdheNPh6n3SsSobxU77eIXFvI3nBX/wCZe4jxl63d5gA1JQisNCQu1/OYs2l3uS8S/hryOwZfTe7yv5PW+LVEqBkastNqRWo19QoW51W4vpbXraeZ8coCm+oZqjl3ZmJF1J/D8JuwJALWJ5ibHDuPfeaH4pJq0xlJVc1QjOrLURPesUVSD15TH7R4qtVZWr0mFTQAikyB03UBT7ylmGnIjewnnJ4njm4y7R6XT5VNbo9FXhfFAGIf5+nX4EaxuO17lcpupHLnG4FjMOjsmLpko9gGAu1F1N81gQSDqCBrAcXwK0qmRHFRMqsjqbhlbUEH5zo6CN5f2Mf1D2FNKZOgEtfw8qLnLpvrtK/eaaH4c/WDU3O+/X+87js4aSJ1GA/x0iqVxYWv5CBqCxPPzG0ii3Mq67LJMu4TGWvm2/SV6YzBraa3kloL7zf5iFND7LGZN0IttXz/AMNFSaSZWZekeEq4duo8opdZYvyR6b+DqcOZoUTM3DmaFEzfAXMuoYUGV0MKDHCQwMmDAgyYMqAYGPeDBjkyoDkyJMi7gAkkADUkmwAG5JOwmTie12HprcDvSb2ym4PoRcHaJy5o4ux2LBLJ0axME1UXtcX6XF/lOMxnbvOdEawOtNbKCOhYXP8A2yt94q4iqTkpIpKgItO4W4uPaJOaxF9pklr/APFGuOi+We6YTs5RUAlcxsDdtfptD4Hg9Ok7Oucs19XqOwUEjwqpNkXQWAE8d4Z9oOJwF6C93URWOjBzY7EK2bQabbbzpsH9sSH+bR9cjm4/0kWPznPlNydtm+MVHpHpL1NDA0kAA01sLzH4N2lp4uh31HNlOcWYAMCpKkEAnmJtgaSpYqYnhdKqLVEVvOwuPQ7iczxj7OVfWhUKn8r+JfS41/WdkghIyOWceExcscZdo8T4x2SxND+ZSJUe/Tu6/TUfETIVwwsT6Hz6GfQhWYfGOx2FxGtSkA3508DfMb/GPhqK9xmnpb9p49h8Qp8FVRf3XI1HSNhsAHVwXs67A7MJ0vaXsKMLTNUVC9NSL3HjQE2BuNCLkD4zmsVgiQHQ3HPkZqjkUumY54pR9yIVMCEAZ2urfl3WLGYZlAaxyN7B5GLEIvdgrcHmp2PmIXB8cZKfdOA9Pkp3UnoYy34FbV0zLZtZIrrrC4rBsBnA8JOnlBrRLKSBoN4zcU2sEd9Ix+sdqZB10PnDhGq2Atm2tzPnBshRLHAmHeG9RqTFTkqIdQeYNtbEX21nUUMfiqbK1Kvh6ii4sxyAm9zmDdQRrvytprzP/pypmCtpfmNZr/cBRHjqFmtrpfXkCeU5Os06yPfDlnS0s3D8Z2l+gbCYHvqlSvVw61qTvdgAitnswXuyCGXXcjfzlTtP2c7ujTrpSWgDcNRHtAXNqm5ve195pcC4sudBRpK76gvVqjwDS4WmMt9jqb+U6epwVTWNeqe9YjJYnw2Iy6La+2nxvOdjyT0802v9o2TSzxcU7PJalYNTVVQArcs/NvWBw9PMdZ3vHOy2GXvGp02XKrtlLtobEgkchfl5TicKwIG06GTXxcGoXY/6d9IlmyqWRrau18j1KQA2v8JSyy7ia5GiwWfTUX89rGX0jag5SfZH1tY/uFjxKlFVwVWW2+/SQDa9POKodechNtnDrkLUP9V4oJUvFKdF6s7KgZfomZ1Ay/RM6EBUy4hhQYBDCAxokMDJgwIMmDIZAYGOTBgxyZUDM49jQgohr2evRQhSASM2crr+YJl/1SlxusDUF8t8zMx01axufmT85r4rBJVyhyQUPeIVsCrKMuYEg2IzD5zlMbgVzML1Tre7VL315235/OcXWO8p2dIv/Mr8RZO7JW24Jt5XMWBW2CLuASe8c+fiIH0A+UzeLjKvh0Buu+pIFz59flJYrDt3VPxnusijuSL69bzIaivSsUB8pb7K4E1WepsFKhT1Opb5aRYHgBqEGqcifkBsxHQn3R9fSdrgKKqiqiqFA0A0EAIfZjjStHFUz7lV1+gH6z1xjPGezrhcRigvOqL+ptf9Z7LUOsAJKZMNAKZO8ALAMZtpBWjs0AOT+0w24ZW8zRHzrU55Vhcb3Z6g8uRnqH2pPbhtT/rof+ZJ5GSOvwmvB7TFqE9yZqJXFVsj+Ffd6g9LwH8LYNa2YdeUpipYecuDiD1BlzZTsP8Amaba6MtJ9jfe7HunbKh3I1seUEqBVOV73005iWsFQWlq9nY3FidJOpwimTem4uTcrfYeUN6I2Mya9Yk+LXlCcNP4in6/2k6mA1b+nXeaHZ7sfiMbdsOqhVbKxdwuoAYhRuTY+nnLuaS5KxxycuAvGcW9QhUIVVF99bjzmVTx5UHW+bcnlC8ewRo4urhkLOadTux1c6W0HM3Gkz2TMdAQdmHQjlKxSotK7GFTW/TmN/WF/iDA+2//ANm/eV2QiCMs0n2UVrot0eJurEh21BBBJIIItY39YL7wNIANYxrgm526CZ8uDHk7Ru0mvzaX+m+H4Li4kHnrJMddJSr0Ctr211E0MPwmocHUxWRu7puiFzcDxnLddPEA2VSRsTM2TTqK/Eu9RPNNyn2yk1YqxIsZXaprrzkmAOxtGW17H4mPU0lRn2Oxlc7RQyUwB6xREs7vhDlh4OpoGXqJmfQMvUjO9A58y4hhQZXQwoMcJDAyYMCDJgyCAwMRMgDETKgZHaLEvTUOhGm93FMGzoxUsRsQpE57F8XapYigaW5dhUzgiy/DSzbXJz+U1+1WMCin3tIVKKsXqWsXsRkIAPkbgzBxdLAOxfBLVyZVOR8wIqNfwEDQgC21/jODqneVnb0yrEjK4hTYEM+mZgRrsndsTt/VUabmDplKSs6GwA18NtfMnqZR7X0VpJR7txUXxEEKos+hYEj2gDpY7TE4mik3LAPYWpqr8x+Y2HPleZjQdNjcYKqlEU2Fi1UVFRV8i5Ui/kLwtTtU6Ad2iVLDUUqwawFrk/hjqNpncN4UtVUWpnanTFhSogs1SrYlyFUXNtfk3LcvHOBUsOy1aSPT7t17ykzBgVzWJUkm+1t4ANwjtNUWvUIRVzuGIPiIYWvcgja3SevL9peHakzpSrlgHK0yhUsQ1kGYiwzaHXa+2k8eOJoYQ3pjM1QtcFgcoDEgnTS17ecs/wAccoO7fRRdg2XOzDbKFU3vYdIAeoY/7TaVLKRh65Ukhye7UqMptlBbxG9hbQak30tM+r9s9IXth6g1AQs9KxHhzZgpJDXzCwuNBrrYeXvxSrWIBNZrEkqVWwAttoCT5XHrDYrAU+7Zi5OTKy2QpdnY95dWFxYAEC8ttdXRFo9IP2wE5imGbItiXZwQoNvbKqQt+WvT0lCr9tVcFQcGFWpfI/fFgw6ralqB/u0zOHU6KcKxQDXREr6kgF3dyE05nKLSnj0o4mjhhSbxKCxym2RcgVVJHPRja+zCTjg5yUUROSirZp8b7bVcfQNI01RCyltWzXQhgLNTXmBrOXdbf2mxhsEU9646f5gsVhLztLR1DhUzlyz7pfoZiVdNRf8AWM9iRl3ka9ArAXttMbuLpl9trgN3ZPPXof1mrwjs1XxZKYWn3jLYtZkXKpNsxLEaemsxlrEb7fWWcFWqhx92ZlqG4RlbKdiSGJNrWvoYOTrgqoq+T1Pg32bUqWJD5cRiUTNbWiKZN8uoJUkr4ufLbSdPwXgZwtGnSpJXsKnenMlIm1z4DlqW975CaHYz/wCFStcjLU1BsP5rcuvQ+U0OIcTo4dM+IqLRXTxVaqoL5drs2vp11mCU3Ls6UYRj0jhMV9mqVcd96DYimxqpWKNTp5LqVbLmDXANrfOcnxH7PcXSrVStB3QPUdagKkMhJcEjNcWBsQRynVdqPtKZayJw+rSdMoY1L97drEZbhrEWF/XnMDtr2gxD4FGq1lYOy3QKEOqu/tDU7Wt0lllkirxRZzlTBnuzdDnY75TYDy6zErcHq3Pgby8LftOw7QYfu6FE5r3ykW5eBRzOs7CpVYqQSB4fPnmHWXWdoXLTpni/8OqWvkNutif0kKmDYGwu3wNp6S+DOBwVWmxLGtdlRrBspSmhYWJ8IuPO5+SwHZnC1sRVpZXVKaLZi/vFtbX5X/SW+4ZH2y+TzNqLXsRY9J044RWHBXY1FCNiKZyGpr3WvhC9e+ytbyvO2f7NcFmuzONLG9W1zYeIdNibbaw69gsGKDUSfCayVgS4DF8jqVDf9GkiWWyY4XGzxhUsevnyljICbADQfXznoXHOy2BpUQ1ImqW1XLVDALYeI5dxv8/Kcjx3gxw1VwPEgdlRxqNLHKxHvAESsstkxw0Z1RdBGgamKiiBx09Ay9SMoUTLtIz08DizLaGFBgEMIDHCAwMmDAgyYMqwDAxiZEGMTIAr4zCCoNTb/fSY1bgAXVFXe/hFgT1IHObxMiTE5NNjyctDseecOmef8YwNViAblRmyrYlULWzEDYXsL9bQ1Ts2W/FcNcAGygZfD668p27CRYzMvp0PLND1svg5zglbL3gBs5Ru7ey+FmZc1i2qlqedRbcMQbCC4jhi6PTUZc98qZi+QMRZcx1Psk69ZbxHZ4589Kq1PyFrfUG0t4Lhwpm5JZupmaGgyOdS6NEtZDbcexUuGLlGYa8+V4l4XTBvllsmRJnaWKC8HMeST8kFoqNgB8IHF4NKilXUEHlaHJkSYzamqZW3dmbS4FTU6Xt+W5y/LaWqOFVPYUD0hiZEmRDFCHtSRMskpdscmQaImRJjaKFevhwZl4jBEbTbMG6AxOXBHIuRsMjic45toZZ4bgTUe65GCkXRywuDfoPL5gTRPDO8YKouWNgPM+c1OEcKpUO9GJa+Rr93T8RNUp4DfmAOW17+c4mpxej5OhhayPo9Y7LcfophFRmGZVJKlCT4qjlc3LXkJzv2jcewuKVEDnLTq2qEC2pQ3GYXvpOaxHaFmyZKTnS1Q2ykgWygk6G2vPnK3FuIVsR3QZAi0jmClwRuLLoNrLY+vKc03mfxHD00qZMMSUKrZmvmDXbNqQDsBN7u2pYam1MCo2gKiysBkLE3sen1mBW4eztdiqjw6AEjQW8r9YdGNGmC1RsqCwWwtswtrfkzc+cANjj/ABzu6AIC5lupH5WyghT1+k4LFds8SbZXCAEEZUW+mgGoNx5ecHxrjtSszXbRmzZeV7BQbegAmI5gBexPabEuQzVnzLbK4OUgDkAoAlKtxKowIZ3bMQSWdySRtck6wBEiRAAj1n1LEm4AJYljtoLnbSBQ6agaeUM9ctoR6yNGjqPW0ANrgHCjWdURVzMQF2FyeVzLXEsSaINIXBI1W5sq7eztfTT0geIItAKtyagscoO3mx5dLeUz6geo2Y+nwllFvohyS7B1KvSKWE4b1ijvtpvwK9WB1tFpdpvM2k8s06k7kGcuSNFXhA8orVhBVjdwnaXQ8mHlEVZMVpG4NpdFSMakq99ImtI3BtLJeRNSVjWkTWk7g2lk1JAvK5rSJqy24NpYLyJeVzVkTVk7g2lgvIl4A1ZE1ZbcG0OXkS8AasY1JO4NobPGLQBqRu8k7g2hs0bPA95GNSTvDaGLSOaC7yLPDeG0PSrZWDdDfTeaVPEBhcHrrMbPIiqy+wRryO1+o6Tm63TvNUo9o2abKsf4vo2zVH+zGNYdRMcY+p0Q/Ej94/8AEG5p8nv9CJy3pMy/tNyz435NCpiPMTA4zjC2guQBb1NzLNbFsdkP/b+8o1UY+6fpKfb5V/ayfWh8mJUot0PygWoMeR+U2Gpt+QyOQ/kMr6U/hlvUj8mQMM35TJrhGuPDfy01+s1gD+Q/KTQ/0n5SPSn8MN8fkyFwLdP0lzD4JhY2F1N9bEXBuNPWaBAtsfkf2kTVtrYn+na/le2nrJWOSatMhzTXDHp8N1JOpOpY6kmWFwYEJhsUHGxU81OtvO9ucIzTv4449txOXKU7pgTSEUdmikOiUEpw6RRRcSZBlkhFFGCyYkhHilSB5GKKAETIxRSUAxkTFFLARMYxRSQImMY0UkBjGMeKSBExjHikgRMYxRSQFGiigQKKKKHglCj3jRSCRRxFFJAUUaKVYDxRooAOYjFFBkLsaRaKKRIsCaKKKIY1H//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6148" name="Picture 4" descr="http://4.bp.blogspot.com/-h88sG9_XbUY/UL-7rtWvsCI/AAAAAAAAS3k/gBwtLrBjPP8/s1600/importacion.jpg"/>
          <p:cNvPicPr>
            <a:picLocks noChangeAspect="1" noChangeArrowheads="1"/>
          </p:cNvPicPr>
          <p:nvPr/>
        </p:nvPicPr>
        <p:blipFill>
          <a:blip r:embed="rId2" cstate="print"/>
          <a:srcRect/>
          <a:stretch>
            <a:fillRect/>
          </a:stretch>
        </p:blipFill>
        <p:spPr bwMode="auto">
          <a:xfrm>
            <a:off x="5508104" y="3861048"/>
            <a:ext cx="3333750" cy="2381250"/>
          </a:xfrm>
          <a:prstGeom prst="rect">
            <a:avLst/>
          </a:prstGeom>
          <a:noFill/>
        </p:spPr>
      </p:pic>
      <p:pic>
        <p:nvPicPr>
          <p:cNvPr id="6150" name="Picture 6" descr="https://encrypted-tbn1.gstatic.com/images?q=tbn:ANd9GcQsjavzU65aP07X6T6bIFRSU3JVLyF8OytmQBd8cLTJLjwuctoBRA"/>
          <p:cNvPicPr>
            <a:picLocks noChangeAspect="1" noChangeArrowheads="1"/>
          </p:cNvPicPr>
          <p:nvPr/>
        </p:nvPicPr>
        <p:blipFill>
          <a:blip r:embed="rId3" cstate="print"/>
          <a:srcRect/>
          <a:stretch>
            <a:fillRect/>
          </a:stretch>
        </p:blipFill>
        <p:spPr bwMode="auto">
          <a:xfrm>
            <a:off x="755576" y="4365104"/>
            <a:ext cx="3028950" cy="1514475"/>
          </a:xfrm>
          <a:prstGeom prst="rect">
            <a:avLst/>
          </a:prstGeom>
          <a:noFill/>
        </p:spPr>
      </p:pic>
      <p:pic>
        <p:nvPicPr>
          <p:cNvPr id="6152" name="Picture 8" descr="https://encrypted-tbn3.gstatic.com/images?q=tbn:ANd9GcQbWBV4ELY9eKk-PykjnVvP9JSTAMoK7kO-_dy6dC-s4fB-NldF4w"/>
          <p:cNvPicPr>
            <a:picLocks noChangeAspect="1" noChangeArrowheads="1"/>
          </p:cNvPicPr>
          <p:nvPr/>
        </p:nvPicPr>
        <p:blipFill>
          <a:blip r:embed="rId4" cstate="print"/>
          <a:srcRect/>
          <a:stretch>
            <a:fillRect/>
          </a:stretch>
        </p:blipFill>
        <p:spPr bwMode="auto">
          <a:xfrm>
            <a:off x="6300192" y="476672"/>
            <a:ext cx="1905000" cy="1981201"/>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332656"/>
            <a:ext cx="8712968" cy="5632311"/>
          </a:xfrm>
          <a:prstGeom prst="rect">
            <a:avLst/>
          </a:prstGeom>
        </p:spPr>
        <p:txBody>
          <a:bodyPr wrap="square">
            <a:spAutoFit/>
          </a:bodyPr>
          <a:lstStyle/>
          <a:p>
            <a:pPr algn="just"/>
            <a:r>
              <a:rPr lang="es-MX" sz="2000" dirty="0" smtClean="0"/>
              <a:t>Tratándose de personas físicas que cuenten con certificado de firma electrónica avanzada conforme a la regla 2.22.1. de la Resolución Miscelánea Fiscal para 2007, podrán optar por realizar el trámite vía internet a través de la página www.aduanas.gob.mx, sin que sea necesario el envío de los documentos a que se refiere el numeral 1 del presente rubro. La Administración Central de Contabilidad y Glosa de la AGA podrá solicitar por medio del correo electrónico manifestado en la solicitud, información o documentación adicional que considere necesaria. En caso de que el contribuyente no atienda la solicitud en un plazo de 2 días hábiles contados a partir de la fecha de envío del aviso, se determinará la improcedencia de la solicitud de inscripción en el Padrón de Importadores.</a:t>
            </a:r>
          </a:p>
          <a:p>
            <a:pPr algn="just"/>
            <a:r>
              <a:rPr lang="es-MX" sz="2000" dirty="0" smtClean="0"/>
              <a:t>Los contribuyentes que se inscriban conforme al procedimiento descrito en el párrafo anterior, deberán registrar en forma electrónica ante la AGA a los agentes aduanales que realizarán las operaciones de comercio exterior, conforme al formato que se encuentra en la página de internet mencionada. Sin embargo, para dar cumplimiento a la obligación prevista en los artículos 59, fracción III, segundo párrafo, en relación con el 162, fracción VII, inciso g) de la Ley Aduanera, deberán hacer entrega al agente aduanal del encargo conferido, utilizando el formato que establece la regla 2.6.17. de las Reglas.</a:t>
            </a:r>
            <a:endParaRPr lang="es-MX"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Monografias.com"/>
          <p:cNvPicPr>
            <a:picLocks noChangeAspect="1" noChangeArrowheads="1"/>
          </p:cNvPicPr>
          <p:nvPr/>
        </p:nvPicPr>
        <p:blipFill>
          <a:blip r:embed="rId2" cstate="print"/>
          <a:srcRect/>
          <a:stretch>
            <a:fillRect/>
          </a:stretch>
        </p:blipFill>
        <p:spPr bwMode="auto">
          <a:xfrm>
            <a:off x="539552" y="332656"/>
            <a:ext cx="8064896" cy="6192688"/>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0.gstatic.com/images?q=tbn:ANd9GcRgMx94i8rhjOxMfkn8j5laRHaBKX3vTEShTO2xQjimUchPdhX0vw"/>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mbge.com.mx/wp-content/uploads/2012/09/POST_3.jpg"/>
          <p:cNvPicPr>
            <a:picLocks noChangeAspect="1" noChangeArrowheads="1"/>
          </p:cNvPicPr>
          <p:nvPr/>
        </p:nvPicPr>
        <p:blipFill>
          <a:blip r:embed="rId2" cstate="print"/>
          <a:srcRect/>
          <a:stretch>
            <a:fillRect/>
          </a:stretch>
        </p:blipFill>
        <p:spPr bwMode="auto">
          <a:xfrm>
            <a:off x="1763688" y="4797152"/>
            <a:ext cx="6264696" cy="1921396"/>
          </a:xfrm>
          <a:prstGeom prst="rect">
            <a:avLst/>
          </a:prstGeom>
          <a:noFill/>
        </p:spPr>
      </p:pic>
      <p:sp>
        <p:nvSpPr>
          <p:cNvPr id="2" name="1 Rectángulo"/>
          <p:cNvSpPr/>
          <p:nvPr/>
        </p:nvSpPr>
        <p:spPr>
          <a:xfrm>
            <a:off x="323528" y="188640"/>
            <a:ext cx="8136904" cy="4801314"/>
          </a:xfrm>
          <a:prstGeom prst="rect">
            <a:avLst/>
          </a:prstGeom>
        </p:spPr>
        <p:txBody>
          <a:bodyPr wrap="square">
            <a:spAutoFit/>
          </a:bodyPr>
          <a:lstStyle/>
          <a:p>
            <a:pPr algn="just">
              <a:buFont typeface="Wingdings" pitchFamily="2" charset="2"/>
              <a:buChar char="q"/>
            </a:pPr>
            <a:r>
              <a:rPr lang="es-MX" dirty="0" smtClean="0"/>
              <a:t>  Estar inscrito en el Registro Federal de Contribuyentes </a:t>
            </a:r>
          </a:p>
          <a:p>
            <a:pPr algn="just">
              <a:buFont typeface="Wingdings" pitchFamily="2" charset="2"/>
              <a:buChar char="q"/>
            </a:pPr>
            <a:r>
              <a:rPr lang="es-MX" dirty="0" smtClean="0"/>
              <a:t> Encontrarse al corriente de su situación fiscal </a:t>
            </a:r>
          </a:p>
          <a:p>
            <a:pPr algn="just">
              <a:buFont typeface="Wingdings" pitchFamily="2" charset="2"/>
              <a:buChar char="q"/>
            </a:pPr>
            <a:r>
              <a:rPr lang="es-MX" dirty="0" smtClean="0"/>
              <a:t> Contar con Firma Electrónica Avanzada. Para mayor información se le sugiere </a:t>
            </a:r>
          </a:p>
          <a:p>
            <a:pPr algn="just"/>
            <a:r>
              <a:rPr lang="es-MX" dirty="0" smtClean="0"/>
              <a:t>        ingresar a la página de Internet www.sat.gob.mx. </a:t>
            </a:r>
          </a:p>
          <a:p>
            <a:pPr algn="just">
              <a:buFont typeface="Wingdings" pitchFamily="2" charset="2"/>
              <a:buChar char="q"/>
            </a:pPr>
            <a:r>
              <a:rPr lang="es-MX" dirty="0" smtClean="0"/>
              <a:t> Contratar los servicios de un agente o apoderado aduanal. </a:t>
            </a:r>
          </a:p>
          <a:p>
            <a:pPr algn="just">
              <a:buFont typeface="Wingdings" pitchFamily="2" charset="2"/>
              <a:buChar char="q"/>
            </a:pPr>
            <a:r>
              <a:rPr lang="es-MX" dirty="0" smtClean="0"/>
              <a:t> Inscribirse en el padrón de importadores (Reglas 1.3.2., 1.3.1. y 1.3.6. de Carácter </a:t>
            </a:r>
          </a:p>
          <a:p>
            <a:pPr algn="just"/>
            <a:r>
              <a:rPr lang="es-MX" dirty="0" smtClean="0"/>
              <a:t>        General en Materia de Comercio Exterior para 2011). </a:t>
            </a:r>
          </a:p>
          <a:p>
            <a:pPr algn="just">
              <a:buFont typeface="Wingdings" pitchFamily="2" charset="2"/>
              <a:buChar char="q"/>
            </a:pPr>
            <a:r>
              <a:rPr lang="es-MX" dirty="0" smtClean="0"/>
              <a:t> Inscribirse en el padrón de sectores específicos, si la mercancía se encuentra en el </a:t>
            </a:r>
          </a:p>
          <a:p>
            <a:pPr algn="just">
              <a:buFont typeface="Wingdings" pitchFamily="2" charset="2"/>
              <a:buChar char="q"/>
            </a:pPr>
            <a:r>
              <a:rPr lang="es-MX" dirty="0" smtClean="0"/>
              <a:t> Anexo 10 de las Reglas de Carácter General en Materia de Comercio Exterior para </a:t>
            </a:r>
          </a:p>
          <a:p>
            <a:pPr algn="just"/>
            <a:r>
              <a:rPr lang="es-MX" dirty="0" smtClean="0"/>
              <a:t>    2011, de acuerdo a su clasificación arancelaria. (Regla 1.3.2. de Carácter General </a:t>
            </a:r>
          </a:p>
          <a:p>
            <a:pPr algn="just"/>
            <a:r>
              <a:rPr lang="es-MX" dirty="0" smtClean="0"/>
              <a:t>    en Materia de Comercio Exterior para 2011). </a:t>
            </a:r>
          </a:p>
          <a:p>
            <a:pPr algn="just">
              <a:buFont typeface="Wingdings" pitchFamily="2" charset="2"/>
              <a:buChar char="q"/>
            </a:pPr>
            <a:r>
              <a:rPr lang="es-MX" dirty="0" smtClean="0"/>
              <a:t> Realizar el encargo conferido al agente aduanal. (Regla 1.2.5. de Carácter General </a:t>
            </a:r>
          </a:p>
          <a:p>
            <a:pPr algn="just"/>
            <a:r>
              <a:rPr lang="es-MX" dirty="0" smtClean="0"/>
              <a:t>       en Materia de Comercio Exterior para 2011). </a:t>
            </a:r>
          </a:p>
          <a:p>
            <a:pPr algn="just">
              <a:buFont typeface="Wingdings" pitchFamily="2" charset="2"/>
              <a:buChar char="q"/>
            </a:pPr>
            <a:r>
              <a:rPr lang="es-MX" dirty="0" smtClean="0"/>
              <a:t> Cumplir con el pago de las contribuciones y aprovechamientos aplicables, así           como los gastos de almacenaje, carga, descarga, transportación de la mercancía. </a:t>
            </a:r>
          </a:p>
          <a:p>
            <a:pPr algn="just">
              <a:buFont typeface="Wingdings" pitchFamily="2" charset="2"/>
              <a:buChar char="q"/>
            </a:pPr>
            <a:r>
              <a:rPr lang="es-MX" dirty="0" smtClean="0"/>
              <a:t> Cumplir con las regulaciones y restricciones no arancelarias que en su caso esté </a:t>
            </a:r>
          </a:p>
          <a:p>
            <a:pPr algn="just"/>
            <a:r>
              <a:rPr lang="es-MX" dirty="0" smtClean="0"/>
              <a:t>       sujeta la mercancía (avisos, normas oficiales mexicanas, permisos, etc.).</a:t>
            </a:r>
            <a:endParaRPr lang="es-MX" dirty="0"/>
          </a:p>
        </p:txBody>
      </p:sp>
      <p:sp>
        <p:nvSpPr>
          <p:cNvPr id="1026" name="AutoShape 2" descr="data:image/jpeg;base64,/9j/4AAQSkZJRgABAQAAAQABAAD/2wCEAAkGBxMSEhUUExMWFhQXFhoXFhgXFx0bIRoaGRUXFxYYHRcYHiogHBwlHBcXITEiJSksLi4uFx80ODYtNygtLisBCgoKDg0OGhAQGjAiHyQ2LCwsKyw0LDQ1MiwsLCwtLCw1Ly8vLCwvNywsLC4sNCwvLC0vMCw3LywsLCwsLSwsLP/AABEIAMIBAwMBIgACEQEDEQH/xAAbAAEAAgMBAQAAAAAAAAAAAAAABQYDBAcCAf/EAEAQAAEDAgMEBgcECgIDAAAAAAEAAgMEEQUhMQYSQVETImFxgZEyUpKhscHRQmLh8AcUFSMzQ1NygqIWYyQ0k//EABoBAQADAQEBAAAAAAAAAAAAAAABAgUEAwb/xAAtEQEAAgIBAgUCBgIDAAAAAAAAAQIDEQQSIQUxQWHwUXEiMoGh0fGxwRMzkf/aAAwDAQACEQMRAD8A7iiIgIiICIiAiIgIiICIiAiIgIiICIiAiIgIiICIiAiIgIiICIiAiIgIiICLy14OhC9ICIiAiIgIiICIiAiioNoIXzGC5Egc5tiNS0Em3ZkfJSqAiIgIiICIiAiIgIiICIiAiIgIiICIiAiIgIiIKj0kDTYvmpncGuJA7gJLs8it+N9S3NskUreF7sPmN5p9y8SYnJGCKiBzW6FwHSsPfYXA7wsUFHSy9aE9GfWgfYeLPR8wrjc/bbmfxoJGD1g3fb7Ud/eAtujxmGX0JGu7iD7tVHNp6pn8OWOYcnjo3e024PshalZVRn/26UsPrOZvD/6x6e5RqBamvB0K9Kq01JG4Xpqp7RwG8Jmjwfd3vWyJKyPQRTj7rujd7L7j3poWFFAf8kDMp45Iu17Db223apGlxWKQXa8HuIPwUaG8qxt/JUCn/wDHHG8jt4N3WjjqCRxsM8grI2QHQhVrbPApJmmSAXltulpIAcM7ZnIEH3FBXdhi39bdJJYu6MgPfmQbgGzjoSLg21XSlzDYeiY6olppoWOLWl7894NfvbrgHcQST2ZLpzRbIaJI+rRq8XhikEb32eW7wHZnx8D5KE272o/UowGm0hz0vYXsLA5Ek5Ad6pNXWyVc0XSOtvFrHFoAO6XcOAOZ4JEDrscgcAQbgi4K9LBQ0rYo2RtvusaGi5ubDmeazqAREQEREBERAREQEREBERAREQEREBERBTaHaJzXbhJa4fy5RY+/XwK25WUsx3nx9HJ/UZ1T7Tc/NTFVTQVDd2VjXf3DTuPDwUFVbLSR500tx/Tl6w7g/UeN1lTxuVg/6b9UfS38/wBO3/kw5PzxqfrDY/Z9SwXgmZOz1Zcj4SM+YXn9vmI2njkh7XDeYe57bj4KGOIvgdaZj4Hetq09zxl5qcpsdJHWDXtPEcfkVanisVnpz1ms/si3DnW6TuH11HSVHX3GEn+ZEbH2mH4rwcKmb/Aqt77k43v922d8V8dhVJMd6MmCTnGdw+XoleZKKth9EsqW8j1H+folaWPLTJG6Tv7OW1bVnUw9OxKph/jU7yOLof3jfZ9IDwWo2SgqD6Me/wA2/un+6xKzw7Stad2UPgf6soy8HaFSE8cFQLyRRyDg4AE+DtfevRVHnDHN/g1UjfuzAPHtZEea8Pmr4/5bJBzhdf8A1esp2dA/9apki5Ncd9vk7P3rw/8AXofShbM31oXbp79x3yQQey9Wymlme5wD5CN8Sndc2xOVuGvwVrbtRASGtcHvJADWOBJubcOHFRAxeke+00bGycRPEAfaI+anKF1O3rMijb96NrfiAo0KttRijt6SOeGLfAIjdu3IaTk9rnaZX04qs4JFJLNusa3eBDo7utvWscjzvc25LpmNYVTVrQ2Unvad11jq2/IqhYXSNficcNONyGIk2BJ6sQs3M5m7gPaQdFwWaocHdPGGabvWBJ13r7uQ4KSRFUERa9dWMhYXyOs0a/Qcyg2FoT4xAyTonSASer7x2X7FUzt8d4johbh1s7cLhVupqDVVZ3BuvlcC3eNhe3MXtmFOh1uCZrxdpuFkUTszhklPDuyvD3lxc4i9hewAF89ApZQCIiAiIgIiICIiAiIgIiIKo3FzG4MqWGF+gdqx3c/h4qZhqSNDcfnit2op2SNLXtDmnUEXCrs+z8sB3qR/V1MMhu3/ABOrVbf1E90rHjdcBY6g5gqDrdj47l1O90D+Tc2nvYfksNLjbS7o5mmGX1X6H+12hUzHORoVTJhpkjVo3HutS9qTus6VKqjqaf8AjRb7P6kWY8W6hbeF40SP3Um8PV19xzCstRisUbd6RwYL2z5lUvaSqEVSyaGwa5ue7YB2Z3r21yIWXbwmsX6sVpo645szXV67Wo4k17d2eLqnmLg+BWkdmYHXfSyOhd/1uuPFh+GSqUu1G89rG9dznANaNXE6Adq36XGGF1iXRSD7L+qQnI5OfiWiJ/HX6+U/t2MWGmeJ12n6JaSOug9JjKhnrM6rvZOXkvVHtNETulzon+rIN345LPTY1I30rOHbr5rcknpakbsrGnseB7ncF0YPE8GXtvU/Sfmnlk4uSnpv7PUlQyVtpI2yNPMA/FRcmzNK43he+B33XG3suuPJfZtkd3rUs74vuk7zPLX4rTlnrIP41OJWj7cOfm3X3Bd/aXO81WDV8fouZO32XfT3qJwj/wAedxLJIZXDrFzRa19N48Lj3KxYbtHC/Jsu671X9U35WOS3K+ihqCDPEHkCwIJBtrwKkfYcfaPSkiP+bR81v4XiQmL90tIbbNpuLm9xfy81Dz4FQMjc/oB1Wl1i52dhe2blEYBtG1oMYiZEMy3cvbuNze/b2KNC+yPDQSTYAXJPADUqrY/RMxB0bYqkN3QT6JcDe3WAuASO/ipXCcQbUse02Nuq4cw4H8VRcaopaCUbpJjJvE7l909vxUCJr6WGBzooSXBp/eSu9KR4yLjbINGgAyGfNbGzdhVQuPotfcnlkVCTfv2Sbu8Gh+454GW8RvFu9pe3BWfZ7Am1LCGymOdouQRcEesCLEKR0+KVrhdpBHYV7Vc2fwKeFwdLOHBtwGtBzv6znZnusrGqgiIgIiICIsLqpgO6XtvyuFW1or5zpMRM+TMiIrIEREBERBHRTlvdyW7FMHaeSruHYo2QljgWSj0mO17xzCkAVeY2huYhh0U7d2VgcO3h3Hgq3NhFTS507umiH8p5zA+65WKGr4O81ttN9FXvCXJNtNobsuWuZ0YzY7XfOVu7TPtKiGSOdE05tJaDYcLjtV02iqxJI9ksMe9G87t23JGe47PmCqi92djqb/irCZ/RjHHFUOBaOswkOIuQQRodRkT5LouJYTBUNtLG13I8R3OGa5zs5TPZK2S3VF9DqCLK+QVJ1afD8FE12b0gqvZGaHOlm3m/05M/Jyin4o6J25UxOidzObT3EfiugRVoPpZLLPAyVtnNa9p4EXCzeR4Xhy99dM+38OvHzclfPuqFDiBA3o35dhuPJTFNj3B7fFv0KjcR2GZcvppHQv5DNp8OCgqp9XS5VEJe3+pHmO8/kLOnj8zi98c7j56OqMnHz/m7T89VzqsPpKsdZjHHn6Lh4ixXPMUq2U73tp55OhbqS7K41t2dvFS9JiMUo6rxpocj2qGqcBgPWmc6SJufR33A7lvFp3j4ELR43OvbH1ZaTHlEa3325cvHrFumltslPtNI+PNzZGOBF+YORzCiYSXvbGOo5zg3eOYFza+Wvcsj33JNgOwCwHIAcANF9pKcSSsacg57Wk9hIBWm5HQNmqNtGxzd4yOcQXOOWgsAANBr5qYqJqedu5KAW3vZw4jTNVao2Yq4M6efpG+q/wCunwUZLjUsRtUQuZ94DLz096jsJTb6vjhgZTRNY1p67g0AANBysBlmR/r2rN+jPCSyE1Ml9+b0Afsxg9X2te6yqdZTNqX7zXtcDa7b2Jt71ecMxiVrQ1zWkAAC2VgMgMsvcmhaEWjT4mx2t2nt+qzR1jXO3Qb9vBRobCIqrtXtZ+ruMUbby2BJOjbjLLifcvLLlrjr1WXx47ZLdNU/iGIxQC8rw0HS517hxWlDtFC7nbnr8Fz/AA/CKqvfvkkg6yP07m8+4ZKOxGlNPK5gka4tyLmE2vy7wsrNzc/a9I1X39fns0sfDxfltO7ey57cbQENjZBJYP3i9zcjYWAbzF7+5VKgxR7DZziWnW5vbtuVG1kr3WO9mOfEclfNldkYXxRzTXfvtDujOTRfnxd8Fy9GTmX7/wBOjePi0+d1j2WqnS0zHuvnexPFocQCpZfGtAFgLAaAL6voMdOikV3vXZi5LdVptrWxERXUEREEXjOCR1Av6Lxm17ciD3qCZiElO7o6oZaNlGh/u5HtVxWCrpGStLXtBB5qYkRwdcXGi9xzFuigqmhmojeO8kHFnFv9pW7RYiyVu8w35jiOwhX80Nba6iErOmYLSsHWHrM499tfNc0dIySUtBtJFmP8hnlx5LrLpFCY4I46aRjI2N33Nza0A33wb3Guh81Gkq1hE8zXhrLBziG2cbAkmw7s1MvNbRydJOzpIy2x6Mk2zBvn3cuKp2z7nz10DLm3TNNuxrt4+5pXdnsBFiLhRsVbDsWinF43g8xoR3hb8c5bobKOxzYtkh6SAmKTW7efcoL9r1NIdyqjLm8JG/P8jxVti9w4gPtC3aFuAhw4EKrUWIRzN3o3Bw+HeNQttkxbmDZR0jS2r2YaWmanaGyN6zg0W3hxyH2vjoqPU1e80DnqupwYpwePEfRVnGti/wBYkc+nmbGx+buqSWk6lrbjXkSLKPIc/q5XhzLDq3657LZD5+CkqOoDbHdDh+eKltoNmIqGOFscjn3uCH5k2zvloM7W7lDYcZJnuipm7zg0ude1rAgWN8tTZVtMxWZiNprETOpW+j2oZHGCHO5bjs8+Q/BWiGsgnFja5HouFj3Z6rl1PiYgfaenMT9N4D4X4dxKnqaqZILscHDs+nBY3J8UyY76imo9/nb92ji4NbV3Nt/ZN4nsNTyXLAY3c2Ze7RVZ730c5ikqbtaAbFhcc9B2efgrDSYnLHo645HMfgt39cppjeeBm96xaHfK66MHi2DJ2t+Gff8An+njk4OWnl3QX/LaYcXeX1K90u2VPvtDQ8kkAWDeJt6yt1NhtKRdkURHY1q246ONvosaO5oWlF4mNw45jXaVXx3a/opnQNbukW654kgOFhyz1WTDBTVrg6aNpnYPBwGhtobX0K2NsNmxVM3mWEzR1T6w9U/I8FzeKulicLXbIw8ciCOBCxOTfLiz7v8AirPp6f3DW49MWXDqva0evz0ld9stpuiBp4MnWs9wy3Bb0W2428vhz5Z62pdNI+QjNx3nboNhoL9gvbzWkHESAuaHR2ItyJFg7vbqBp8uXPlnNfcz29Ps6sOOMVNR5+v3ZXBdnwaWMxRtje1waxrcjyaBouXnAagMEsbekjIuHR9bzb6QPZZY6bFXsNi3Mf4kKcGe/GnfTvfzsrmw05Eai3k7GirGyOJyTE+k6MN9J3B1x1b8TqrOt3j5ozUi8Rr7sbNinFfpmdiIi9nkIiICIiD45t8iqvjWzpDulpzuP420PYQrShCmJFBp8VN9yUbkg4HQ9xWptA4ujy4G9lbcbwJkwzGfAjUKnVEb6d27MC5nB44d6shWdk6Z8c7Zb2c29hbiRbXTiusYZjwdYSDdPPgfoq7T0rCA5tiDoQt1kCaFva4HRYaqlZICHgEdqgqWpezQ5ciovaLEpHbkQcd6VwFhlZl+ufLLxUaS84tsUWO6SlcY3chp+CjYsdlhO5VRlp0DwMj8vLyXSIHktBIWriGFxzAhzQb8wmxWoqxrxdrgRzCCpLTcEg8wtDEdlJISX07iPuk5Hx+qjW4o4HcmaWO/P5yVkNHa7GXSvLnG+4NxvzPn8Fa/0V4a2OmMhIMkpuRxDBkwEduZ/wAlWKnCOkcHtcCL35i/NTVAx7bZkEcRl8FXSV4r8MimaWyMDgeYVKxX9Hljv0shY7gL5fUKw0WMPGTxvDnx/FTEVaxwuHDtuqXx1vGrRtal7VndZ05TLVVdKbVERc0fbA+Yy8wFI0OLxS+i6x5OyP4+CvzZo5nFm7cW1PHwUBjOwcEt3R/u3fdyHlosnkeEUt3xzqXfi8QmO1420Y5C03BIPMGyk6XH5G5Os8eR8wqlU4TXUn/awcs8u45jwXmlx5jsngsdxvp9R4rLnFyuJPbcf4/h3ROHkR6S6PS41E/7W6eTsvfoovaDZGOqeJA7o3faIAO8Off2qvCQEXBBHYs9NiUkXovIHLUeRXTTxOLx0567j2ec8Caz1Yban3W3DMCggjMbGCzhZ5dmX5W6x+Wi5VjcMUc8jYXb0YORPvF+IByurJj+2EhiMTQGvcOs9pPo8QBwJ71HbF4A2qk3pLdEw+jf03creqOPPTmujNkpyZpjxR+v+nnhpfjxa+Wf0Wb9HdHIyJ0jrtZIQY2nkPt9l8rdgurHXYZDMP3sbX9pGfnqtoCy+rVx4a0xxj8492bky2veb+UsdPA1jQ1jQ1oyAAsAsiIvXyeQiIgIiICIiAiIgKJxp0AFpXsaSNCRmO5SyiMc2fjqiC8kOAsCOV7qYFUo2QQvcWzjdP2Lgjv5rdOMQD+YPC5+S2G7Bw8ZJD4j5BZW7DU3EyH/ADPyVtiPOPU/rn2XfRedmaY1NQ+ocOr6Ed+DQdfE5qZj2MpB9gnvcT81N0tMyNoaxoa0aAKJsMoC+oiqPjmg6qKxTA45hZzQfzwPBSyKYkc3rtnZ6cl0JLm8Wn82PxXmhxxhO7KOjdpnp+C6PM0WNwubVmPRGTeNON4abxFx7laJFhYxewxVv/lJ4RA/5E/AJ/yOc+jD/o8/BTtC0QZPae1WMKjYDV1M0oDot1gzJ3HN7s3FXkKtkjmg6qDxfZeCfNzBvcxkfMKdRV841JE68nMa/ZCogO9C/eHI5H6HxUZ+0nsO7MwtPdb3cfBdgIuo/EMGimFnNBHaLrgz+G4cvePwy7sPPy4/PvDlk1M2XNj8/wA8NVvUMb2WudNCMreSlcV2GIO9A4t7DmPA6j3qBmkqKY2mYS3nqPaHzWRyPD8+OPrHs1MPOxX9pWuhx6ZmRO+OTtfa181PUePRP9K7D26ef1VDo8Uifx3Tyd9dFJNC8sXiHIw9t7j6T82rm4mHJ31r7LvU1zGM3i4EcLG9+5KCrErA4eI5HkqWAt/Ca3on5+icnfXwXbi8Xm2WOqNV8v1+rjvwIik9M7n52W5F8BvmF9W8yxERAREQEREBERAREQEREBERAREQFgdRxk3LG37lnRBhbSsH2W+S9iJvIeS9omx8AX1EQEREBERAWvUUbHixAWwiDnu1GysLQXtPR9oyHiNFH4dLDCwN6UOPE3Jz7BwHYug4zg8dSzcfccbg8lBN2Bg4vefH6LN5vBtyLR06iP33/wCO/jcquKurblBnF4R9v/U/ReDjcXNx8FZWbDUo1Dj3uP1WxHsdSD+WD33XHHgv1s9p8Qr6Vl52Pxfp2vaAbR2sT96+Xhb3qxLXoaGOFu7G0NHILYWzgxTixxSZ3r1Z2W8XvNojWxERerzEREBERAREQEREBERAREQEREBERAREQEREBERAREQEREBERAREQEREBERAREQEREBERAREQEREBERAREQEREBERAREQEREBERAREQEREBERAREQEREBERAREQEREBERAREQEREBERAREQEREBERAREQEREBERAREQEREBERAREQ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028" name="AutoShape 4" descr="data:image/jpeg;base64,/9j/4AAQSkZJRgABAQAAAQABAAD/2wCEAAkGBxMSEhUUExMWFhQXFhoXFhgXFx0bIRoaGRUXFxYYHRcYHiogHBwlHBcXITEiJSksLi4uFx80ODYtNygtLisBCgoKDg0OGhAQGjAiHyQ2LCwsKyw0LDQ1MiwsLCwtLCw1Ly8vLCwvNywsLC4sNCwvLC0vMCw3LywsLCwsLSwsLP/AABEIAMIBAwMBIgACEQEDEQH/xAAbAAEAAgMBAQAAAAAAAAAAAAAABQYDBAcCAf/EAEAQAAEDAgMEBgcECgIDAAAAAAEAAgMEEQUhMQYSQVETImFxgZEyUpKhscHRQmLh8AcUFSMzQ1NygqIWYyQ0k//EABoBAQADAQEBAAAAAAAAAAAAAAABAgUEAwb/xAAtEQEAAgIBAgUCBgIDAAAAAAAAAQIDEQQSIQUxQWHwUXEiMoGh0fGxwRMzkf/aAAwDAQACEQMRAD8A7iiIgIiICIiAiIgIiICIiAiIgIiICIiAiIgIiICIiAiIgIiICIiAiIgIiICLy14OhC9ICIiAiIgIiICIiAiioNoIXzGC5Egc5tiNS0Em3ZkfJSqAiIgIiICIiAiIgIiICIiAiIgIiICIiAiIgIiIKj0kDTYvmpncGuJA7gJLs8it+N9S3NskUreF7sPmN5p9y8SYnJGCKiBzW6FwHSsPfYXA7wsUFHSy9aE9GfWgfYeLPR8wrjc/bbmfxoJGD1g3fb7Ud/eAtujxmGX0JGu7iD7tVHNp6pn8OWOYcnjo3e024PshalZVRn/26UsPrOZvD/6x6e5RqBamvB0K9Kq01JG4Xpqp7RwG8Jmjwfd3vWyJKyPQRTj7rujd7L7j3poWFFAf8kDMp45Iu17Db223apGlxWKQXa8HuIPwUaG8qxt/JUCn/wDHHG8jt4N3WjjqCRxsM8grI2QHQhVrbPApJmmSAXltulpIAcM7ZnIEH3FBXdhi39bdJJYu6MgPfmQbgGzjoSLg21XSlzDYeiY6olppoWOLWl7894NfvbrgHcQST2ZLpzRbIaJI+rRq8XhikEb32eW7wHZnx8D5KE272o/UowGm0hz0vYXsLA5Ek5Ad6pNXWyVc0XSOtvFrHFoAO6XcOAOZ4JEDrscgcAQbgi4K9LBQ0rYo2RtvusaGi5ubDmeazqAREQEREBERAREQEREBERAREQEREBERBTaHaJzXbhJa4fy5RY+/XwK25WUsx3nx9HJ/UZ1T7Tc/NTFVTQVDd2VjXf3DTuPDwUFVbLSR500tx/Tl6w7g/UeN1lTxuVg/6b9UfS38/wBO3/kw5PzxqfrDY/Z9SwXgmZOz1Zcj4SM+YXn9vmI2njkh7XDeYe57bj4KGOIvgdaZj4Hetq09zxl5qcpsdJHWDXtPEcfkVanisVnpz1ms/si3DnW6TuH11HSVHX3GEn+ZEbH2mH4rwcKmb/Aqt77k43v922d8V8dhVJMd6MmCTnGdw+XoleZKKth9EsqW8j1H+folaWPLTJG6Tv7OW1bVnUw9OxKph/jU7yOLof3jfZ9IDwWo2SgqD6Me/wA2/un+6xKzw7Stad2UPgf6soy8HaFSE8cFQLyRRyDg4AE+DtfevRVHnDHN/g1UjfuzAPHtZEea8Pmr4/5bJBzhdf8A1esp2dA/9apki5Ncd9vk7P3rw/8AXofShbM31oXbp79x3yQQey9Wymlme5wD5CN8Sndc2xOVuGvwVrbtRASGtcHvJADWOBJubcOHFRAxeke+00bGycRPEAfaI+anKF1O3rMijb96NrfiAo0KttRijt6SOeGLfAIjdu3IaTk9rnaZX04qs4JFJLNusa3eBDo7utvWscjzvc25LpmNYVTVrQ2Unvad11jq2/IqhYXSNficcNONyGIk2BJ6sQs3M5m7gPaQdFwWaocHdPGGabvWBJ13r7uQ4KSRFUERa9dWMhYXyOs0a/Qcyg2FoT4xAyTonSASer7x2X7FUzt8d4johbh1s7cLhVupqDVVZ3BuvlcC3eNhe3MXtmFOh1uCZrxdpuFkUTszhklPDuyvD3lxc4i9hewAF89ApZQCIiAiIgIiICIiAiIgIiIKo3FzG4MqWGF+gdqx3c/h4qZhqSNDcfnit2op2SNLXtDmnUEXCrs+z8sB3qR/V1MMhu3/ABOrVbf1E90rHjdcBY6g5gqDrdj47l1O90D+Tc2nvYfksNLjbS7o5mmGX1X6H+12hUzHORoVTJhpkjVo3HutS9qTus6VKqjqaf8AjRb7P6kWY8W6hbeF40SP3Um8PV19xzCstRisUbd6RwYL2z5lUvaSqEVSyaGwa5ue7YB2Z3r21yIWXbwmsX6sVpo645szXV67Wo4k17d2eLqnmLg+BWkdmYHXfSyOhd/1uuPFh+GSqUu1G89rG9dznANaNXE6Adq36XGGF1iXRSD7L+qQnI5OfiWiJ/HX6+U/t2MWGmeJ12n6JaSOug9JjKhnrM6rvZOXkvVHtNETulzon+rIN345LPTY1I30rOHbr5rcknpakbsrGnseB7ncF0YPE8GXtvU/Sfmnlk4uSnpv7PUlQyVtpI2yNPMA/FRcmzNK43he+B33XG3suuPJfZtkd3rUs74vuk7zPLX4rTlnrIP41OJWj7cOfm3X3Bd/aXO81WDV8fouZO32XfT3qJwj/wAedxLJIZXDrFzRa19N48Lj3KxYbtHC/Jsu671X9U35WOS3K+ihqCDPEHkCwIJBtrwKkfYcfaPSkiP+bR81v4XiQmL90tIbbNpuLm9xfy81Dz4FQMjc/oB1Wl1i52dhe2blEYBtG1oMYiZEMy3cvbuNze/b2KNC+yPDQSTYAXJPADUqrY/RMxB0bYqkN3QT6JcDe3WAuASO/ipXCcQbUse02Nuq4cw4H8VRcaopaCUbpJjJvE7l909vxUCJr6WGBzooSXBp/eSu9KR4yLjbINGgAyGfNbGzdhVQuPotfcnlkVCTfv2Sbu8Gh+454GW8RvFu9pe3BWfZ7Am1LCGymOdouQRcEesCLEKR0+KVrhdpBHYV7Vc2fwKeFwdLOHBtwGtBzv6znZnusrGqgiIgIiICIsLqpgO6XtvyuFW1or5zpMRM+TMiIrIEREBERBHRTlvdyW7FMHaeSruHYo2QljgWSj0mO17xzCkAVeY2huYhh0U7d2VgcO3h3Hgq3NhFTS507umiH8p5zA+65WKGr4O81ttN9FXvCXJNtNobsuWuZ0YzY7XfOVu7TPtKiGSOdE05tJaDYcLjtV02iqxJI9ksMe9G87t23JGe47PmCqi92djqb/irCZ/RjHHFUOBaOswkOIuQQRodRkT5LouJYTBUNtLG13I8R3OGa5zs5TPZK2S3VF9DqCLK+QVJ1afD8FE12b0gqvZGaHOlm3m/05M/Jyin4o6J25UxOidzObT3EfiugRVoPpZLLPAyVtnNa9p4EXCzeR4Xhy99dM+38OvHzclfPuqFDiBA3o35dhuPJTFNj3B7fFv0KjcR2GZcvppHQv5DNp8OCgqp9XS5VEJe3+pHmO8/kLOnj8zi98c7j56OqMnHz/m7T89VzqsPpKsdZjHHn6Lh4ixXPMUq2U73tp55OhbqS7K41t2dvFS9JiMUo6rxpocj2qGqcBgPWmc6SJufR33A7lvFp3j4ELR43OvbH1ZaTHlEa3325cvHrFumltslPtNI+PNzZGOBF+YORzCiYSXvbGOo5zg3eOYFza+Wvcsj33JNgOwCwHIAcANF9pKcSSsacg57Wk9hIBWm5HQNmqNtGxzd4yOcQXOOWgsAANBr5qYqJqedu5KAW3vZw4jTNVao2Yq4M6efpG+q/wCunwUZLjUsRtUQuZ94DLz096jsJTb6vjhgZTRNY1p67g0AANBysBlmR/r2rN+jPCSyE1Ml9+b0Afsxg9X2te6yqdZTNqX7zXtcDa7b2Jt71ecMxiVrQ1zWkAAC2VgMgMsvcmhaEWjT4mx2t2nt+qzR1jXO3Qb9vBRobCIqrtXtZ+ruMUbby2BJOjbjLLifcvLLlrjr1WXx47ZLdNU/iGIxQC8rw0HS517hxWlDtFC7nbnr8Fz/AA/CKqvfvkkg6yP07m8+4ZKOxGlNPK5gka4tyLmE2vy7wsrNzc/a9I1X39fns0sfDxfltO7ey57cbQENjZBJYP3i9zcjYWAbzF7+5VKgxR7DZziWnW5vbtuVG1kr3WO9mOfEclfNldkYXxRzTXfvtDujOTRfnxd8Fy9GTmX7/wBOjePi0+d1j2WqnS0zHuvnexPFocQCpZfGtAFgLAaAL6voMdOikV3vXZi5LdVptrWxERXUEREEXjOCR1Av6Lxm17ciD3qCZiElO7o6oZaNlGh/u5HtVxWCrpGStLXtBB5qYkRwdcXGi9xzFuigqmhmojeO8kHFnFv9pW7RYiyVu8w35jiOwhX80Nba6iErOmYLSsHWHrM499tfNc0dIySUtBtJFmP8hnlx5LrLpFCY4I46aRjI2N33Nza0A33wb3Guh81Gkq1hE8zXhrLBziG2cbAkmw7s1MvNbRydJOzpIy2x6Mk2zBvn3cuKp2z7nz10DLm3TNNuxrt4+5pXdnsBFiLhRsVbDsWinF43g8xoR3hb8c5bobKOxzYtkh6SAmKTW7efcoL9r1NIdyqjLm8JG/P8jxVti9w4gPtC3aFuAhw4EKrUWIRzN3o3Bw+HeNQttkxbmDZR0jS2r2YaWmanaGyN6zg0W3hxyH2vjoqPU1e80DnqupwYpwePEfRVnGti/wBYkc+nmbGx+buqSWk6lrbjXkSLKPIc/q5XhzLDq3657LZD5+CkqOoDbHdDh+eKltoNmIqGOFscjn3uCH5k2zvloM7W7lDYcZJnuipm7zg0ude1rAgWN8tTZVtMxWZiNprETOpW+j2oZHGCHO5bjs8+Q/BWiGsgnFja5HouFj3Z6rl1PiYgfaenMT9N4D4X4dxKnqaqZILscHDs+nBY3J8UyY76imo9/nb92ji4NbV3Nt/ZN4nsNTyXLAY3c2Ze7RVZ730c5ikqbtaAbFhcc9B2efgrDSYnLHo645HMfgt39cppjeeBm96xaHfK66MHi2DJ2t+Gff8An+njk4OWnl3QX/LaYcXeX1K90u2VPvtDQ8kkAWDeJt6yt1NhtKRdkURHY1q246ONvosaO5oWlF4mNw45jXaVXx3a/opnQNbukW654kgOFhyz1WTDBTVrg6aNpnYPBwGhtobX0K2NsNmxVM3mWEzR1T6w9U/I8FzeKulicLXbIw8ciCOBCxOTfLiz7v8AirPp6f3DW49MWXDqva0evz0ld9stpuiBp4MnWs9wy3Bb0W2428vhz5Z62pdNI+QjNx3nboNhoL9gvbzWkHESAuaHR2ItyJFg7vbqBp8uXPlnNfcz29Ps6sOOMVNR5+v3ZXBdnwaWMxRtje1waxrcjyaBouXnAagMEsbekjIuHR9bzb6QPZZY6bFXsNi3Mf4kKcGe/GnfTvfzsrmw05Eai3k7GirGyOJyTE+k6MN9J3B1x1b8TqrOt3j5ozUi8Rr7sbNinFfpmdiIi9nkIiICIiD45t8iqvjWzpDulpzuP420PYQrShCmJFBp8VN9yUbkg4HQ9xWptA4ujy4G9lbcbwJkwzGfAjUKnVEb6d27MC5nB44d6shWdk6Z8c7Zb2c29hbiRbXTiusYZjwdYSDdPPgfoq7T0rCA5tiDoQt1kCaFva4HRYaqlZICHgEdqgqWpezQ5ciovaLEpHbkQcd6VwFhlZl+ufLLxUaS84tsUWO6SlcY3chp+CjYsdlhO5VRlp0DwMj8vLyXSIHktBIWriGFxzAhzQb8wmxWoqxrxdrgRzCCpLTcEg8wtDEdlJISX07iPuk5Hx+qjW4o4HcmaWO/P5yVkNHa7GXSvLnG+4NxvzPn8Fa/0V4a2OmMhIMkpuRxDBkwEduZ/wAlWKnCOkcHtcCL35i/NTVAx7bZkEcRl8FXSV4r8MimaWyMDgeYVKxX9Hljv0shY7gL5fUKw0WMPGTxvDnx/FTEVaxwuHDtuqXx1vGrRtal7VndZ05TLVVdKbVERc0fbA+Yy8wFI0OLxS+i6x5OyP4+CvzZo5nFm7cW1PHwUBjOwcEt3R/u3fdyHlosnkeEUt3xzqXfi8QmO1420Y5C03BIPMGyk6XH5G5Os8eR8wqlU4TXUn/awcs8u45jwXmlx5jsngsdxvp9R4rLnFyuJPbcf4/h3ROHkR6S6PS41E/7W6eTsvfoovaDZGOqeJA7o3faIAO8Off2qvCQEXBBHYs9NiUkXovIHLUeRXTTxOLx0567j2ec8Caz1Yban3W3DMCggjMbGCzhZ5dmX5W6x+Wi5VjcMUc8jYXb0YORPvF+IByurJj+2EhiMTQGvcOs9pPo8QBwJ71HbF4A2qk3pLdEw+jf03creqOPPTmujNkpyZpjxR+v+nnhpfjxa+Wf0Wb9HdHIyJ0jrtZIQY2nkPt9l8rdgurHXYZDMP3sbX9pGfnqtoCy+rVx4a0xxj8492bky2veb+UsdPA1jQ1jQ1oyAAsAsiIvXyeQiIgIiICIiAiIgKJxp0AFpXsaSNCRmO5SyiMc2fjqiC8kOAsCOV7qYFUo2QQvcWzjdP2Lgjv5rdOMQD+YPC5+S2G7Bw8ZJD4j5BZW7DU3EyH/ADPyVtiPOPU/rn2XfRedmaY1NQ+ocOr6Ed+DQdfE5qZj2MpB9gnvcT81N0tMyNoaxoa0aAKJsMoC+oiqPjmg6qKxTA45hZzQfzwPBSyKYkc3rtnZ6cl0JLm8Wn82PxXmhxxhO7KOjdpnp+C6PM0WNwubVmPRGTeNON4abxFx7laJFhYxewxVv/lJ4RA/5E/AJ/yOc+jD/o8/BTtC0QZPae1WMKjYDV1M0oDot1gzJ3HN7s3FXkKtkjmg6qDxfZeCfNzBvcxkfMKdRV841JE68nMa/ZCogO9C/eHI5H6HxUZ+0nsO7MwtPdb3cfBdgIuo/EMGimFnNBHaLrgz+G4cvePwy7sPPy4/PvDlk1M2XNj8/wA8NVvUMb2WudNCMreSlcV2GIO9A4t7DmPA6j3qBmkqKY2mYS3nqPaHzWRyPD8+OPrHs1MPOxX9pWuhx6ZmRO+OTtfa181PUePRP9K7D26ef1VDo8Uifx3Tyd9dFJNC8sXiHIw9t7j6T82rm4mHJ31r7LvU1zGM3i4EcLG9+5KCrErA4eI5HkqWAt/Ca3on5+icnfXwXbi8Xm2WOqNV8v1+rjvwIik9M7n52W5F8BvmF9W8yxERAREQEREBERAREQEREBERAREQFgdRxk3LG37lnRBhbSsH2W+S9iJvIeS9omx8AX1EQEREBERAWvUUbHixAWwiDnu1GysLQXtPR9oyHiNFH4dLDCwN6UOPE3Jz7BwHYug4zg8dSzcfccbg8lBN2Bg4vefH6LN5vBtyLR06iP33/wCO/jcquKurblBnF4R9v/U/ReDjcXNx8FZWbDUo1Dj3uP1WxHsdSD+WD33XHHgv1s9p8Qr6Vl52Pxfp2vaAbR2sT96+Xhb3qxLXoaGOFu7G0NHILYWzgxTixxSZ3r1Z2W8XvNojWxERerzEREBERAREQEREBERAREQEREBERAREQEREBERAREQEREBERAREQEREBERAREQEREBERAREQEREBERAREQEREBERAREQEREBERAREQEREBERAREQEREBERAREQEREBERAREQEREBERAREQEREBERAREQEREBERAREQEREBERAREQ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260648"/>
            <a:ext cx="7603237" cy="95410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MX" sz="2800" dirty="0" smtClean="0">
                <a:latin typeface="Arial" pitchFamily="34" charset="0"/>
                <a:cs typeface="Arial" pitchFamily="34" charset="0"/>
              </a:rPr>
              <a:t>REQUISITOS PARA EL PADRON DE IMPORTADORES</a:t>
            </a:r>
            <a:endParaRPr lang="es-MX" sz="2800" dirty="0">
              <a:latin typeface="Arial" pitchFamily="34" charset="0"/>
              <a:cs typeface="Arial" pitchFamily="34" charset="0"/>
            </a:endParaRPr>
          </a:p>
        </p:txBody>
      </p:sp>
      <p:sp>
        <p:nvSpPr>
          <p:cNvPr id="3" name="2 CuadroTexto"/>
          <p:cNvSpPr txBox="1"/>
          <p:nvPr/>
        </p:nvSpPr>
        <p:spPr>
          <a:xfrm>
            <a:off x="323528" y="1340768"/>
            <a:ext cx="4392488" cy="5324535"/>
          </a:xfrm>
          <a:prstGeom prst="rect">
            <a:avLst/>
          </a:prstGeom>
          <a:noFill/>
        </p:spPr>
        <p:txBody>
          <a:bodyPr wrap="square" rtlCol="0">
            <a:spAutoFit/>
          </a:bodyPr>
          <a:lstStyle/>
          <a:p>
            <a:pPr algn="just"/>
            <a:r>
              <a:rPr lang="es-MX" sz="2000" dirty="0" smtClean="0"/>
              <a:t>Quienes importen mercancías deberán estar inscritos en el Padrón de Importadores y, en su caso, en el padrón de Importadores Específicos que están a cargo del Servicio de Administración Tributaria, para lo cual deberán encontrarse al corriente en el cumplimiento de sus obligaciones fiscales, así como acreditar ante las autoridades aduaneras que se encuentran inscritos en el Registro Federal de Contribuyentes y cumplir con los demás requisitos que establezca el Reglamento de la Ley Aduanera y los que establezca el Servicio de Administración Tributaria mediante reglas.</a:t>
            </a:r>
            <a:endParaRPr lang="es-MX" sz="2000" dirty="0">
              <a:latin typeface="Arial" pitchFamily="34" charset="0"/>
              <a:cs typeface="Arial" pitchFamily="34" charset="0"/>
            </a:endParaRPr>
          </a:p>
        </p:txBody>
      </p:sp>
      <p:sp>
        <p:nvSpPr>
          <p:cNvPr id="8194" name="AutoShape 2" descr="data:image/jpeg;base64,/9j/4AAQSkZJRgABAQAAAQABAAD/2wCEAAkGBhQSERUUEBQVFRUWFxcYFxcXFxcUHBgYFxUWGBUWGBgYGyYeFxojGxUUIC8gIycqLCwsFR4xNTAqNiYrLCkBCQoKDgwOGg8PGi0kHyQpLDEsLCwqLDApLCopLCw0KSwuLSwsLC00LCwtKSw0LCwsKiwsLCwsLCkqLSwvLCkwKf/AABEIALgBAAMBIgACEQEDEQH/xAAcAAABBQEBAQAAAAAAAAAAAAAAAwQFBgcCAQj/xABFEAACAQIEAwUFBQcBBgYDAAABAgMAEQQSITEFBkETIlFhgQcyUnGRI0KhscEUM2JygtHwkggVJHPS4RajssLi8UNTY//EABoBAQADAQEBAAAAAAAAAAAAAAACAwQBBQb/xAAxEQACAgEDAgIKAgIDAQAAAAAAAQIDEQQhMRJBBWETMlFxgZGhsdHwIvEzUhTB4ST/2gAMAwEAAhEDEQA/ANxooooDwmi9V/nbjZw2FkdTZspy/wAx0X8TWacO9rGKQgSRrLcgd26Nr0AsQTfppVsKpTWUVysjF4ZtlFUDhXtdw0hyy5om6hxa3zO1W7A8ehlF43Vh4gg1BwlHlElJS4ZI0VysgO1dVEkFFFFAFFeXptiOIKum5OwGpPoKAdUmZxe1xTLs5ZPePZr4DVj+g/GlG4aoQqmhOzHU3GxJoB7XhNNuH4jOmuhGhHgRuK6xk2VCTpQGbc+e0GXDYpY8Plsq3cML3zHujTbY/WvOD+2JDpiYyn8SnOPwFx9KoaPFjsTPNNMI1uDGlwrSA3VApbRfdF9D79dcR5TljJtYW1bWyRKds0rkZj8l8dq8mesUbHHq+fH7/R9TXotK6412L+WN35/Y3DhPNuHn/dSKfIEX+lTKSg7EV8yYvh7RsmzhxmjdLnNY7rbXQ1LcL56xcBssuYD7sgzbdL6H61qhqk1v9DNZ4LlZonnyf5/o+iL0VlfCPbGNsTGV/iU5x9LXH41duFc5YbEfu5FJ8L6/TetMbIy4Z5N2jvo9eLX2+aJ6ik0mB2IpS9TMoUUUUAUUUUAUUV5egPaKKKAKKK5fagM09rHELhI+mrt8l2/HX0pThHLWGjnwML4YNMITiJJsxQoyMhTOoFnuS29rZKi+b4mfEOXU22FxoR5X33rqfm7EFJbpEZJImiE2Uo6gg720YAm9rCtSi+hKJmbXU2xLiHB5ccqdm8N8e8uJUNGVdYosgRu1vcAr2AKlfvHWqrj+VsVhGRypGc2SSBu0Dmxay5O83dVjtsDWg4LjSSNIVDwIMMuGw7NE7JGde0LSJdQTeKwuD3D6SGEwP7PLHFGpYcPwRsiAnPLNotgNSbQtb/medcjY4bCVanuZvw3n/GQ6doJLbhxr8ri1q1jkPmh8bAZJI+zIYqLNmBtbvDQW1uLeVUXnZ5DhcCmIs2JZDLM5RVbbKqHQEAlmNv8A+daByXw3sMIi21ygn5nU/iaWuLgnjcVqSljOxYiaa4jiKqbDvN4DU/QUisLS6l7J0C7n5npTvD4ZUFlAH5n5nrWY0jQQySe+cg8Bq312H40o5iw6lmKovVmNvqTvSmOdljcxjM4Viq+LAaD61j8bDHQvPjMW7yJG7rh4lAZcuhJDaAbGw1t1qqyzp2Ru0mk9PmUnhJrO2Xvx/b2LRx32rRp3cInaH42uqj5Dc/hVLn53xruZO1fu62Ve4v8AMALW+dPeW+DhGkixVijmFZFG2Vxnw8yud1L5ozYaZxUpwJ0VHMKNGZHN8KrJrPArLLhWZwQUZXVgLX7jVkfXPln0MY6XSqShX1cbvun9ts9see5duEcUWQRzJ7kw/wBLj3h/ngaQ59EpwUow6l3KkALa+uhOptoDf0qrcjzGKfEcPYjQ54rEsEYWZludSAGUE+KnxrRMDNnQE77EHoeoNa4S64nzupp/41+FutmvNPdHy/ABBIP2iFjb/wDG+aK56Zri5Xy61OYfmRHYGRpYQBlCqI5oQDuOyyKRqB4nzre+IcvwzLlkjVgehAP51SOM+xnDyG8BaI+C2K/6T+lqx26JT3/fwenHxOqz/ImvNb/v1K72M02HkEMkWJzEd6NzhmVQBaMgBtLja43NIcUw8JldZVEWZL9pNEws4BzHtCbOdVsEP3SKbYv2c4/Bv2mGOYjqnda3yOhHrUZJzjjou7N6rNFa/oQK8qeivql/HGPk/s129iNdbjPeqSf0Y6blSNv3MzXyK1pFA0P33sR2KkbZtdKif91PdjdRGpsJjdUJ6ZGtck20tT7C81RWYPC0BkFnfCsFvqbExuCOp11OtTLcYExzxS4WWSwWMTJ2LJr3rKxs7HTqNq56S6v1lt5/lbfP5GlX3Q5IjhfPGKgsFlLD4ZO9+N7/AI1dOEe2PpiY8v8AEhzD6bj8aisdwcYhmjdZlygOC0YVpXsQR22qAAAaAW1qv47l9EAIkVLe/mbOi72AawJY6aW1rTRr87J/Dn9/UVTr0l/rww/av/PwbZwjnXDYjSORS3w31+m9TytevmTgOB/aMRFFb3mF/EKNW16aC1/OvpfCpZQPKvYpsc1lo8LxDSQ0s1GEs5+gtXjNbekMVjFjF2Nqp3Hea7ggGwq1vBiqpna8RRN8W5jWO4XU/lUFwvnP7YLIdG0HkfCqzxLtC8i5o17MDM8jZEUtawLW3ubbdKi+L4Rfto4TJngYl8+XM8e3axFbEKNGym+jg36VW5s9ynw6px6ZPd9/Zxj7o3NHuLiuqpPs+5s/aI+zkP2iWB8xrZvW31q6irE8rJ4d1UqZuufKPaKK8NdKhtiuHo47yg1BY3kaF/dGU+WlS+cySED3F38z0H6/SvDHJFqt3XwPvD5fF+fzrqbXBxpPkqZ5VxWHN8NM4HhfQ+mo/CoiZJUkd8Th+1ZzcyKzxSL3VWyvHstlBy2GpPjWmYbGK40Pp/cV2+HU7gVLr9pHoXYyrHzHHY5WylQcgCnUhV1N7eJv9a1TDQ2QDypCPg8QbMFAbxsKeikpZxgRjjJHYWTs2dDtq66X0+8ABueth41Ff+OoTJBkIMMsOIlMtyMn7OYw6MhFw32huDYjLa2tTHEojYOvvKbjz8R6iqbzby/CjrjluIXuuLQe6Ypk7NsRbZZE7hZuqqb3IFQJjyTn5cQoXh9i8kcvZNICoXEIodIJI2swLpmZT1CEja9UTjcww+Jhx2GX7LEDtQh01ItiIGFtD3tvEk9Ks2H5bxU2IVJozCYsOEOLQraWSGRWwcsa3vcDtMysLd8rqDcyY5FgXCnD4qeSRnlfEFxkQpK5JkMQC2RCzObNm9462qq2HWtuTdodUtPbmW8WsSXkynNxjCxB42LTBY3hiyEESwS2ZY5CL5ZItRTleC43Hqn7YUw0QOa7Jkd3yhS+S+YmwvdrW8KufAeU4YQexiKd3SV+9IT43Ow8gBvp5WGPh6g3N2OurG+/4eFQjTlfyfwNlviUYvNEd/8AaW788LhZ+JA8n8sQ4UMYoyCQPtJPfbfNfQBRtoABvUvbs5tPdk/BhuPX9DSs3ElBst3bwXW3zOwrmKKRzeSwA1Cj9T1/Cr0klhHkWWSsk5TeX5j6iiiukDlkB3phjuBQzC0iKw8wDUjRQ6njgzjjPsaw0l2hLRH+AjL/AKSCPpaqbivZrjsHIJcPllKXIIFjtb3W0OnnW8E1zYHwqqVMJbNG2vX3wWM5XmfNcnGcTBJ9sjIMxJjKtCrE3zHu2zE3Ouo603xuJjlRnYusoYBVLFwVOXM12vbXPoLAd0WNfR+N4LFKLOisD4gGqXxn2OYWU3izRH+AgD1Ugj6WrK9Gk8wPQp8SqbTnHHmip+xvhPaYiSZhogCg/wATat9AF/1Vq/FePLELDVqZcm8ojA4fsg2Y3JLWtck+HysPSqnzTMcPP9spaNidtyOuU7Zhe4+VaoLogkZpY1uqe+3bzSPONcxliSW/zyqHx0OaKXMx7eNS3YqUZihy2c63W1zcHXY2FGOw8kUaGGJcUZC+ZuyacZNOxCoPdDqWJPUgi/dpxjOLOzTLCXzKAGa8ZiiYWLusgAeQ6FbG+t7k6VDO+57FcVBL0SWPw1yN8bxxJriR+0FuxdUUr2invRTwIxNnRhYjroetRrqEWNsZ35EQKsI0OUXIWZt7AEWG9tDfrzi+KBSTES0hN2nYZW8AEA90ef4V7wDlmbGP3AVW/ekINrne3xGo7tm2MIUw6pvpj9fh7/dn3YG/BsZLHOj4dc0l/cUGxB3XrlXzOgsL19AYRiUBIsbbVBctcmQ4Re6Lt1Y2JPzP6bVYgKvhHpPmPEdZDVWJwjjHfuz2mePxJACrqzaAf50p072FzTHApnJlbrovkvU+v5CpnmFe55402BwqdhIqys9hdcxcffIHTca+YHUVXOB42bBxSYjEy4lWQ5XhmF1ldhePsmOthuxFWmflY4jHriZnzRxraOMjZgbg+Y6/MDwqAxhHFOIEPpg8Hcve4DN1vfocp/pU/FXr0OtV9GNsZk+/lFfvO/Y861T6+v4RX3Za8Jj0mjhkk/4eWYXRWYBjbW2U++LWPjYjanyY1o9JRp0ce76+B+dUXA8djxk74rGLGmEw7gYdnUh+00PcsbnYMVsfu9QavPC+OQYpScPIsgGjAbi/RlOo9RWLUad1vOH5+xeWTTVapd/d7X5kgkgOxvXVQeAxUcoZsFKjhGKuoa4DDcfwnrroQRUhhuIBjZrqw3U6H/uPMVmaaeGXp54HbLcVHYVQGeJgCp7yg6gg+8LfPX1qSplxGE6OnvKb/PxH0rh0J4pC3dYKlug1/wA2+tdQcOVddydyda5l4iNo1Ln6AfMmkxg3k/etp8K6D16n1oBSXiS3sgzt/DsPm21J/sskn71rD4V0HqdzTyLDqosABStAIw4VUFlFqWorwmgPaKbz45E3NVXnD2hw4CMNMcpYHIm8j2+FNwPNrCgLe8oG5Apm3Es2kSlz4jb1O1YJJ7VsfjXcw9jhoIwC8kgz5AxstydCx6KFuT1qaw2M4llD9rxZo7D7dYYlUfxjDlDKyddNbA2vQGwjBu/7x7D4U/Un9K8J7OVQPdYWHkw/uPyNYTF7YuLYCQJj41mS5ALo0ZkVSVzxSqAGUkXzZSCD51qvLfPuF4rCf2ZrTIAxifRwR5feHS401oC4UlPilQXYgU2bG3iDg6W33t4m3lUTxvi8WDCs4Msj3y+lrnwUaj61Cc41xcpPCIykorLJccQ0zMpVSbXOm+xt0FR/NXL64qFkO9tD4EbGo/hnGpJCP22SCNZx9nFqHsT3TmJ/Ma9PCrBw6U2KP7ymx8/A+orldkbFlHard1OOzRhqyNExgxJkURFrCM5WOYi6Zt+za1/melM58c8gWMLZQe5Ggv8AK4Au7ba+V7CtT535EOKZXhIWQaG+xUnW9uo3HrTzlbkOLCjMe/Id2O/yHgKh6N5Pq14tRGpWYzP2dk/b8fmVTlX2aNJaTFiw3Ef/AFHr8q0/B4BI1CoAAPCl1W1dVcopcHz2p1Vupl1WP4dkFFFFdMwnPFmUjxpmuNKd2YWHRht6j7v5VIVy8YOhoBNluvd2NRHG+CCaBoFJTtPeZbA9N7jUaWPl4U9ODaPWI6dUO3p4elKQYxX0Iyv8J39D1qcJuLyiEoqSwygcy8Fiw74EMrPg4MwlCgtZzY53UasCfyI62KnOvGMPhoxLhABPio8isoK2ivq9tLHWwNr/AEq/vhVtqKrfE+WIpXlma/avC0SC5Ki4spA+7bb61vq1MZSj6TOFn45ed/jz5GSdLSfRjf6EdyRxiGKJMPhoZ3BF3m7Jshc7kne3QeAFW6QK4tIBp94G1rbm42qmf79kwXC4o3UriSDFGnvG4Ns4t7wsVsR1IFOuAcrYvCpGFnDL3mkhZQwLEX0c6jUDY23NUanErJNe19858z1dNo//AJVbOSjn1U098c/LjfuWcNJFv318RuPmOvzFPkcMLjY1HPxBmQDKUkYkWNja2jNp08DT2NcifIVkKWsPAi05zFY1BIAJ6b7fka5HFANJFKHzGn12Ne8LXulzu5J9Nh/nnTjEzqiMz2yqCWv4AXNDh1HMG2INKXrHMLznJmLq2XMS2U2sLm4XyttVz5Z5vM7iNhra9xtXoX+HX0LqktiCmmW80wCNLfv5VBtYb3+Z0FP6YR9yYjpILj+Yf3H5V55MiOcOYIeF4R8QwBYd2ME3LyEHKtzr0JNugNYBwLl+fjOIM2JaWSSUsFyBRols7kuQqRLnVQBcksbDumtg5owUfEOLxYSXMUw0PakfdzSEgsemYBFAuNM7Ea7SUBwPD8fFCrrHJNC4s8mhCyKUFmOjszva2rZTe9hQFf5U9ia4R17WUTx5oZWRlt9tCJApGuq/bNofDrWp2rPPaBzXipMM0XBop5ZSbNMkZCxqLXytIoEjMNAUvpc32qF5D5o41jVkXEGDDxQd2XESwkSZgASApcR5gDckrYXGhvQER/tB4+KbJFGl5cKwzuD7iTqbLlHQtGup905R9+sc4VxWXDSrLh3aORTdWXp+hHkdDW88S9nmET/iFxU0zYntVlkkdCkgCkyB7LowscqjW62tYEVVMRhMFwaUCWImYhSO0AmJRGiJkUEAQtJmnUXvYxI2moIGq+zvmxOIYbPYK17SJ8D27628Lm48iKX5g4QZoSi37WA54rbleqjx228lrKfZZzmZeKOcuXtYlzm/vvCMokI2DFTqBpoTW545fdlXUr08R1H0quytWRcZdyM4qScWUt+By8RjRyWilQdnJnRlDAbOug1FzcflVwkcAJNGwZbBWYEEMuwa400P5+VN+ZZ3/Z+0hlMa6FigXOymwAR5O5FqRdmBsL7b015GVThnXJIg7Rw0cjNJlY2MgVnAYjOXvfrmtpaoU0KvL5b5fuIV1KGX3fJZUa4vXVMOHuVJjY6rsfFeh/zwp/V5aFFFFAFFFFAFeUz4nPZbDdv8/tSIxLJbMbj9fC9SUcoplcoywyTpvicEr7j9K8jxynyPnTgGuNYLIyUuCP7SSLR7uniPeA8/i/OnUEisMykEf5p5UsRTKbh+uaI5G8tj8xsa4SPJeGpI6vIoYobpcXynxHhvTuSQKCToALk00i4hY5ZRlbofun16eteYomRxGPdFi58T0X9fpXWyTk3yGBjLMZGGp2HgvQUhzPxMQYd3OgVSfwqVVbCs/wDbHgMXNgwmCjMhLjtACoIQAk2zEXJIUWF9CdK4RIHg/tJnjADMsi/CwGnkGWx+t6muO8yTcRwM8OBhYzlVDDMgGRmAazMRra9hWFy42bDtlnR428HUr87X0PpW5+yHDlcF27+9iGzC/SNbrGPXvN/X5VZVY6pxmlnDT342ONZWDJMYMRhWy4mKSI/xqQPQ7GtT9j2EMkbYhtmOVf5VuCfVr/StBxAR1IlVWWxuGAYW66GkOXsAkUQEaBFOoVQAFBNwABtXua7xr/l6f0fR0vKy09sfvvK419LySgpnxOIlcy+8uo+Yp7XjC9fPlp84+0vibx8fWSOVoA6wAyC2kTmz3BuCN7ggjStq4zwfALhWhxEatDlsVOaVzobHNrIX7ps173F71m3tY4XHBi48VNGGQxSxByglEUtr4d2jbuyC5cWYEetqX4Tz7wwwx4qWYwssz/YWZ3tkt2eVO6yG6tdhlBvYgk0Bdv8AxIbDD4OIIRGOzUFSdnWyAXjGRkANzbvqfmYXlmae5xjAh1CMCBnyDNt2ZCIzB7MV+BSCNAHXI/HsLj4BiMKmQKZIrG2Ze8CwNjpmsjeoqxNiFDBSwDHYEgE23sNzQDTAcFjiFhdj1LWJJuTewAA1J2ArMv8AaF5WMuFixaC7YclXt1jkI1/pYD0Zq12mfFuGJiIJIZRdJEZG+TC1AfLvschLcZwwAuPtM38picG/qRX0/wAOOjRtqVNvTofpasa9hnJUkGPxck62OGvAD0LsbtbxGUKf6xWyYkZJVcbN3W+e6n8x9KA5wqhWaFwCpuVB1BB95T/nWqbjIZMLiFCtkcuQ8gYyyywyOWeV1a8UKR5dHk0GV1RRmAN34jASAye8uo8/L1qI5mwqSwftGUMYlZ7MHkAAsWvCrBZXGXu5gbG9tzcCVx66LKv3d7a3U7/Tf608ikDAEVXuTMdmh7E69iqrmzrLnGX4kAUsNmC90XABqTwX2bmI7bp/L4em30oCRooooAooooCLxEt2JGuUG3zFcwkFL3UgakHcfrTp8D1U2ppJh7XzLvoSP+1XJrGDBOMk8sJIOo6i4HWk4EkXbTyPX5ChMykFSG0t3u7b5V12xUEHZbC/mfCpYZVtnO6HCcTsbSLb5U8inVvdN6jmAuCw1tYXsRbqfxptLCQxKg26EeHzFQ6Ey1XTjzv9ybkiDbi9EUIXYVEwcUYe9r+dSEPEFbrY+B0qDg0aIXwn3HVcsl966oqJeRnEuXIJ1Kyxq4OhDAEfQ02h4I0KLHDlyIAqra2VRsBbpU5RQEH2TsMpUi+h8LdbGpmJLACurUUB7RSE+NVPeIFIR8UUsFNwWuVuLXAtci/8w+ooCN5w4FFioGjnW8bDK3iAdmHgVIDelfLfOXJk/DcQYcQNDcxyD3ZF8VPjqLruL+YJ+wJ48ykHrURPwaHGYcwYuNZVHdIYeHusDuptbUa0B8s8t8+4zARyx4OTsxMVLGwYgrfVM1wpIaxNr6DwrjhfOWIixsWLeWSSSNwxLMWLLfvpc3sGW49a1jmP/ZyRiWwGIyb2jmBYX6DOuoHzBqpz+wLHoe9JhR59o5/Ds8x+lAanzB7c+HYdfsnbEuQDliGguLjM5svzAvas/i9onF+NYjsMERhovvmO3cU7tJKwv42C5b+B3p3y9/s+EkNi5rjTuxgqL9e82pHoK1vgPJmHwkYjhQKg6DqfFviPmdaA45fwceDgSDD5pSvvOTcu5953c7sT4XqUSGRzeQgD4R+pOtO0iA2FdUAEVHwfZyFD7r6r/N1Hrv6GpGmvEMNmXTRhqD4EbUBTccowmNvFh2Ymzmcs7ZYmb7YEsRHHEqqLIDmLBSEbU1ZzikxEKT4dg4tnRh95TuBfxH5CkuJYAYuFPdDI6uM651V1uCSl7Na5Ivscp6Utw7hYw6i8rN3bO8lgWsSVNlAVLFn0UAd7yFAPsLOHUMOopamPDgLtk9wm40tvvbyvT6gCiiigCvCK9ooBtLg1Pl8qay4NgPiHhUnRUlJoqlVGRCNHtbulb73IN/GlDIQdNulgbefyqTeIHcCmz4G3ukipqftM8qGuBm0asT3ddjY218qTw2GvJbcA3/z1rrFxEDUW67eO50p3wqCylvH8qk3hZKow6rFFokKK8JpvPj0Tc1QekOa5aQDeoPifMixLmkZYl8ZDYn+VR3mPpVI4r7Sk2hR5T8Uv2afMRr3j/VarIVzn6qISmo8mjS8WXUICxG9v1Owqr8a59hiuHlu3/wCuEdofkz6Iv1rM+J8y4jEaSytl6In2aDyCLofW586i2IA10A/zYVtho/8AZ/Iplf7C28T9oczkjDqsI+P95If6mFl9BTnknjkjmVZXZ2W06FiWbQZZ1uehXIQPFDUZxPkmWKV0VldEhExkPcUoRrbe5uCAKiOFcUOHmSYAt2ZuVH3l1DrbY3Uka9bVY6q5VtQK+qSlln0LhZgygim7RFJC6i4YWIHiNj+Jphy5MAGivcLbId8yEXQ3O/dIqakewua8o2jLJK+5EY8F1P1P6UrBw5F1tc+J1P1NQcvNBDmwuoNSmD47HJ1sfA1nr1VVknGMk2uxFTi9kySAr2uVcHauq0EgptjsYI1LN/f8OtOGNREYMrmQi6pfIvxMN29Nh538BQHZ4i8djMllP3gbhfJvA+e3nUjHKGFwb1WYuOozd6RkZlDXf9z3jYRan3htcAG9/lTyCB1zGAZSps8JNxte8bbWIOg0H8tRjJSWUSlFxeHySHYMjMY7d7oehHX6fkK8Th2Y5pWzkbeA+Q2rrBcTWS42YbqdCD5intSInKpbauqKKAKKKKAKSmxAXelaYZs0/ki/ixsPyagF4sejbMKWDg1BcT41h1NmTtG/hVTb+okWPyqPXj0XQTp8mVvwLVllq6YvpciPUi30VB4PiBf91Kjn4WBQ/r+VPRi5B70Z+a2Yf3/CtEZxksxeSQ7lYAd6mL8VUAhBe3hYAfMnQUlxKTMBa2t1GYXAciy5h1Ga1xWIcU43iZ2IxMj3UlTHfKiEGzL2a2W4IIva+m9aaaXa+Sqc1A0rjXtChiNjIZG+CCzW/mkayj5C5qm8S9oE73EAEA8V78hH/Mb3f6QKiIeAyNhmxN41hU5bs1i7fCgANz8yKcQcoYtsh7FkV2VQz90AsbAt1A9K2wpphzv7yhznIiZZGY5nZmb4mJYn5lrk1L4LlOebDrPCBJmkMfZrfMtgTma9gBp9CDepzgnL2DGPOFZnldEkv2qhIzKMuUBQ2ZlAzEg76WJqaxLYfDpJE8YwUWIjZGyqsd5UGkqQRMcgYEjU3OVQalO/GFBf0I192VXD8m9mksnEHbDxQsiNkUSMS9u91AQBh3teu1tbXgOVlwoCwxQYiVZwJ2lVS37NJcqyFjZbC1/HI1QHFufbnJCgli7FYpP2lFbt8t8rsl/M76m5uBYVWsdxGbFTFnLSSPpZQbkDZVVfujw86502T9Z4/f3uMxjwX3i3OeFiQwoqzBXaJksbNBuAsmwyk2H8p+dZ5ipEZvs0yLc2BJY2Jvqx3t8hU5hORZmI7ZkgHg13k8rRJ/7iKtnCeQ4raQCT+LE2f/yh3B6k1BWVU8PLO9M58nPIfFGaCJ7HuHsGNjZl96FgeoALqfMDwq5cwY7JHYbtXOF4EAQ0rFyu19l/lUd1fQC9V3mfiJLMUBbIrFVBtmIUta/QWBJPQDxIryNTOTT9Gt3sve/xyXSfRAZ0Vwk4YtkubEAfxWRWdk6lFLxi/wDF4C9dZhr5aHUG3UA2OnrXw+o8P1Gnk8pvG+VkwNND/CcZkj2Nx4HWp3Bcyo2j3U1VKKv03i99O0n1Lz5+fJbG+UeTQklVhob1HYqB0VgpJRgRYe8t76ofXaqrhsa6e6xHlep/hXMBchXGp619DpvFKNR/Hhvs/wAmqF0ZeTKzw7k2V5shaN8KAD3xnzOPiiOisDfXw6m5q0zYiSA23FiSxFsznqSNh5DYIdNRUhiMBrmjOVvEdfIjqK5hxYY5JVyt5+63yJ6+Rr1lhRUEsJE7FKcnNvd9xuVjnsQ2WXoy+9p0I6jyOgNdRcQaIhZxvorj3W/sfI/jTXGcLaMh4mayLaw94KtsqKABnFs2hO5F79OcFx4TZYpoxdwc3VP4V7w1LWe3iEvpcCmCtWYeJFgVwdq6qIOGkg1iu6dVJuw/lJ94eR1+dPsHj1kF1P8A2PhXC4c0UUUB4TVb4ljCkUrroXYID5WP/wAvrVgxMllJ8qr3FsEThVtuLOfxzfgw+lUalyVUunnByXBA4bC5kJuAL2ub6BQWYi3zUWt1rlsC3SzaKQR4Nmtvax7p+leDFkBQumXN53zWzXB0NwALU4wmPGa8vu9bCx93KLW2ABNfMxVcsL6mfYYq3UE+RGnqDVx4DxgvExf3oxqfEWJB/A/Sq4Y1C5gVBAYEodMxbKABva1z6084HGeykPxsiD0uW/Bq2aHqhcorhkobMno8IWw9juRe/nvf61kvtB4fkxIkGgnUsf8AmJZZfxyn+qtsiWwAqje0DgvaQSADvR/bp/SLSr6rrbxWvqNPZ0TTJ2x6old5G4xmw+IwfcjZo3eOQ2N3tYhg2m2UehpWDnTDRYUBDPJJLEokDFi6SgXEjSyNYBTsqg2/KjQYdpGCRqXY7KoLH52HTzqxYTkSUn/iHWH+ADtZPlkU2X5s3pW6yFcW3JmeMpNYSGvFecJp1IYQoWKmRo4wjOyWsWbfSwtr6024dwHEYnvorMvWWQ2X1kff0vWhcG5IjWxjgF9O/PaVr+IQdxD9atEHLy3DSkyMNsxvb5DZR5C1UPVRjtWixVN7yZnXCeQkuO1Zp2+GK8cY+crDM39KirpwzlTILIEgU7iEZGa3xye+31qzRwKo0AFKVlnbOfrMujCMeBhg+DRxjuqPpT4L4V7RVZIj+MYvs4yevSqQWOup71ww6MCLEMNmFid6svNELsFsCVG9qrRr5bxnUWwtio5SXfzfmY9Q3nY5nUO6swGUK+dRe0jOIgRJZdIx2KDKmbMCbgAWKOHzR2PfYKq3Odb5g3aTm6iyJI5hAzdA9gLU4ry3X/7+tco8fsi8WxTXlyUKZye6zISpZGCtYsy3YgKQ+TW7Nl1t3lNdBhpYgg7EXsdbaXAvte/UEHrSM+FBNwApCZFKxrde6QCveABDHNoBr9QqIibhF73Z2QIBYMDYdoHF+zVADlXN9/c2rVbotFq/8EkpPfn/AKO4T4OqmeWsHmcsdhVfws+cBgtgwBXfck5k72pyd3vdSwFt7X7g2C7OMDr1qrw/wyVOpbsw+ldva/x+C2iH8sj+ksRhVcWYUtRX0ptIwSPDo13Tx3Yf9Q/GkuIcJSdQ0ZAa9wQAQSbBsw6nKMtzqATUuRTCXAFTmhNj1HRvmPHzoRlFSWGQUPE5cIFWf7RbN3UGZhktnfNfa7gKgF7W8wJniOHVWDrdZCbafe8cw62HXevIniY3dQrL3irAb/GPE+e9KYKIuxlcW+EfCv8Ac9a62RhBx2zt2JBNq9oorhYN8bBnQr4imz43o8bDwIswH6/hUjXlqAqeN4VC5ujhCelrA/0mxX0plJy9KNsh881v/VarrJhVbcCmv+6EHuXT+UlfyrDZoKZvOMe4g4JlYw3LLse8VUeXePoBp9TU8MGEaKNRYC7fTQX8Sbk+lOf2aVfdkv8AzAH8rUpDhznzva9gNPK5/WrKNLXR6q3OqKXA7pnj8JmsQLkePUEWIPkQaeUVqJFa4fytkXIuWJPghXsgbfER3m9SamMHwiOMWRQPS1PaKN55B4Fr2iigCiiigCiiigOWS+9R2M4FG+trHxFSdFRlFSWGsoYyU3Gcuumq94VFuhBsRatFIppiuGpIO8BXi6nwWmzev+L+ny/BnnRF8bFErwrfe1juDqCDuD5VP43lcjWM38jUNNhHQ2ZSK8C7QanSy6scd1+5M0qpRHfAsFnlvqQNSSSxJPiWJJOg3PQVdlFRPL+B7OO53NS9fY6SucK16R5k92/P92+Btrj0xCiiitRYFFFFAJvADuBXYFe0UAUUUUAUUUUAUUUUAUUUUAUUUUAUUUUAUUUUAUUUUAUUUUAUUUUAUUUUB5auWhB3FeUUB2BXtFFAFFFFAFFFFAFFFFAFFFF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8196" name="AutoShape 4" descr="data:image/jpeg;base64,/9j/4AAQSkZJRgABAQAAAQABAAD/2wCEAAkGBhQSERUUEBQVFRUWFxcYFxcXFxcUHBgYFxUWGBUWGBgYGyYeFxojGxUUIC8gIycqLCwsFR4xNTAqNiYrLCkBCQoKDgwOGg8PGi0kHyQpLDEsLCwqLDApLCopLCw0KSwuLSwsLC00LCwtKSw0LCwsKiwsLCwsLCkqLSwvLCkwKf/AABEIALgBAAMBIgACEQEDEQH/xAAcAAABBQEBAQAAAAAAAAAAAAAAAwQFBgcCAQj/xABFEAACAQIEAwUFBQcBBgYDAAABAgMAEQQSITEFBkETIlFhgQcyUnGRI0KhscEUM2JygtHwkggVJHPS4RajssLi8UNTY//EABoBAQADAQEBAAAAAAAAAAAAAAACAwQBBQb/xAAxEQACAgEDAgIKAgIDAQAAAAAAAQIDEQQhMRJBBWETMlFxgZGhsdHwIvEzUhTB4ST/2gAMAwEAAhEDEQA/ANxooooDwmi9V/nbjZw2FkdTZspy/wAx0X8TWacO9rGKQgSRrLcgd26Nr0AsQTfppVsKpTWUVysjF4ZtlFUDhXtdw0hyy5om6hxa3zO1W7A8ehlF43Vh4gg1BwlHlElJS4ZI0VysgO1dVEkFFFFAFFeXptiOIKum5OwGpPoKAdUmZxe1xTLs5ZPePZr4DVj+g/GlG4aoQqmhOzHU3GxJoB7XhNNuH4jOmuhGhHgRuK6xk2VCTpQGbc+e0GXDYpY8Plsq3cML3zHujTbY/WvOD+2JDpiYyn8SnOPwFx9KoaPFjsTPNNMI1uDGlwrSA3VApbRfdF9D79dcR5TljJtYW1bWyRKds0rkZj8l8dq8mesUbHHq+fH7/R9TXotK6412L+WN35/Y3DhPNuHn/dSKfIEX+lTKSg7EV8yYvh7RsmzhxmjdLnNY7rbXQ1LcL56xcBssuYD7sgzbdL6H61qhqk1v9DNZ4LlZonnyf5/o+iL0VlfCPbGNsTGV/iU5x9LXH41duFc5YbEfu5FJ8L6/TetMbIy4Z5N2jvo9eLX2+aJ6ik0mB2IpS9TMoUUUUAUUUUAUUV5egPaKKKAKKK5fagM09rHELhI+mrt8l2/HX0pThHLWGjnwML4YNMITiJJsxQoyMhTOoFnuS29rZKi+b4mfEOXU22FxoR5X33rqfm7EFJbpEZJImiE2Uo6gg720YAm9rCtSi+hKJmbXU2xLiHB5ccqdm8N8e8uJUNGVdYosgRu1vcAr2AKlfvHWqrj+VsVhGRypGc2SSBu0Dmxay5O83dVjtsDWg4LjSSNIVDwIMMuGw7NE7JGde0LSJdQTeKwuD3D6SGEwP7PLHFGpYcPwRsiAnPLNotgNSbQtb/medcjY4bCVanuZvw3n/GQ6doJLbhxr8ri1q1jkPmh8bAZJI+zIYqLNmBtbvDQW1uLeVUXnZ5DhcCmIs2JZDLM5RVbbKqHQEAlmNv8A+daByXw3sMIi21ygn5nU/iaWuLgnjcVqSljOxYiaa4jiKqbDvN4DU/QUisLS6l7J0C7n5npTvD4ZUFlAH5n5nrWY0jQQySe+cg8Bq312H40o5iw6lmKovVmNvqTvSmOdljcxjM4Viq+LAaD61j8bDHQvPjMW7yJG7rh4lAZcuhJDaAbGw1t1qqyzp2Ru0mk9PmUnhJrO2Xvx/b2LRx32rRp3cInaH42uqj5Dc/hVLn53xruZO1fu62Ve4v8AMALW+dPeW+DhGkixVijmFZFG2Vxnw8yud1L5ozYaZxUpwJ0VHMKNGZHN8KrJrPArLLhWZwQUZXVgLX7jVkfXPln0MY6XSqShX1cbvun9ts9see5duEcUWQRzJ7kw/wBLj3h/ngaQ59EpwUow6l3KkALa+uhOptoDf0qrcjzGKfEcPYjQ54rEsEYWZludSAGUE+KnxrRMDNnQE77EHoeoNa4S64nzupp/41+FutmvNPdHy/ABBIP2iFjb/wDG+aK56Zri5Xy61OYfmRHYGRpYQBlCqI5oQDuOyyKRqB4nzre+IcvwzLlkjVgehAP51SOM+xnDyG8BaI+C2K/6T+lqx26JT3/fwenHxOqz/ImvNb/v1K72M02HkEMkWJzEd6NzhmVQBaMgBtLja43NIcUw8JldZVEWZL9pNEws4BzHtCbOdVsEP3SKbYv2c4/Bv2mGOYjqnda3yOhHrUZJzjjou7N6rNFa/oQK8qeivql/HGPk/s129iNdbjPeqSf0Y6blSNv3MzXyK1pFA0P33sR2KkbZtdKif91PdjdRGpsJjdUJ6ZGtck20tT7C81RWYPC0BkFnfCsFvqbExuCOp11OtTLcYExzxS4WWSwWMTJ2LJr3rKxs7HTqNq56S6v1lt5/lbfP5GlX3Q5IjhfPGKgsFlLD4ZO9+N7/AI1dOEe2PpiY8v8AEhzD6bj8aisdwcYhmjdZlygOC0YVpXsQR22qAAAaAW1qv47l9EAIkVLe/mbOi72AawJY6aW1rTRr87J/Dn9/UVTr0l/rww/av/PwbZwjnXDYjSORS3w31+m9TytevmTgOB/aMRFFb3mF/EKNW16aC1/OvpfCpZQPKvYpsc1lo8LxDSQ0s1GEs5+gtXjNbekMVjFjF2Nqp3Hea7ggGwq1vBiqpna8RRN8W5jWO4XU/lUFwvnP7YLIdG0HkfCqzxLtC8i5o17MDM8jZEUtawLW3ubbdKi+L4Rfto4TJngYl8+XM8e3axFbEKNGym+jg36VW5s9ynw6px6ZPd9/Zxj7o3NHuLiuqpPs+5s/aI+zkP2iWB8xrZvW31q6irE8rJ4d1UqZuufKPaKK8NdKhtiuHo47yg1BY3kaF/dGU+WlS+cySED3F38z0H6/SvDHJFqt3XwPvD5fF+fzrqbXBxpPkqZ5VxWHN8NM4HhfQ+mo/CoiZJUkd8Th+1ZzcyKzxSL3VWyvHstlBy2GpPjWmYbGK40Pp/cV2+HU7gVLr9pHoXYyrHzHHY5WylQcgCnUhV1N7eJv9a1TDQ2QDypCPg8QbMFAbxsKeikpZxgRjjJHYWTs2dDtq66X0+8ABueth41Ff+OoTJBkIMMsOIlMtyMn7OYw6MhFw32huDYjLa2tTHEojYOvvKbjz8R6iqbzby/CjrjluIXuuLQe6Ypk7NsRbZZE7hZuqqb3IFQJjyTn5cQoXh9i8kcvZNICoXEIodIJI2swLpmZT1CEja9UTjcww+Jhx2GX7LEDtQh01ItiIGFtD3tvEk9Ks2H5bxU2IVJozCYsOEOLQraWSGRWwcsa3vcDtMysLd8rqDcyY5FgXCnD4qeSRnlfEFxkQpK5JkMQC2RCzObNm9462qq2HWtuTdodUtPbmW8WsSXkynNxjCxB42LTBY3hiyEESwS2ZY5CL5ZItRTleC43Hqn7YUw0QOa7Jkd3yhS+S+YmwvdrW8KufAeU4YQexiKd3SV+9IT43Ow8gBvp5WGPh6g3N2OurG+/4eFQjTlfyfwNlviUYvNEd/8AaW788LhZ+JA8n8sQ4UMYoyCQPtJPfbfNfQBRtoABvUvbs5tPdk/BhuPX9DSs3ElBst3bwXW3zOwrmKKRzeSwA1Cj9T1/Cr0klhHkWWSsk5TeX5j6iiiukDlkB3phjuBQzC0iKw8wDUjRQ6njgzjjPsaw0l2hLRH+AjL/AKSCPpaqbivZrjsHIJcPllKXIIFjtb3W0OnnW8E1zYHwqqVMJbNG2vX3wWM5XmfNcnGcTBJ9sjIMxJjKtCrE3zHu2zE3Ouo603xuJjlRnYusoYBVLFwVOXM12vbXPoLAd0WNfR+N4LFKLOisD4gGqXxn2OYWU3izRH+AgD1Ugj6WrK9Gk8wPQp8SqbTnHHmip+xvhPaYiSZhogCg/wATat9AF/1Vq/FePLELDVqZcm8ojA4fsg2Y3JLWtck+HysPSqnzTMcPP9spaNidtyOuU7Zhe4+VaoLogkZpY1uqe+3bzSPONcxliSW/zyqHx0OaKXMx7eNS3YqUZihy2c63W1zcHXY2FGOw8kUaGGJcUZC+ZuyacZNOxCoPdDqWJPUgi/dpxjOLOzTLCXzKAGa8ZiiYWLusgAeQ6FbG+t7k6VDO+57FcVBL0SWPw1yN8bxxJriR+0FuxdUUr2invRTwIxNnRhYjroetRrqEWNsZ35EQKsI0OUXIWZt7AEWG9tDfrzi+KBSTES0hN2nYZW8AEA90ef4V7wDlmbGP3AVW/ekINrne3xGo7tm2MIUw6pvpj9fh7/dn3YG/BsZLHOj4dc0l/cUGxB3XrlXzOgsL19AYRiUBIsbbVBctcmQ4Re6Lt1Y2JPzP6bVYgKvhHpPmPEdZDVWJwjjHfuz2mePxJACrqzaAf50p072FzTHApnJlbrovkvU+v5CpnmFe55402BwqdhIqys9hdcxcffIHTca+YHUVXOB42bBxSYjEy4lWQ5XhmF1ldhePsmOthuxFWmflY4jHriZnzRxraOMjZgbg+Y6/MDwqAxhHFOIEPpg8Hcve4DN1vfocp/pU/FXr0OtV9GNsZk+/lFfvO/Y861T6+v4RX3Za8Jj0mjhkk/4eWYXRWYBjbW2U++LWPjYjanyY1o9JRp0ce76+B+dUXA8djxk74rGLGmEw7gYdnUh+00PcsbnYMVsfu9QavPC+OQYpScPIsgGjAbi/RlOo9RWLUad1vOH5+xeWTTVapd/d7X5kgkgOxvXVQeAxUcoZsFKjhGKuoa4DDcfwnrroQRUhhuIBjZrqw3U6H/uPMVmaaeGXp54HbLcVHYVQGeJgCp7yg6gg+8LfPX1qSplxGE6OnvKb/PxH0rh0J4pC3dYKlug1/wA2+tdQcOVddydyda5l4iNo1Ln6AfMmkxg3k/etp8K6D16n1oBSXiS3sgzt/DsPm21J/sskn71rD4V0HqdzTyLDqosABStAIw4VUFlFqWorwmgPaKbz45E3NVXnD2hw4CMNMcpYHIm8j2+FNwPNrCgLe8oG5Apm3Es2kSlz4jb1O1YJJ7VsfjXcw9jhoIwC8kgz5AxstydCx6KFuT1qaw2M4llD9rxZo7D7dYYlUfxjDlDKyddNbA2vQGwjBu/7x7D4U/Un9K8J7OVQPdYWHkw/uPyNYTF7YuLYCQJj41mS5ALo0ZkVSVzxSqAGUkXzZSCD51qvLfPuF4rCf2ZrTIAxifRwR5feHS401oC4UlPilQXYgU2bG3iDg6W33t4m3lUTxvi8WDCs4Msj3y+lrnwUaj61Cc41xcpPCIykorLJccQ0zMpVSbXOm+xt0FR/NXL64qFkO9tD4EbGo/hnGpJCP22SCNZx9nFqHsT3TmJ/Ma9PCrBw6U2KP7ymx8/A+orldkbFlHard1OOzRhqyNExgxJkURFrCM5WOYi6Zt+za1/melM58c8gWMLZQe5Ggv8AK4Au7ba+V7CtT535EOKZXhIWQaG+xUnW9uo3HrTzlbkOLCjMe/Id2O/yHgKh6N5Pq14tRGpWYzP2dk/b8fmVTlX2aNJaTFiw3Ef/AFHr8q0/B4BI1CoAAPCl1W1dVcopcHz2p1Vupl1WP4dkFFFFdMwnPFmUjxpmuNKd2YWHRht6j7v5VIVy8YOhoBNluvd2NRHG+CCaBoFJTtPeZbA9N7jUaWPl4U9ODaPWI6dUO3p4elKQYxX0Iyv8J39D1qcJuLyiEoqSwygcy8Fiw74EMrPg4MwlCgtZzY53UasCfyI62KnOvGMPhoxLhABPio8isoK2ivq9tLHWwNr/AEq/vhVtqKrfE+WIpXlma/avC0SC5Ki4spA+7bb61vq1MZSj6TOFn45ed/jz5GSdLSfRjf6EdyRxiGKJMPhoZ3BF3m7Jshc7kne3QeAFW6QK4tIBp94G1rbm42qmf79kwXC4o3UriSDFGnvG4Ns4t7wsVsR1IFOuAcrYvCpGFnDL3mkhZQwLEX0c6jUDY23NUanErJNe19858z1dNo//AJVbOSjn1U098c/LjfuWcNJFv318RuPmOvzFPkcMLjY1HPxBmQDKUkYkWNja2jNp08DT2NcifIVkKWsPAi05zFY1BIAJ6b7fka5HFANJFKHzGn12Ne8LXulzu5J9Nh/nnTjEzqiMz2yqCWv4AXNDh1HMG2INKXrHMLznJmLq2XMS2U2sLm4XyttVz5Z5vM7iNhra9xtXoX+HX0LqktiCmmW80wCNLfv5VBtYb3+Z0FP6YR9yYjpILj+Yf3H5V55MiOcOYIeF4R8QwBYd2ME3LyEHKtzr0JNugNYBwLl+fjOIM2JaWSSUsFyBRols7kuQqRLnVQBcksbDumtg5owUfEOLxYSXMUw0PakfdzSEgsemYBFAuNM7Ea7SUBwPD8fFCrrHJNC4s8mhCyKUFmOjszva2rZTe9hQFf5U9ia4R17WUTx5oZWRlt9tCJApGuq/bNofDrWp2rPPaBzXipMM0XBop5ZSbNMkZCxqLXytIoEjMNAUvpc32qF5D5o41jVkXEGDDxQd2XESwkSZgASApcR5gDckrYXGhvQER/tB4+KbJFGl5cKwzuD7iTqbLlHQtGup905R9+sc4VxWXDSrLh3aORTdWXp+hHkdDW88S9nmET/iFxU0zYntVlkkdCkgCkyB7LowscqjW62tYEVVMRhMFwaUCWImYhSO0AmJRGiJkUEAQtJmnUXvYxI2moIGq+zvmxOIYbPYK17SJ8D27628Lm48iKX5g4QZoSi37WA54rbleqjx228lrKfZZzmZeKOcuXtYlzm/vvCMokI2DFTqBpoTW545fdlXUr08R1H0quytWRcZdyM4qScWUt+By8RjRyWilQdnJnRlDAbOug1FzcflVwkcAJNGwZbBWYEEMuwa400P5+VN+ZZ3/Z+0hlMa6FigXOymwAR5O5FqRdmBsL7b015GVThnXJIg7Rw0cjNJlY2MgVnAYjOXvfrmtpaoU0KvL5b5fuIV1KGX3fJZUa4vXVMOHuVJjY6rsfFeh/zwp/V5aFFFFAFFFFAFeUz4nPZbDdv8/tSIxLJbMbj9fC9SUcoplcoywyTpvicEr7j9K8jxynyPnTgGuNYLIyUuCP7SSLR7uniPeA8/i/OnUEisMykEf5p5UsRTKbh+uaI5G8tj8xsa4SPJeGpI6vIoYobpcXynxHhvTuSQKCToALk00i4hY5ZRlbofun16eteYomRxGPdFi58T0X9fpXWyTk3yGBjLMZGGp2HgvQUhzPxMQYd3OgVSfwqVVbCs/wDbHgMXNgwmCjMhLjtACoIQAk2zEXJIUWF9CdK4RIHg/tJnjADMsi/CwGnkGWx+t6muO8yTcRwM8OBhYzlVDDMgGRmAazMRra9hWFy42bDtlnR428HUr87X0PpW5+yHDlcF27+9iGzC/SNbrGPXvN/X5VZVY6pxmlnDT342ONZWDJMYMRhWy4mKSI/xqQPQ7GtT9j2EMkbYhtmOVf5VuCfVr/StBxAR1IlVWWxuGAYW66GkOXsAkUQEaBFOoVQAFBNwABtXua7xr/l6f0fR0vKy09sfvvK419LySgpnxOIlcy+8uo+Yp7XjC9fPlp84+0vibx8fWSOVoA6wAyC2kTmz3BuCN7ggjStq4zwfALhWhxEatDlsVOaVzobHNrIX7ps173F71m3tY4XHBi48VNGGQxSxByglEUtr4d2jbuyC5cWYEetqX4Tz7wwwx4qWYwssz/YWZ3tkt2eVO6yG6tdhlBvYgk0Bdv8AxIbDD4OIIRGOzUFSdnWyAXjGRkANzbvqfmYXlmae5xjAh1CMCBnyDNt2ZCIzB7MV+BSCNAHXI/HsLj4BiMKmQKZIrG2Ze8CwNjpmsjeoqxNiFDBSwDHYEgE23sNzQDTAcFjiFhdj1LWJJuTewAA1J2ArMv8AaF5WMuFixaC7YclXt1jkI1/pYD0Zq12mfFuGJiIJIZRdJEZG+TC1AfLvschLcZwwAuPtM38picG/qRX0/wAOOjRtqVNvTofpasa9hnJUkGPxck62OGvAD0LsbtbxGUKf6xWyYkZJVcbN3W+e6n8x9KA5wqhWaFwCpuVB1BB95T/nWqbjIZMLiFCtkcuQ8gYyyywyOWeV1a8UKR5dHk0GV1RRmAN34jASAye8uo8/L1qI5mwqSwftGUMYlZ7MHkAAsWvCrBZXGXu5gbG9tzcCVx66LKv3d7a3U7/Tf608ikDAEVXuTMdmh7E69iqrmzrLnGX4kAUsNmC90XABqTwX2bmI7bp/L4em30oCRooooAooooCLxEt2JGuUG3zFcwkFL3UgakHcfrTp8D1U2ppJh7XzLvoSP+1XJrGDBOMk8sJIOo6i4HWk4EkXbTyPX5ChMykFSG0t3u7b5V12xUEHZbC/mfCpYZVtnO6HCcTsbSLb5U8inVvdN6jmAuCw1tYXsRbqfxptLCQxKg26EeHzFQ6Ey1XTjzv9ybkiDbi9EUIXYVEwcUYe9r+dSEPEFbrY+B0qDg0aIXwn3HVcsl966oqJeRnEuXIJ1Kyxq4OhDAEfQ02h4I0KLHDlyIAqra2VRsBbpU5RQEH2TsMpUi+h8LdbGpmJLACurUUB7RSE+NVPeIFIR8UUsFNwWuVuLXAtci/8w+ooCN5w4FFioGjnW8bDK3iAdmHgVIDelfLfOXJk/DcQYcQNDcxyD3ZF8VPjqLruL+YJ+wJ48ykHrURPwaHGYcwYuNZVHdIYeHusDuptbUa0B8s8t8+4zARyx4OTsxMVLGwYgrfVM1wpIaxNr6DwrjhfOWIixsWLeWSSSNwxLMWLLfvpc3sGW49a1jmP/ZyRiWwGIyb2jmBYX6DOuoHzBqpz+wLHoe9JhR59o5/Ds8x+lAanzB7c+HYdfsnbEuQDliGguLjM5svzAvas/i9onF+NYjsMERhovvmO3cU7tJKwv42C5b+B3p3y9/s+EkNi5rjTuxgqL9e82pHoK1vgPJmHwkYjhQKg6DqfFviPmdaA45fwceDgSDD5pSvvOTcu5953c7sT4XqUSGRzeQgD4R+pOtO0iA2FdUAEVHwfZyFD7r6r/N1Hrv6GpGmvEMNmXTRhqD4EbUBTccowmNvFh2Ymzmcs7ZYmb7YEsRHHEqqLIDmLBSEbU1ZzikxEKT4dg4tnRh95TuBfxH5CkuJYAYuFPdDI6uM651V1uCSl7Na5Ivscp6Utw7hYw6i8rN3bO8lgWsSVNlAVLFn0UAd7yFAPsLOHUMOopamPDgLtk9wm40tvvbyvT6gCiiigCvCK9ooBtLg1Pl8qay4NgPiHhUnRUlJoqlVGRCNHtbulb73IN/GlDIQdNulgbefyqTeIHcCmz4G3ukipqftM8qGuBm0asT3ddjY218qTw2GvJbcA3/z1rrFxEDUW67eO50p3wqCylvH8qk3hZKow6rFFokKK8JpvPj0Tc1QekOa5aQDeoPifMixLmkZYl8ZDYn+VR3mPpVI4r7Sk2hR5T8Uv2afMRr3j/VarIVzn6qISmo8mjS8WXUICxG9v1Owqr8a59hiuHlu3/wCuEdofkz6Iv1rM+J8y4jEaSytl6In2aDyCLofW586i2IA10A/zYVtho/8AZ/Iplf7C28T9oczkjDqsI+P95If6mFl9BTnknjkjmVZXZ2W06FiWbQZZ1uehXIQPFDUZxPkmWKV0VldEhExkPcUoRrbe5uCAKiOFcUOHmSYAt2ZuVH3l1DrbY3Uka9bVY6q5VtQK+qSlln0LhZgygim7RFJC6i4YWIHiNj+Jphy5MAGivcLbId8yEXQ3O/dIqakewua8o2jLJK+5EY8F1P1P6UrBw5F1tc+J1P1NQcvNBDmwuoNSmD47HJ1sfA1nr1VVknGMk2uxFTi9kySAr2uVcHauq0EgptjsYI1LN/f8OtOGNREYMrmQi6pfIvxMN29Nh538BQHZ4i8djMllP3gbhfJvA+e3nUjHKGFwb1WYuOozd6RkZlDXf9z3jYRan3htcAG9/lTyCB1zGAZSps8JNxte8bbWIOg0H8tRjJSWUSlFxeHySHYMjMY7d7oehHX6fkK8Th2Y5pWzkbeA+Q2rrBcTWS42YbqdCD5intSInKpbauqKKAKKKKAKSmxAXelaYZs0/ki/ixsPyagF4sejbMKWDg1BcT41h1NmTtG/hVTb+okWPyqPXj0XQTp8mVvwLVllq6YvpciPUi30VB4PiBf91Kjn4WBQ/r+VPRi5B70Z+a2Yf3/CtEZxksxeSQ7lYAd6mL8VUAhBe3hYAfMnQUlxKTMBa2t1GYXAciy5h1Ga1xWIcU43iZ2IxMj3UlTHfKiEGzL2a2W4IIva+m9aaaXa+Sqc1A0rjXtChiNjIZG+CCzW/mkayj5C5qm8S9oE73EAEA8V78hH/Mb3f6QKiIeAyNhmxN41hU5bs1i7fCgANz8yKcQcoYtsh7FkV2VQz90AsbAt1A9K2wpphzv7yhznIiZZGY5nZmb4mJYn5lrk1L4LlOebDrPCBJmkMfZrfMtgTma9gBp9CDepzgnL2DGPOFZnldEkv2qhIzKMuUBQ2ZlAzEg76WJqaxLYfDpJE8YwUWIjZGyqsd5UGkqQRMcgYEjU3OVQalO/GFBf0I192VXD8m9mksnEHbDxQsiNkUSMS9u91AQBh3teu1tbXgOVlwoCwxQYiVZwJ2lVS37NJcqyFjZbC1/HI1QHFufbnJCgli7FYpP2lFbt8t8rsl/M76m5uBYVWsdxGbFTFnLSSPpZQbkDZVVfujw86502T9Z4/f3uMxjwX3i3OeFiQwoqzBXaJksbNBuAsmwyk2H8p+dZ5ipEZvs0yLc2BJY2Jvqx3t8hU5hORZmI7ZkgHg13k8rRJ/7iKtnCeQ4raQCT+LE2f/yh3B6k1BWVU8PLO9M58nPIfFGaCJ7HuHsGNjZl96FgeoALqfMDwq5cwY7JHYbtXOF4EAQ0rFyu19l/lUd1fQC9V3mfiJLMUBbIrFVBtmIUta/QWBJPQDxIryNTOTT9Gt3sve/xyXSfRAZ0Vwk4YtkubEAfxWRWdk6lFLxi/wDF4C9dZhr5aHUG3UA2OnrXw+o8P1Gnk8pvG+VkwNND/CcZkj2Nx4HWp3Bcyo2j3U1VKKv03i99O0n1Lz5+fJbG+UeTQklVhob1HYqB0VgpJRgRYe8t76ofXaqrhsa6e6xHlep/hXMBchXGp619DpvFKNR/Hhvs/wAmqF0ZeTKzw7k2V5shaN8KAD3xnzOPiiOisDfXw6m5q0zYiSA23FiSxFsznqSNh5DYIdNRUhiMBrmjOVvEdfIjqK5hxYY5JVyt5+63yJ6+Rr1lhRUEsJE7FKcnNvd9xuVjnsQ2WXoy+9p0I6jyOgNdRcQaIhZxvorj3W/sfI/jTXGcLaMh4mayLaw94KtsqKABnFs2hO5F79OcFx4TZYpoxdwc3VP4V7w1LWe3iEvpcCmCtWYeJFgVwdq6qIOGkg1iu6dVJuw/lJ94eR1+dPsHj1kF1P8A2PhXC4c0UUUB4TVb4ljCkUrroXYID5WP/wAvrVgxMllJ8qr3FsEThVtuLOfxzfgw+lUalyVUunnByXBA4bC5kJuAL2ub6BQWYi3zUWt1rlsC3SzaKQR4Nmtvax7p+leDFkBQumXN53zWzXB0NwALU4wmPGa8vu9bCx93KLW2ABNfMxVcsL6mfYYq3UE+RGnqDVx4DxgvExf3oxqfEWJB/A/Sq4Y1C5gVBAYEodMxbKABva1z6084HGeykPxsiD0uW/Bq2aHqhcorhkobMno8IWw9juRe/nvf61kvtB4fkxIkGgnUsf8AmJZZfxyn+qtsiWwAqje0DgvaQSADvR/bp/SLSr6rrbxWvqNPZ0TTJ2x6old5G4xmw+IwfcjZo3eOQ2N3tYhg2m2UehpWDnTDRYUBDPJJLEokDFi6SgXEjSyNYBTsqg2/KjQYdpGCRqXY7KoLH52HTzqxYTkSUn/iHWH+ADtZPlkU2X5s3pW6yFcW3JmeMpNYSGvFecJp1IYQoWKmRo4wjOyWsWbfSwtr6024dwHEYnvorMvWWQ2X1kff0vWhcG5IjWxjgF9O/PaVr+IQdxD9atEHLy3DSkyMNsxvb5DZR5C1UPVRjtWixVN7yZnXCeQkuO1Zp2+GK8cY+crDM39KirpwzlTILIEgU7iEZGa3xye+31qzRwKo0AFKVlnbOfrMujCMeBhg+DRxjuqPpT4L4V7RVZIj+MYvs4yevSqQWOup71ww6MCLEMNmFid6svNELsFsCVG9qrRr5bxnUWwtio5SXfzfmY9Q3nY5nUO6swGUK+dRe0jOIgRJZdIx2KDKmbMCbgAWKOHzR2PfYKq3Odb5g3aTm6iyJI5hAzdA9gLU4ry3X/7+tco8fsi8WxTXlyUKZye6zISpZGCtYsy3YgKQ+TW7Nl1t3lNdBhpYgg7EXsdbaXAvte/UEHrSM+FBNwApCZFKxrde6QCveABDHNoBr9QqIibhF73Z2QIBYMDYdoHF+zVADlXN9/c2rVbotFq/8EkpPfn/AKO4T4OqmeWsHmcsdhVfws+cBgtgwBXfck5k72pyd3vdSwFt7X7g2C7OMDr1qrw/wyVOpbsw+ldva/x+C2iH8sj+ksRhVcWYUtRX0ptIwSPDo13Tx3Yf9Q/GkuIcJSdQ0ZAa9wQAQSbBsw6nKMtzqATUuRTCXAFTmhNj1HRvmPHzoRlFSWGQUPE5cIFWf7RbN3UGZhktnfNfa7gKgF7W8wJniOHVWDrdZCbafe8cw62HXevIniY3dQrL3irAb/GPE+e9KYKIuxlcW+EfCv8Ac9a62RhBx2zt2JBNq9oorhYN8bBnQr4imz43o8bDwIswH6/hUjXlqAqeN4VC5ujhCelrA/0mxX0plJy9KNsh881v/VarrJhVbcCmv+6EHuXT+UlfyrDZoKZvOMe4g4JlYw3LLse8VUeXePoBp9TU8MGEaKNRYC7fTQX8Sbk+lOf2aVfdkv8AzAH8rUpDhznzva9gNPK5/WrKNLXR6q3OqKXA7pnj8JmsQLkePUEWIPkQaeUVqJFa4fytkXIuWJPghXsgbfER3m9SamMHwiOMWRQPS1PaKN55B4Fr2iigCiiigCiiigOWS+9R2M4FG+trHxFSdFRlFSWGsoYyU3Gcuumq94VFuhBsRatFIppiuGpIO8BXi6nwWmzev+L+ny/BnnRF8bFErwrfe1juDqCDuD5VP43lcjWM38jUNNhHQ2ZSK8C7QanSy6scd1+5M0qpRHfAsFnlvqQNSSSxJPiWJJOg3PQVdlFRPL+B7OO53NS9fY6SucK16R5k92/P92+Btrj0xCiiitRYFFFFAJvADuBXYFe0UAUUUUAUUUUAUUUUAUUUUAUUUUAUUUUAUUUUAUUUUAUUUUAUUUUAUUUUB5auWhB3FeUUB2BXtFFAFFFFAFFFFAFFFFAFFFF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8198" name="AutoShape 6" descr="data:image/jpeg;base64,/9j/4AAQSkZJRgABAQAAAQABAAD/2wCEAAkGBhQSERUUEBQVFRUWFxcYFxcXFxcUHBgYFxUWGBUWGBgYGyYeFxojGxUUIC8gIycqLCwsFR4xNTAqNiYrLCkBCQoKDgwOGg8PGi0kHyQpLDEsLCwqLDApLCopLCw0KSwuLSwsLC00LCwtKSw0LCwsKiwsLCwsLCkqLSwvLCkwKf/AABEIALgBAAMBIgACEQEDEQH/xAAcAAABBQEBAQAAAAAAAAAAAAAAAwQFBgcCAQj/xABFEAACAQIEAwUFBQcBBgYDAAABAgMAEQQSITEFBkETIlFhgQcyUnGRI0KhscEUM2JygtHwkggVJHPS4RajssLi8UNTY//EABoBAQADAQEBAAAAAAAAAAAAAAACAwQBBQb/xAAxEQACAgEDAgIKAgIDAQAAAAAAAQIDEQQhMRJBBWETMlFxgZGhsdHwIvEzUhTB4ST/2gAMAwEAAhEDEQA/ANxooooDwmi9V/nbjZw2FkdTZspy/wAx0X8TWacO9rGKQgSRrLcgd26Nr0AsQTfppVsKpTWUVysjF4ZtlFUDhXtdw0hyy5om6hxa3zO1W7A8ehlF43Vh4gg1BwlHlElJS4ZI0VysgO1dVEkFFFFAFFeXptiOIKum5OwGpPoKAdUmZxe1xTLs5ZPePZr4DVj+g/GlG4aoQqmhOzHU3GxJoB7XhNNuH4jOmuhGhHgRuK6xk2VCTpQGbc+e0GXDYpY8Plsq3cML3zHujTbY/WvOD+2JDpiYyn8SnOPwFx9KoaPFjsTPNNMI1uDGlwrSA3VApbRfdF9D79dcR5TljJtYW1bWyRKds0rkZj8l8dq8mesUbHHq+fH7/R9TXotK6412L+WN35/Y3DhPNuHn/dSKfIEX+lTKSg7EV8yYvh7RsmzhxmjdLnNY7rbXQ1LcL56xcBssuYD7sgzbdL6H61qhqk1v9DNZ4LlZonnyf5/o+iL0VlfCPbGNsTGV/iU5x9LXH41duFc5YbEfu5FJ8L6/TetMbIy4Z5N2jvo9eLX2+aJ6ik0mB2IpS9TMoUUUUAUUUUAUUV5egPaKKKAKKK5fagM09rHELhI+mrt8l2/HX0pThHLWGjnwML4YNMITiJJsxQoyMhTOoFnuS29rZKi+b4mfEOXU22FxoR5X33rqfm7EFJbpEZJImiE2Uo6gg720YAm9rCtSi+hKJmbXU2xLiHB5ccqdm8N8e8uJUNGVdYosgRu1vcAr2AKlfvHWqrj+VsVhGRypGc2SSBu0Dmxay5O83dVjtsDWg4LjSSNIVDwIMMuGw7NE7JGde0LSJdQTeKwuD3D6SGEwP7PLHFGpYcPwRsiAnPLNotgNSbQtb/medcjY4bCVanuZvw3n/GQ6doJLbhxr8ri1q1jkPmh8bAZJI+zIYqLNmBtbvDQW1uLeVUXnZ5DhcCmIs2JZDLM5RVbbKqHQEAlmNv8A+daByXw3sMIi21ygn5nU/iaWuLgnjcVqSljOxYiaa4jiKqbDvN4DU/QUisLS6l7J0C7n5npTvD4ZUFlAH5n5nrWY0jQQySe+cg8Bq312H40o5iw6lmKovVmNvqTvSmOdljcxjM4Viq+LAaD61j8bDHQvPjMW7yJG7rh4lAZcuhJDaAbGw1t1qqyzp2Ru0mk9PmUnhJrO2Xvx/b2LRx32rRp3cInaH42uqj5Dc/hVLn53xruZO1fu62Ve4v8AMALW+dPeW+DhGkixVijmFZFG2Vxnw8yud1L5ozYaZxUpwJ0VHMKNGZHN8KrJrPArLLhWZwQUZXVgLX7jVkfXPln0MY6XSqShX1cbvun9ts9see5duEcUWQRzJ7kw/wBLj3h/ngaQ59EpwUow6l3KkALa+uhOptoDf0qrcjzGKfEcPYjQ54rEsEYWZludSAGUE+KnxrRMDNnQE77EHoeoNa4S64nzupp/41+FutmvNPdHy/ABBIP2iFjb/wDG+aK56Zri5Xy61OYfmRHYGRpYQBlCqI5oQDuOyyKRqB4nzre+IcvwzLlkjVgehAP51SOM+xnDyG8BaI+C2K/6T+lqx26JT3/fwenHxOqz/ImvNb/v1K72M02HkEMkWJzEd6NzhmVQBaMgBtLja43NIcUw8JldZVEWZL9pNEws4BzHtCbOdVsEP3SKbYv2c4/Bv2mGOYjqnda3yOhHrUZJzjjou7N6rNFa/oQK8qeivql/HGPk/s129iNdbjPeqSf0Y6blSNv3MzXyK1pFA0P33sR2KkbZtdKif91PdjdRGpsJjdUJ6ZGtck20tT7C81RWYPC0BkFnfCsFvqbExuCOp11OtTLcYExzxS4WWSwWMTJ2LJr3rKxs7HTqNq56S6v1lt5/lbfP5GlX3Q5IjhfPGKgsFlLD4ZO9+N7/AI1dOEe2PpiY8v8AEhzD6bj8aisdwcYhmjdZlygOC0YVpXsQR22qAAAaAW1qv47l9EAIkVLe/mbOi72AawJY6aW1rTRr87J/Dn9/UVTr0l/rww/av/PwbZwjnXDYjSORS3w31+m9TytevmTgOB/aMRFFb3mF/EKNW16aC1/OvpfCpZQPKvYpsc1lo8LxDSQ0s1GEs5+gtXjNbekMVjFjF2Nqp3Hea7ggGwq1vBiqpna8RRN8W5jWO4XU/lUFwvnP7YLIdG0HkfCqzxLtC8i5o17MDM8jZEUtawLW3ubbdKi+L4Rfto4TJngYl8+XM8e3axFbEKNGym+jg36VW5s9ynw6px6ZPd9/Zxj7o3NHuLiuqpPs+5s/aI+zkP2iWB8xrZvW31q6irE8rJ4d1UqZuufKPaKK8NdKhtiuHo47yg1BY3kaF/dGU+WlS+cySED3F38z0H6/SvDHJFqt3XwPvD5fF+fzrqbXBxpPkqZ5VxWHN8NM4HhfQ+mo/CoiZJUkd8Th+1ZzcyKzxSL3VWyvHstlBy2GpPjWmYbGK40Pp/cV2+HU7gVLr9pHoXYyrHzHHY5WylQcgCnUhV1N7eJv9a1TDQ2QDypCPg8QbMFAbxsKeikpZxgRjjJHYWTs2dDtq66X0+8ABueth41Ff+OoTJBkIMMsOIlMtyMn7OYw6MhFw32huDYjLa2tTHEojYOvvKbjz8R6iqbzby/CjrjluIXuuLQe6Ypk7NsRbZZE7hZuqqb3IFQJjyTn5cQoXh9i8kcvZNICoXEIodIJI2swLpmZT1CEja9UTjcww+Jhx2GX7LEDtQh01ItiIGFtD3tvEk9Ks2H5bxU2IVJozCYsOEOLQraWSGRWwcsa3vcDtMysLd8rqDcyY5FgXCnD4qeSRnlfEFxkQpK5JkMQC2RCzObNm9462qq2HWtuTdodUtPbmW8WsSXkynNxjCxB42LTBY3hiyEESwS2ZY5CL5ZItRTleC43Hqn7YUw0QOa7Jkd3yhS+S+YmwvdrW8KufAeU4YQexiKd3SV+9IT43Ow8gBvp5WGPh6g3N2OurG+/4eFQjTlfyfwNlviUYvNEd/8AaW788LhZ+JA8n8sQ4UMYoyCQPtJPfbfNfQBRtoABvUvbs5tPdk/BhuPX9DSs3ElBst3bwXW3zOwrmKKRzeSwA1Cj9T1/Cr0klhHkWWSsk5TeX5j6iiiukDlkB3phjuBQzC0iKw8wDUjRQ6njgzjjPsaw0l2hLRH+AjL/AKSCPpaqbivZrjsHIJcPllKXIIFjtb3W0OnnW8E1zYHwqqVMJbNG2vX3wWM5XmfNcnGcTBJ9sjIMxJjKtCrE3zHu2zE3Ouo603xuJjlRnYusoYBVLFwVOXM12vbXPoLAd0WNfR+N4LFKLOisD4gGqXxn2OYWU3izRH+AgD1Ugj6WrK9Gk8wPQp8SqbTnHHmip+xvhPaYiSZhogCg/wATat9AF/1Vq/FePLELDVqZcm8ojA4fsg2Y3JLWtck+HysPSqnzTMcPP9spaNidtyOuU7Zhe4+VaoLogkZpY1uqe+3bzSPONcxliSW/zyqHx0OaKXMx7eNS3YqUZihy2c63W1zcHXY2FGOw8kUaGGJcUZC+ZuyacZNOxCoPdDqWJPUgi/dpxjOLOzTLCXzKAGa8ZiiYWLusgAeQ6FbG+t7k6VDO+57FcVBL0SWPw1yN8bxxJriR+0FuxdUUr2invRTwIxNnRhYjroetRrqEWNsZ35EQKsI0OUXIWZt7AEWG9tDfrzi+KBSTES0hN2nYZW8AEA90ef4V7wDlmbGP3AVW/ekINrne3xGo7tm2MIUw6pvpj9fh7/dn3YG/BsZLHOj4dc0l/cUGxB3XrlXzOgsL19AYRiUBIsbbVBctcmQ4Re6Lt1Y2JPzP6bVYgKvhHpPmPEdZDVWJwjjHfuz2mePxJACrqzaAf50p072FzTHApnJlbrovkvU+v5CpnmFe55402BwqdhIqys9hdcxcffIHTca+YHUVXOB42bBxSYjEy4lWQ5XhmF1ldhePsmOthuxFWmflY4jHriZnzRxraOMjZgbg+Y6/MDwqAxhHFOIEPpg8Hcve4DN1vfocp/pU/FXr0OtV9GNsZk+/lFfvO/Y861T6+v4RX3Za8Jj0mjhkk/4eWYXRWYBjbW2U++LWPjYjanyY1o9JRp0ce76+B+dUXA8djxk74rGLGmEw7gYdnUh+00PcsbnYMVsfu9QavPC+OQYpScPIsgGjAbi/RlOo9RWLUad1vOH5+xeWTTVapd/d7X5kgkgOxvXVQeAxUcoZsFKjhGKuoa4DDcfwnrroQRUhhuIBjZrqw3U6H/uPMVmaaeGXp54HbLcVHYVQGeJgCp7yg6gg+8LfPX1qSplxGE6OnvKb/PxH0rh0J4pC3dYKlug1/wA2+tdQcOVddydyda5l4iNo1Ln6AfMmkxg3k/etp8K6D16n1oBSXiS3sgzt/DsPm21J/sskn71rD4V0HqdzTyLDqosABStAIw4VUFlFqWorwmgPaKbz45E3NVXnD2hw4CMNMcpYHIm8j2+FNwPNrCgLe8oG5Apm3Es2kSlz4jb1O1YJJ7VsfjXcw9jhoIwC8kgz5AxstydCx6KFuT1qaw2M4llD9rxZo7D7dYYlUfxjDlDKyddNbA2vQGwjBu/7x7D4U/Un9K8J7OVQPdYWHkw/uPyNYTF7YuLYCQJj41mS5ALo0ZkVSVzxSqAGUkXzZSCD51qvLfPuF4rCf2ZrTIAxifRwR5feHS401oC4UlPilQXYgU2bG3iDg6W33t4m3lUTxvi8WDCs4Msj3y+lrnwUaj61Cc41xcpPCIykorLJccQ0zMpVSbXOm+xt0FR/NXL64qFkO9tD4EbGo/hnGpJCP22SCNZx9nFqHsT3TmJ/Ma9PCrBw6U2KP7ymx8/A+orldkbFlHard1OOzRhqyNExgxJkURFrCM5WOYi6Zt+za1/melM58c8gWMLZQe5Ggv8AK4Au7ba+V7CtT535EOKZXhIWQaG+xUnW9uo3HrTzlbkOLCjMe/Id2O/yHgKh6N5Pq14tRGpWYzP2dk/b8fmVTlX2aNJaTFiw3Ef/AFHr8q0/B4BI1CoAAPCl1W1dVcopcHz2p1Vupl1WP4dkFFFFdMwnPFmUjxpmuNKd2YWHRht6j7v5VIVy8YOhoBNluvd2NRHG+CCaBoFJTtPeZbA9N7jUaWPl4U9ODaPWI6dUO3p4elKQYxX0Iyv8J39D1qcJuLyiEoqSwygcy8Fiw74EMrPg4MwlCgtZzY53UasCfyI62KnOvGMPhoxLhABPio8isoK2ivq9tLHWwNr/AEq/vhVtqKrfE+WIpXlma/avC0SC5Ki4spA+7bb61vq1MZSj6TOFn45ed/jz5GSdLSfRjf6EdyRxiGKJMPhoZ3BF3m7Jshc7kne3QeAFW6QK4tIBp94G1rbm42qmf79kwXC4o3UriSDFGnvG4Ns4t7wsVsR1IFOuAcrYvCpGFnDL3mkhZQwLEX0c6jUDY23NUanErJNe19858z1dNo//AJVbOSjn1U098c/LjfuWcNJFv318RuPmOvzFPkcMLjY1HPxBmQDKUkYkWNja2jNp08DT2NcifIVkKWsPAi05zFY1BIAJ6b7fka5HFANJFKHzGn12Ne8LXulzu5J9Nh/nnTjEzqiMz2yqCWv4AXNDh1HMG2INKXrHMLznJmLq2XMS2U2sLm4XyttVz5Z5vM7iNhra9xtXoX+HX0LqktiCmmW80wCNLfv5VBtYb3+Z0FP6YR9yYjpILj+Yf3H5V55MiOcOYIeF4R8QwBYd2ME3LyEHKtzr0JNugNYBwLl+fjOIM2JaWSSUsFyBRols7kuQqRLnVQBcksbDumtg5owUfEOLxYSXMUw0PakfdzSEgsemYBFAuNM7Ea7SUBwPD8fFCrrHJNC4s8mhCyKUFmOjszva2rZTe9hQFf5U9ia4R17WUTx5oZWRlt9tCJApGuq/bNofDrWp2rPPaBzXipMM0XBop5ZSbNMkZCxqLXytIoEjMNAUvpc32qF5D5o41jVkXEGDDxQd2XESwkSZgASApcR5gDckrYXGhvQER/tB4+KbJFGl5cKwzuD7iTqbLlHQtGup905R9+sc4VxWXDSrLh3aORTdWXp+hHkdDW88S9nmET/iFxU0zYntVlkkdCkgCkyB7LowscqjW62tYEVVMRhMFwaUCWImYhSO0AmJRGiJkUEAQtJmnUXvYxI2moIGq+zvmxOIYbPYK17SJ8D27628Lm48iKX5g4QZoSi37WA54rbleqjx228lrKfZZzmZeKOcuXtYlzm/vvCMokI2DFTqBpoTW545fdlXUr08R1H0quytWRcZdyM4qScWUt+By8RjRyWilQdnJnRlDAbOug1FzcflVwkcAJNGwZbBWYEEMuwa400P5+VN+ZZ3/Z+0hlMa6FigXOymwAR5O5FqRdmBsL7b015GVThnXJIg7Rw0cjNJlY2MgVnAYjOXvfrmtpaoU0KvL5b5fuIV1KGX3fJZUa4vXVMOHuVJjY6rsfFeh/zwp/V5aFFFFAFFFFAFeUz4nPZbDdv8/tSIxLJbMbj9fC9SUcoplcoywyTpvicEr7j9K8jxynyPnTgGuNYLIyUuCP7SSLR7uniPeA8/i/OnUEisMykEf5p5UsRTKbh+uaI5G8tj8xsa4SPJeGpI6vIoYobpcXynxHhvTuSQKCToALk00i4hY5ZRlbofun16eteYomRxGPdFi58T0X9fpXWyTk3yGBjLMZGGp2HgvQUhzPxMQYd3OgVSfwqVVbCs/wDbHgMXNgwmCjMhLjtACoIQAk2zEXJIUWF9CdK4RIHg/tJnjADMsi/CwGnkGWx+t6muO8yTcRwM8OBhYzlVDDMgGRmAazMRra9hWFy42bDtlnR428HUr87X0PpW5+yHDlcF27+9iGzC/SNbrGPXvN/X5VZVY6pxmlnDT342ONZWDJMYMRhWy4mKSI/xqQPQ7GtT9j2EMkbYhtmOVf5VuCfVr/StBxAR1IlVWWxuGAYW66GkOXsAkUQEaBFOoVQAFBNwABtXua7xr/l6f0fR0vKy09sfvvK419LySgpnxOIlcy+8uo+Yp7XjC9fPlp84+0vibx8fWSOVoA6wAyC2kTmz3BuCN7ggjStq4zwfALhWhxEatDlsVOaVzobHNrIX7ps173F71m3tY4XHBi48VNGGQxSxByglEUtr4d2jbuyC5cWYEetqX4Tz7wwwx4qWYwssz/YWZ3tkt2eVO6yG6tdhlBvYgk0Bdv8AxIbDD4OIIRGOzUFSdnWyAXjGRkANzbvqfmYXlmae5xjAh1CMCBnyDNt2ZCIzB7MV+BSCNAHXI/HsLj4BiMKmQKZIrG2Ze8CwNjpmsjeoqxNiFDBSwDHYEgE23sNzQDTAcFjiFhdj1LWJJuTewAA1J2ArMv8AaF5WMuFixaC7YclXt1jkI1/pYD0Zq12mfFuGJiIJIZRdJEZG+TC1AfLvschLcZwwAuPtM38picG/qRX0/wAOOjRtqVNvTofpasa9hnJUkGPxck62OGvAD0LsbtbxGUKf6xWyYkZJVcbN3W+e6n8x9KA5wqhWaFwCpuVB1BB95T/nWqbjIZMLiFCtkcuQ8gYyyywyOWeV1a8UKR5dHk0GV1RRmAN34jASAye8uo8/L1qI5mwqSwftGUMYlZ7MHkAAsWvCrBZXGXu5gbG9tzcCVx66LKv3d7a3U7/Tf608ikDAEVXuTMdmh7E69iqrmzrLnGX4kAUsNmC90XABqTwX2bmI7bp/L4em30oCRooooAooooCLxEt2JGuUG3zFcwkFL3UgakHcfrTp8D1U2ppJh7XzLvoSP+1XJrGDBOMk8sJIOo6i4HWk4EkXbTyPX5ChMykFSG0t3u7b5V12xUEHZbC/mfCpYZVtnO6HCcTsbSLb5U8inVvdN6jmAuCw1tYXsRbqfxptLCQxKg26EeHzFQ6Ey1XTjzv9ybkiDbi9EUIXYVEwcUYe9r+dSEPEFbrY+B0qDg0aIXwn3HVcsl966oqJeRnEuXIJ1Kyxq4OhDAEfQ02h4I0KLHDlyIAqra2VRsBbpU5RQEH2TsMpUi+h8LdbGpmJLACurUUB7RSE+NVPeIFIR8UUsFNwWuVuLXAtci/8w+ooCN5w4FFioGjnW8bDK3iAdmHgVIDelfLfOXJk/DcQYcQNDcxyD3ZF8VPjqLruL+YJ+wJ48ykHrURPwaHGYcwYuNZVHdIYeHusDuptbUa0B8s8t8+4zARyx4OTsxMVLGwYgrfVM1wpIaxNr6DwrjhfOWIixsWLeWSSSNwxLMWLLfvpc3sGW49a1jmP/ZyRiWwGIyb2jmBYX6DOuoHzBqpz+wLHoe9JhR59o5/Ds8x+lAanzB7c+HYdfsnbEuQDliGguLjM5svzAvas/i9onF+NYjsMERhovvmO3cU7tJKwv42C5b+B3p3y9/s+EkNi5rjTuxgqL9e82pHoK1vgPJmHwkYjhQKg6DqfFviPmdaA45fwceDgSDD5pSvvOTcu5953c7sT4XqUSGRzeQgD4R+pOtO0iA2FdUAEVHwfZyFD7r6r/N1Hrv6GpGmvEMNmXTRhqD4EbUBTccowmNvFh2Ymzmcs7ZYmb7YEsRHHEqqLIDmLBSEbU1ZzikxEKT4dg4tnRh95TuBfxH5CkuJYAYuFPdDI6uM651V1uCSl7Na5Ivscp6Utw7hYw6i8rN3bO8lgWsSVNlAVLFn0UAd7yFAPsLOHUMOopamPDgLtk9wm40tvvbyvT6gCiiigCvCK9ooBtLg1Pl8qay4NgPiHhUnRUlJoqlVGRCNHtbulb73IN/GlDIQdNulgbefyqTeIHcCmz4G3ukipqftM8qGuBm0asT3ddjY218qTw2GvJbcA3/z1rrFxEDUW67eO50p3wqCylvH8qk3hZKow6rFFokKK8JpvPj0Tc1QekOa5aQDeoPifMixLmkZYl8ZDYn+VR3mPpVI4r7Sk2hR5T8Uv2afMRr3j/VarIVzn6qISmo8mjS8WXUICxG9v1Owqr8a59hiuHlu3/wCuEdofkz6Iv1rM+J8y4jEaSytl6In2aDyCLofW586i2IA10A/zYVtho/8AZ/Iplf7C28T9oczkjDqsI+P95If6mFl9BTnknjkjmVZXZ2W06FiWbQZZ1uehXIQPFDUZxPkmWKV0VldEhExkPcUoRrbe5uCAKiOFcUOHmSYAt2ZuVH3l1DrbY3Uka9bVY6q5VtQK+qSlln0LhZgygim7RFJC6i4YWIHiNj+Jphy5MAGivcLbId8yEXQ3O/dIqakewua8o2jLJK+5EY8F1P1P6UrBw5F1tc+J1P1NQcvNBDmwuoNSmD47HJ1sfA1nr1VVknGMk2uxFTi9kySAr2uVcHauq0EgptjsYI1LN/f8OtOGNREYMrmQi6pfIvxMN29Nh538BQHZ4i8djMllP3gbhfJvA+e3nUjHKGFwb1WYuOozd6RkZlDXf9z3jYRan3htcAG9/lTyCB1zGAZSps8JNxte8bbWIOg0H8tRjJSWUSlFxeHySHYMjMY7d7oehHX6fkK8Th2Y5pWzkbeA+Q2rrBcTWS42YbqdCD5intSInKpbauqKKAKKKKAKSmxAXelaYZs0/ki/ixsPyagF4sejbMKWDg1BcT41h1NmTtG/hVTb+okWPyqPXj0XQTp8mVvwLVllq6YvpciPUi30VB4PiBf91Kjn4WBQ/r+VPRi5B70Z+a2Yf3/CtEZxksxeSQ7lYAd6mL8VUAhBe3hYAfMnQUlxKTMBa2t1GYXAciy5h1Ga1xWIcU43iZ2IxMj3UlTHfKiEGzL2a2W4IIva+m9aaaXa+Sqc1A0rjXtChiNjIZG+CCzW/mkayj5C5qm8S9oE73EAEA8V78hH/Mb3f6QKiIeAyNhmxN41hU5bs1i7fCgANz8yKcQcoYtsh7FkV2VQz90AsbAt1A9K2wpphzv7yhznIiZZGY5nZmb4mJYn5lrk1L4LlOebDrPCBJmkMfZrfMtgTma9gBp9CDepzgnL2DGPOFZnldEkv2qhIzKMuUBQ2ZlAzEg76WJqaxLYfDpJE8YwUWIjZGyqsd5UGkqQRMcgYEjU3OVQalO/GFBf0I192VXD8m9mksnEHbDxQsiNkUSMS9u91AQBh3teu1tbXgOVlwoCwxQYiVZwJ2lVS37NJcqyFjZbC1/HI1QHFufbnJCgli7FYpP2lFbt8t8rsl/M76m5uBYVWsdxGbFTFnLSSPpZQbkDZVVfujw86502T9Z4/f3uMxjwX3i3OeFiQwoqzBXaJksbNBuAsmwyk2H8p+dZ5ipEZvs0yLc2BJY2Jvqx3t8hU5hORZmI7ZkgHg13k8rRJ/7iKtnCeQ4raQCT+LE2f/yh3B6k1BWVU8PLO9M58nPIfFGaCJ7HuHsGNjZl96FgeoALqfMDwq5cwY7JHYbtXOF4EAQ0rFyu19l/lUd1fQC9V3mfiJLMUBbIrFVBtmIUta/QWBJPQDxIryNTOTT9Gt3sve/xyXSfRAZ0Vwk4YtkubEAfxWRWdk6lFLxi/wDF4C9dZhr5aHUG3UA2OnrXw+o8P1Gnk8pvG+VkwNND/CcZkj2Nx4HWp3Bcyo2j3U1VKKv03i99O0n1Lz5+fJbG+UeTQklVhob1HYqB0VgpJRgRYe8t76ofXaqrhsa6e6xHlep/hXMBchXGp619DpvFKNR/Hhvs/wAmqF0ZeTKzw7k2V5shaN8KAD3xnzOPiiOisDfXw6m5q0zYiSA23FiSxFsznqSNh5DYIdNRUhiMBrmjOVvEdfIjqK5hxYY5JVyt5+63yJ6+Rr1lhRUEsJE7FKcnNvd9xuVjnsQ2WXoy+9p0I6jyOgNdRcQaIhZxvorj3W/sfI/jTXGcLaMh4mayLaw94KtsqKABnFs2hO5F79OcFx4TZYpoxdwc3VP4V7w1LWe3iEvpcCmCtWYeJFgVwdq6qIOGkg1iu6dVJuw/lJ94eR1+dPsHj1kF1P8A2PhXC4c0UUUB4TVb4ljCkUrroXYID5WP/wAvrVgxMllJ8qr3FsEThVtuLOfxzfgw+lUalyVUunnByXBA4bC5kJuAL2ub6BQWYi3zUWt1rlsC3SzaKQR4Nmtvax7p+leDFkBQumXN53zWzXB0NwALU4wmPGa8vu9bCx93KLW2ABNfMxVcsL6mfYYq3UE+RGnqDVx4DxgvExf3oxqfEWJB/A/Sq4Y1C5gVBAYEodMxbKABva1z6084HGeykPxsiD0uW/Bq2aHqhcorhkobMno8IWw9juRe/nvf61kvtB4fkxIkGgnUsf8AmJZZfxyn+qtsiWwAqje0DgvaQSADvR/bp/SLSr6rrbxWvqNPZ0TTJ2x6old5G4xmw+IwfcjZo3eOQ2N3tYhg2m2UehpWDnTDRYUBDPJJLEokDFi6SgXEjSyNYBTsqg2/KjQYdpGCRqXY7KoLH52HTzqxYTkSUn/iHWH+ADtZPlkU2X5s3pW6yFcW3JmeMpNYSGvFecJp1IYQoWKmRo4wjOyWsWbfSwtr6024dwHEYnvorMvWWQ2X1kff0vWhcG5IjWxjgF9O/PaVr+IQdxD9atEHLy3DSkyMNsxvb5DZR5C1UPVRjtWixVN7yZnXCeQkuO1Zp2+GK8cY+crDM39KirpwzlTILIEgU7iEZGa3xye+31qzRwKo0AFKVlnbOfrMujCMeBhg+DRxjuqPpT4L4V7RVZIj+MYvs4yevSqQWOup71ww6MCLEMNmFid6svNELsFsCVG9qrRr5bxnUWwtio5SXfzfmY9Q3nY5nUO6swGUK+dRe0jOIgRJZdIx2KDKmbMCbgAWKOHzR2PfYKq3Odb5g3aTm6iyJI5hAzdA9gLU4ry3X/7+tco8fsi8WxTXlyUKZye6zISpZGCtYsy3YgKQ+TW7Nl1t3lNdBhpYgg7EXsdbaXAvte/UEHrSM+FBNwApCZFKxrde6QCveABDHNoBr9QqIibhF73Z2QIBYMDYdoHF+zVADlXN9/c2rVbotFq/8EkpPfn/AKO4T4OqmeWsHmcsdhVfws+cBgtgwBXfck5k72pyd3vdSwFt7X7g2C7OMDr1qrw/wyVOpbsw+ldva/x+C2iH8sj+ksRhVcWYUtRX0ptIwSPDo13Tx3Yf9Q/GkuIcJSdQ0ZAa9wQAQSbBsw6nKMtzqATUuRTCXAFTmhNj1HRvmPHzoRlFSWGQUPE5cIFWf7RbN3UGZhktnfNfa7gKgF7W8wJniOHVWDrdZCbafe8cw62HXevIniY3dQrL3irAb/GPE+e9KYKIuxlcW+EfCv8Ac9a62RhBx2zt2JBNq9oorhYN8bBnQr4imz43o8bDwIswH6/hUjXlqAqeN4VC5ujhCelrA/0mxX0plJy9KNsh881v/VarrJhVbcCmv+6EHuXT+UlfyrDZoKZvOMe4g4JlYw3LLse8VUeXePoBp9TU8MGEaKNRYC7fTQX8Sbk+lOf2aVfdkv8AzAH8rUpDhznzva9gNPK5/WrKNLXR6q3OqKXA7pnj8JmsQLkePUEWIPkQaeUVqJFa4fytkXIuWJPghXsgbfER3m9SamMHwiOMWRQPS1PaKN55B4Fr2iigCiiigCiiigOWS+9R2M4FG+trHxFSdFRlFSWGsoYyU3Gcuumq94VFuhBsRatFIppiuGpIO8BXi6nwWmzev+L+ny/BnnRF8bFErwrfe1juDqCDuD5VP43lcjWM38jUNNhHQ2ZSK8C7QanSy6scd1+5M0qpRHfAsFnlvqQNSSSxJPiWJJOg3PQVdlFRPL+B7OO53NS9fY6SucK16R5k92/P92+Btrj0xCiiitRYFFFFAJvADuBXYFe0UAUUUUAUUUUAUUUUAUUUUAUUUUAUUUUAUUUUAUUUUAUUUUAUUUUAUUUUB5auWhB3FeUUB2BXtFFAFFFFAFFFFAFFFFAFFFF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8200" name="Picture 8" descr="http://t2.gstatic.com/images?q=tbn:ANd9GcTzdCEu7Mode20c_Su9Kr1uQPm0-svGSYu-mvegbSUnWv_GzARUPQ"/>
          <p:cNvPicPr>
            <a:picLocks noChangeAspect="1" noChangeArrowheads="1"/>
          </p:cNvPicPr>
          <p:nvPr/>
        </p:nvPicPr>
        <p:blipFill>
          <a:blip r:embed="rId2" cstate="print"/>
          <a:srcRect/>
          <a:stretch>
            <a:fillRect/>
          </a:stretch>
        </p:blipFill>
        <p:spPr bwMode="auto">
          <a:xfrm>
            <a:off x="5004048" y="1772816"/>
            <a:ext cx="3888432" cy="201622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4716016" y="2636912"/>
            <a:ext cx="3744416" cy="3170099"/>
          </a:xfrm>
          <a:prstGeom prst="rect">
            <a:avLst/>
          </a:prstGeom>
          <a:noFill/>
        </p:spPr>
        <p:txBody>
          <a:bodyPr wrap="square" rtlCol="0">
            <a:spAutoFit/>
          </a:bodyPr>
          <a:lstStyle/>
          <a:p>
            <a:r>
              <a:rPr lang="es-MX" sz="2000" dirty="0" smtClean="0"/>
              <a:t>Lo aquí dispuesto no será aplicable a las importaciones efectuadas por pasajeros, por empresas de mensajería y paquetería y por vía postal, cuando se efectúe el despacho de las mismas conforme al procedimiento que se establece en el artículo 88 de la Ley Aduanera.</a:t>
            </a:r>
            <a:endParaRPr lang="es-MX" sz="2000" dirty="0">
              <a:latin typeface="Arial" pitchFamily="34" charset="0"/>
              <a:cs typeface="Arial" pitchFamily="34" charset="0"/>
            </a:endParaRPr>
          </a:p>
        </p:txBody>
      </p:sp>
      <p:sp>
        <p:nvSpPr>
          <p:cNvPr id="7170" name="AutoShape 2" descr="data:image/jpeg;base64,/9j/4AAQSkZJRgABAQAAAQABAAD/2wCEAAkGBhAQEBUUEBQUEBUQEBUQDxQVFBAPEBAVFBAWFRQQFRcXHCYeFxkjGRQUHy8gJCcpLCwsFR4zODAqNSYrLCkBCQoKDgwOGg8PGSklHyUwLCo1KSkyKSksLCksMSwsKS0sLCwsMCksLCktLCkpLCkwLSosLCwsLCksLCksKTMsLf/AABEIAK8BHwMBIgACEQEDEQH/xAAbAAEAAgMBAQAAAAAAAAAAAAAABQYBAgQDB//EAD8QAAIBAgQDBQQGCQQDAQAAAAECAAMRBAUSITFBUQYTYXGBIpGhsTJCUnLB0QcjM0NigrLh8BQVU5OSovEk/8QAGgEBAAIDAQAAAAAAAAAAAAAAAAQFAQMGAv/EADARAQACAgECAwYDCQAAAAAAAAABAgMRBAUhEjFBEzJRYXGhFbHhBhQiIyRCgZHR/9oADAMBAAIRAxEAPwD7jERAREQEREBERAREQEREBERAREQEREBERAREQEREBERAREQEREBERAREQEREBERAREQEREBERAREQEREBERAREQEREBERAREQEREBERAREQEREBERAREQEREBERAREQEREBERAREQEREBERAREQEREBERAREQEREDwxmKFJCx4DlzPICV2r2irE7aVHS2r4mevbXMhRp09eyPV0seQOklb/E+khQ1+HDiPGch1zn8jFmjHjmaxr09Z+qdx8dZruU9l/aJiwWoBZjYMNrE8LjpLBKVluGNSqqgG19THkAN9/PYesuoll0PPnz4ZtlnfftP5tPIrWttVIiJeo5ETUOIG0REBERAREQEREBERAREQERMMdoAm08mxSjnIdscX3vxmveQJ1aoPObyGerZbzf/c74WpUvvTR7+arcfMTzafDG5J7JaJ8kpZ3iV4Vqo/nY/Mzrp9rMYv70n7y02/CU1etYfWs/ZFjlV+D6hEouUduqneKuICFWYKXAKFLmwJ5EXl5vLLj8nHyK+LHLfTJW8bhmJQs87ZVxVdKJFNUYpewZ20kgnfYbjpId+0WLPGtU9Dp+VpBy9Xw0tNYiZ0025NYnT6rMXnyY53iv+ar/ANj/AJzU5tXuCatQ2IJBdyCAdxYnpeaPxunpSWI5NZnWn1WpjEX6TKPNgJ4NnVAfvB6XPyEp5mLypv8AtHl/tpEfXc/8XMcWPWVjzXGYPEUmp1vbRuI0ve44FTbYjkZWMNR7tFQG4UaQeZnpMEyp5vUcnM17SIjXwbseKMfk68szhcOxZwSrLY2tcWN778ZN5dnIrLrUnSSdN9iACQAR6Sm4vcT07JZgVc0jvY6h5E7/AB+cvOg8u0fyLT29Efk4495fUxgA3JPuvxnpQxSuSAd1tqHS4uJXO0+N/wBPTDKLlzpQcr2vc+l549m8caeGr1qhuQQfM6bKPeQJ0l+TSuauH1n7RpFik+GbJnG5gSxVTsDbzPOYWpYSFyyvrN+POSheSYeHbSxhE7aNcMNuXGQuqSGVL7JPVtvIbfO8yO6IiAiIgIiICIiAiIgIiIFWYaXZfsuR6X2+FpsHnpnaaK1+VRb+q7H4aZxGuIEhruhlabMtKYykfrUkqL61BTb+tZLU8aNx1Eoec47/APfpX69Eq3kGVvmqyPyreHDeflLxknVZbXi8wInBql0ZbktTG4mnRVtCD9bXbnoRl9geJJA9b8rT7CBPlXZ7Of8AS19ZGpSpRwONiQbjxBAl9pdrsGy370L4MGVh6WnT9KzYa4tTMRPrvsnce1Yr81X7Ydl6lOq+JpuDSexq02FmpubLrptzUm11PAkkHlKzLR2s7VJXXuqNylwXYgrqtwUA72vvc9JVZUdStitmmcX2+KNmms2/hZmG/Ce9LBVHF1W45G4F/K53ni6kEgixHEHiJXQ8zjvWItMSs9NrgHqAfeJtPLDqVRQeIVQfMKAZveVVo7y6+vkyTNGMzNGiGXNiGjs5YV2Y8dFh6sCfkJrXG068J2Qx4cOO5RLG6M1Q1mBHUDSpvbbfzHLoOjYr2zxasdo80bPMRXUrBmdAYrDlBbULMl+q8vUXHrKpm2LahgxTYFTUxiowOxASjrsfXTJDCZmUfS11ZTZgdiD0M7M/ylcww4TVpqIe8oMb6Q9rWa31SCQenHlOuvxa2zRn9YiYQovqvhcWQYsaL+Qkyle8quTdnMfTBFSnpsbfSVgfEFSdpJVDWogmopAG5PEDxkuGtNtU6ceXieUsGGpaEC9AB5nmZAZBh2qEVGUqo3XUCpY8iAd7DjfylkmQiIgIiICIiAiIgIiICIiBwZxlvf07A6WU6kJ4XtwPgZUUyrFlmV1CaTa+oOG8Rbl52MvsgcPjrkk8yT8YEQ/Zyra+re21h/eV9OyijD1cU7B8QSodOeGp6/apkcdX0ST0G21yfo9KuGnz/wDSbl1ytRdjpKkjYkDex/znNWbH7Sk0n1jTzaPFEwruJxSU1LVGCAcz8vEzywWbUax/VuGI3tup87MASJ55J2Hr5i9wW7tGs1SoWakh6Kv1m8B4XI2n0vBdgMJhMLVVF11HpNqqvYuSBqGnkg1AGw6b3lF+DapMzbv9kT927d5UO8CYDROeQ2Yt8dpi8zqhmNbWhVtsNgNh5DYTVqSk3IBI4EgEjyM5sNmaMBdgp5g+zvztfiJpVzempsLv1K2IHx3ld7PJvtDq/b4vDFtxp3XiYVwQCOBFx6xeadN4TNGmSZgzI81IDAngGBPkDcz6QpvPm7CTWVdqDSUJVUuFFlItqA6EHjOk6LzsfHm1MnaJ9UXkY5tqYTGfdm6WKF/2dQD2agG/3WH1l/wWlKTHYjCVWp1LNoNjY3FrXBB8jJXPe11Rxpw96S23bbvD5bkKPj5So4bHM2KCVCWeqrMGO5Yrvv12uPdOkw9Qw5svs8c7+foiWxWrG5XrA9oFcbbHpO5scTK7hsKp5WMl6CWEsWpZqL6lB6gH3ibzmy5r0l8re4kTpgIiICIiAiIgIiICIiAiIgaVTZT5H5T59jc3bDkHTqX6xHEeNucv+KPsN9xv6TKNjsNqWx6QJTL80WoAym4O48ZzdtaPeYNzzQageNuV/cZBZTU7lih4X1J5cx7/AJywtiKdek1JzYVFKm3EXFrjxnm29TrzYnydXZntNgnRaVE91oXSqOBTJA4kEGxJ3J3vxMdqe09GnRdEdXqVFKKFIbTqFizW4WF5Qsy7JV6O6Dv06qPaH3k4+64kUj224eHCUOfn8jHWaWrqfih3zXiNTDqDTIM8wZsDOelDbRNZm8wMxMXi8CxYE3pJ9xf6Z7Xnhgf2SfcX+kT2lXf3pdhj9yPozPHM3q4ei1Z6FY06YBdgKa2BIAIV2DHcjgsnezFANWJP1F1L5k2v8/fLVWoh1ZTwYEHYHiLcDOj6X0jHycXtcsz8ohHzZ5rPhh8ry3O6OJuKZOpd2RhodfEjp5TsYSuP2VxGDxSHuSgSsKb1QAEqhgeB4vcAnw52lkMr+pcOvEzeCs9pjbbivN67l4VFlazFjTxuFYbe2y35X07CWhxITtJh/wBRSqj9zj6V/KpSqA/FVkno0/1Vf8/k8cj3JXunTDKGX6wvOmhI3IcVddJ5biSlrTuYVyayz9kPNv6jOqcmWH2P5j+f4zrmQiIgIiICIiAiIgIiICIiB4Y1rU3+43ylVeneWbNWtRbyA95AlfAgVbtNSKqCmzA3Er4z+oFqNYgUO7DkEWvV1abX+78ZaM8Nyb8BsJ1/oywCk4pmUMHamtiAQQA/Izzbcx2YlCZLn+Iq6TwRgCDe5tJ/FZuiKWqBXHEhlFQ+mxPpOvNOxdZqzNh2pqjnVpbUugkbgBQQRfflxkpkfZYYap3hqNUY09BFgqgkgsRztcCw5eMa3GpNPmePzKnWfVTp90LWPs6NRvx08p4z6B+kDN0Wl3FrvU0uf4FDXv5ki3vnz8TkOoUrTPOp39O2lbmiIt2e+FwVWqCaVOpUAOkslOpUUEcVuoIuOk3fLa440aw86NYD+mXbsLn9I0qeGI0PTTSm3s1Au9wftW3I57nyt8sMPS8OWkWreW+uCto3EviTAj6QK+YK/OaGoOo94n3C08qmDpt9JFbzVT8xPU9Fj0v9v1P3WPi+eUVsoHRQPcBNrS9nJ8OeNGl/10/ympyPDf8ADS/8EH4SBb9nbzO4yR/r9VzHKiPRTcHjHpOGTjwt9r+GX5Tt0nhQy2ihulNEPVVUH32nRLnpvBvw6zW19xP2aMuSLzuIUDNcxavWqXO1Gq9JF5JpOknzPG/QicjS/V8lw7uXelTZzYFiq6jbhc8TNqeVUF+jSpj+RL/KVvI6JkzZZyTk8/k215EVrrT55pJ4C/lv8p5Z9lzjLa5dGW1bDuupSt7OQSL+fxn1FaYHAAeW0h+2GF7zBVVAuSqkDidqin8JK4XR44uSMnj3MfLTxkz+ONaUrK65GkjoJaNdxeQuXZSwQahY24SaK6VA8JeQjpPJKt9Q6WPz/KSkhsh+k/ko+JkzMhERAxERAREQEREBERAREQObMqZak4HHSSPTf8JWqdWTuZ46w0r/ADH8JUFx6Byl+fs/lAkq+Ap1h0J4z0yamcGGVV1K7am3Ia9rbHhynItXpOqjjSOO4gWLCZglX6J35qdmHp+U6ZXNKt7SGxG+2xHlJTLcfr9lvpL/AOw6wKh+kTK37xa4F10Cm5+yQSQT4G9vMeMp0+2ugYEEAgixB3BHQyJbsjgib9ynpqVfcDaUnL6XOXJN6T5/FFycfxTuJUfsTgnqYxGUHTRu9Q8hdGVV8yW4dAZ9QnlhsKlNdNNVRRwCgKPcJ6yw4nGjj4/Bvbdjp4I0RESW2EREBERAREQMO4AudgOMhMViTVPRRwHXxPjPTM8XqbQOCnfxP9pzhwBcwMsQguZHVcTczTFYosZHYjGAMF5k7+AgXHIKNqWo/XNx5DYfifWSc58BU1UkP8IHu2/CdEBERARMzEBEReAiYvF4GYmC05amK6bfOB0vUA4zjxGNNrLt485xYrHqnE/nITG57yWBjPcy0gqvGUbGkk3vzkxiqxYkmdPZzsucY+p7rQU+0eBqkfu1PTqfTjwD37I5XjMRRaoWULe1HWGBqWvqNxwF9gbG+8kKqVKZ01VKE8L2Kt91hsfnLpTphQAoChQAABYAAWAA5CeWOwoq02Ui9xt4N9U++BV6NYgzrWvpZXHI3PiOY90jaZ2nXRNxaBbFYEXHPcTMj8or6qduaHT6cR+XpO68DaJreLwNomt4vA2ia3i8DaJi8XgZnniKuhSx+qCfcJveR2eVrUrfbYD04n5fGBBpUJNzxJufOa4qvfaaqZ4Md4HDmmO7pL2uSdI42uQTufIH3SLwty2o7km5MuyZEuIwTIdmqEujcSjKbI3lt7iZS6VJqbmnUGh0NmU8uhHUHiDzgX/IceO7APL4SZVgeE+fYPEsnAyw4DOOu3ygWGJ5UsQGnpeBtMGZiBgzWbTBgYi8wTNGaBlxcEcLgjyuJTcXnlQM1NhpZDpbz6jwPH1lrqV7SsdpMIarB6anWBpbdQHHLe/Ef5wgQ9fEk8TOemr1G00lao3RRe3ix4KPE2nZhcrYm9ZHI+yr01B82vf3W85YMLje7ULToimo5AqB57cT4wOLLOxVyGxTX590hOn+d+J8h7zLZTCqAqgKFACgAAADgABwEhxmT/Z+Imf9wbp8YEx3kd5If/Xt0mDmJgR2Oo6KrryvqXybf53HpMUWsZnNcUCA/wBnZvI/kfnIqnjWqG1MXtxJNgPx+ECz5ZW01LfaB+G4/H3yX72V7K1K7uwZrWFgQq+/ifdJQOYHZ3sd7OUXmQDA6e9jvpz2jTA6O+jvpz2ixgdHfTPfTk3mCTA7O9kNnle7qvRb+8/2nU1W0i80a5DDiBYjqBvcePGBzudpztOd83Q//DPfA4pXceB1H0/wQLlhU0Iq/ZUD1tv8Zw51kdLFAavZdR7FRba18D9pfA/A7zx/3Ewcyf7PxECsYrBVcM2msNibJUX9m/Qfwt/CfS/Ge9JpOVsxZlKtS1hhYqShBHQgyArYSorfqqT6T9UvSOn7rFrkeB98CTwOYVNaontFjbwHVj4Aby13lcyNO7BZlOt9ifZOkfZFj7+vpJxK94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7172" name="AutoShape 4" descr="data:image/jpeg;base64,/9j/4AAQSkZJRgABAQAAAQABAAD/2wCEAAkGBhAQEBUUEBQUEBUQEBUQDxQVFBAPEBAVFBAWFRQQFRcXHCYeFxkjGRQUHy8gJCcpLCwsFR4zODAqNSYrLCkBCQoKDgwOGg8PGSklHyUwLCo1KSkyKSksLCksMSwsKS0sLCwsMCksLCktLCkpLCkwLSosLCwsLCksLCksKTMsLf/AABEIAK8BHwMBIgACEQEDEQH/xAAbAAEAAgMBAQAAAAAAAAAAAAAABQYBAgQDB//EAD8QAAIBAgQDBQQGCQQDAQAAAAECAAMRBAUSITFBUQYTYXGBIpGhsTJCUnLB0QcjM0NigrLh8BQVU5OSovEk/8QAGgEBAAIDAQAAAAAAAAAAAAAAAAQFAQMGAv/EADARAQACAgECAwYDCQAAAAAAAAABAgMRBAUhEjFBEzJRYXGhFbHhBhQiIyRCgZHR/9oADAMBAAIRAxEAPwD7jERAREQEREBERAREQEREBERAREQEREBERAREQEREBERAREQEREBERAREQEREBERAREQEREBERAREQEREBERAREQEREBERAREQEREBERAREQEREBERAREQEREBERAREQEREBERAREQEREBERAREQEREBERAREQEREDwxmKFJCx4DlzPICV2r2irE7aVHS2r4mevbXMhRp09eyPV0seQOklb/E+khQ1+HDiPGch1zn8jFmjHjmaxr09Z+qdx8dZruU9l/aJiwWoBZjYMNrE8LjpLBKVluGNSqqgG19THkAN9/PYesuoll0PPnz4ZtlnfftP5tPIrWttVIiJeo5ETUOIG0REBERAREQEREBERAREQERMMdoAm08mxSjnIdscX3vxmveQJ1aoPObyGerZbzf/c74WpUvvTR7+arcfMTzafDG5J7JaJ8kpZ3iV4Vqo/nY/Mzrp9rMYv70n7y02/CU1etYfWs/ZFjlV+D6hEouUduqneKuICFWYKXAKFLmwJ5EXl5vLLj8nHyK+LHLfTJW8bhmJQs87ZVxVdKJFNUYpewZ20kgnfYbjpId+0WLPGtU9Dp+VpBy9Xw0tNYiZ0025NYnT6rMXnyY53iv+ar/ANj/AJzU5tXuCatQ2IJBdyCAdxYnpeaPxunpSWI5NZnWn1WpjEX6TKPNgJ4NnVAfvB6XPyEp5mLypv8AtHl/tpEfXc/8XMcWPWVjzXGYPEUmp1vbRuI0ve44FTbYjkZWMNR7tFQG4UaQeZnpMEyp5vUcnM17SIjXwbseKMfk68szhcOxZwSrLY2tcWN778ZN5dnIrLrUnSSdN9iACQAR6Sm4vcT07JZgVc0jvY6h5E7/AB+cvOg8u0fyLT29Efk4495fUxgA3JPuvxnpQxSuSAd1tqHS4uJXO0+N/wBPTDKLlzpQcr2vc+l549m8caeGr1qhuQQfM6bKPeQJ0l+TSuauH1n7RpFik+GbJnG5gSxVTsDbzPOYWpYSFyyvrN+POSheSYeHbSxhE7aNcMNuXGQuqSGVL7JPVtvIbfO8yO6IiAiIgIiICIiAiIgIiIFWYaXZfsuR6X2+FpsHnpnaaK1+VRb+q7H4aZxGuIEhruhlabMtKYykfrUkqL61BTb+tZLU8aNx1Eoec47/APfpX69Eq3kGVvmqyPyreHDeflLxknVZbXi8wInBql0ZbktTG4mnRVtCD9bXbnoRl9geJJA9b8rT7CBPlXZ7Of8AS19ZGpSpRwONiQbjxBAl9pdrsGy370L4MGVh6WnT9KzYa4tTMRPrvsnce1Yr81X7Ydl6lOq+JpuDSexq02FmpubLrptzUm11PAkkHlKzLR2s7VJXXuqNylwXYgrqtwUA72vvc9JVZUdStitmmcX2+KNmms2/hZmG/Ce9LBVHF1W45G4F/K53ni6kEgixHEHiJXQ8zjvWItMSs9NrgHqAfeJtPLDqVRQeIVQfMKAZveVVo7y6+vkyTNGMzNGiGXNiGjs5YV2Y8dFh6sCfkJrXG068J2Qx4cOO5RLG6M1Q1mBHUDSpvbbfzHLoOjYr2zxasdo80bPMRXUrBmdAYrDlBbULMl+q8vUXHrKpm2LahgxTYFTUxiowOxASjrsfXTJDCZmUfS11ZTZgdiD0M7M/ylcww4TVpqIe8oMb6Q9rWa31SCQenHlOuvxa2zRn9YiYQovqvhcWQYsaL+Qkyle8quTdnMfTBFSnpsbfSVgfEFSdpJVDWogmopAG5PEDxkuGtNtU6ceXieUsGGpaEC9AB5nmZAZBh2qEVGUqo3XUCpY8iAd7DjfylkmQiIgIiICIiAiIgIiICIiBwZxlvf07A6WU6kJ4XtwPgZUUyrFlmV1CaTa+oOG8Rbl52MvsgcPjrkk8yT8YEQ/Zyra+re21h/eV9OyijD1cU7B8QSodOeGp6/apkcdX0ST0G21yfo9KuGnz/wDSbl1ytRdjpKkjYkDex/znNWbH7Sk0n1jTzaPFEwruJxSU1LVGCAcz8vEzywWbUax/VuGI3tup87MASJ55J2Hr5i9wW7tGs1SoWakh6Kv1m8B4XI2n0vBdgMJhMLVVF11HpNqqvYuSBqGnkg1AGw6b3lF+DapMzbv9kT927d5UO8CYDROeQ2Yt8dpi8zqhmNbWhVtsNgNh5DYTVqSk3IBI4EgEjyM5sNmaMBdgp5g+zvztfiJpVzempsLv1K2IHx3ld7PJvtDq/b4vDFtxp3XiYVwQCOBFx6xeadN4TNGmSZgzI81IDAngGBPkDcz6QpvPm7CTWVdqDSUJVUuFFlItqA6EHjOk6LzsfHm1MnaJ9UXkY5tqYTGfdm6WKF/2dQD2agG/3WH1l/wWlKTHYjCVWp1LNoNjY3FrXBB8jJXPe11Rxpw96S23bbvD5bkKPj5So4bHM2KCVCWeqrMGO5Yrvv12uPdOkw9Qw5svs8c7+foiWxWrG5XrA9oFcbbHpO5scTK7hsKp5WMl6CWEsWpZqL6lB6gH3ibzmy5r0l8re4kTpgIiICIiAiIgIiICIiAiIgaVTZT5H5T59jc3bDkHTqX6xHEeNucv+KPsN9xv6TKNjsNqWx6QJTL80WoAym4O48ZzdtaPeYNzzQageNuV/cZBZTU7lih4X1J5cx7/AJywtiKdek1JzYVFKm3EXFrjxnm29TrzYnydXZntNgnRaVE91oXSqOBTJA4kEGxJ3J3vxMdqe09GnRdEdXqVFKKFIbTqFizW4WF5Qsy7JV6O6Dv06qPaH3k4+64kUj224eHCUOfn8jHWaWrqfih3zXiNTDqDTIM8wZsDOelDbRNZm8wMxMXi8CxYE3pJ9xf6Z7Xnhgf2SfcX+kT2lXf3pdhj9yPozPHM3q4ei1Z6FY06YBdgKa2BIAIV2DHcjgsnezFANWJP1F1L5k2v8/fLVWoh1ZTwYEHYHiLcDOj6X0jHycXtcsz8ohHzZ5rPhh8ry3O6OJuKZOpd2RhodfEjp5TsYSuP2VxGDxSHuSgSsKb1QAEqhgeB4vcAnw52lkMr+pcOvEzeCs9pjbbivN67l4VFlazFjTxuFYbe2y35X07CWhxITtJh/wBRSqj9zj6V/KpSqA/FVkno0/1Vf8/k8cj3JXunTDKGX6wvOmhI3IcVddJ5biSlrTuYVyayz9kPNv6jOqcmWH2P5j+f4zrmQiIgIiICIiAiIgIiICIiB4Y1rU3+43ylVeneWbNWtRbyA95AlfAgVbtNSKqCmzA3Er4z+oFqNYgUO7DkEWvV1abX+78ZaM8Nyb8BsJ1/oywCk4pmUMHamtiAQQA/Izzbcx2YlCZLn+Iq6TwRgCDe5tJ/FZuiKWqBXHEhlFQ+mxPpOvNOxdZqzNh2pqjnVpbUugkbgBQQRfflxkpkfZYYap3hqNUY09BFgqgkgsRztcCw5eMa3GpNPmePzKnWfVTp90LWPs6NRvx08p4z6B+kDN0Wl3FrvU0uf4FDXv5ki3vnz8TkOoUrTPOp39O2lbmiIt2e+FwVWqCaVOpUAOkslOpUUEcVuoIuOk3fLa440aw86NYD+mXbsLn9I0qeGI0PTTSm3s1Au9wftW3I57nyt8sMPS8OWkWreW+uCto3EviTAj6QK+YK/OaGoOo94n3C08qmDpt9JFbzVT8xPU9Fj0v9v1P3WPi+eUVsoHRQPcBNrS9nJ8OeNGl/10/ympyPDf8ADS/8EH4SBb9nbzO4yR/r9VzHKiPRTcHjHpOGTjwt9r+GX5Tt0nhQy2ihulNEPVVUH32nRLnpvBvw6zW19xP2aMuSLzuIUDNcxavWqXO1Gq9JF5JpOknzPG/QicjS/V8lw7uXelTZzYFiq6jbhc8TNqeVUF+jSpj+RL/KVvI6JkzZZyTk8/k215EVrrT55pJ4C/lv8p5Z9lzjLa5dGW1bDuupSt7OQSL+fxn1FaYHAAeW0h+2GF7zBVVAuSqkDidqin8JK4XR44uSMnj3MfLTxkz+ONaUrK65GkjoJaNdxeQuXZSwQahY24SaK6VA8JeQjpPJKt9Q6WPz/KSkhsh+k/ko+JkzMhERAxERAREQEREBERAREQObMqZak4HHSSPTf8JWqdWTuZ46w0r/ADH8JUFx6Byl+fs/lAkq+Ap1h0J4z0yamcGGVV1K7am3Ia9rbHhynItXpOqjjSOO4gWLCZglX6J35qdmHp+U6ZXNKt7SGxG+2xHlJTLcfr9lvpL/AOw6wKh+kTK37xa4F10Cm5+yQSQT4G9vMeMp0+2ugYEEAgixB3BHQyJbsjgib9ynpqVfcDaUnL6XOXJN6T5/FFycfxTuJUfsTgnqYxGUHTRu9Q8hdGVV8yW4dAZ9QnlhsKlNdNNVRRwCgKPcJ6yw4nGjj4/Bvbdjp4I0RESW2EREBERAREQMO4AudgOMhMViTVPRRwHXxPjPTM8XqbQOCnfxP9pzhwBcwMsQguZHVcTczTFYosZHYjGAMF5k7+AgXHIKNqWo/XNx5DYfifWSc58BU1UkP8IHu2/CdEBERARMzEBEReAiYvF4GYmC05amK6bfOB0vUA4zjxGNNrLt485xYrHqnE/nITG57yWBjPcy0gqvGUbGkk3vzkxiqxYkmdPZzsucY+p7rQU+0eBqkfu1PTqfTjwD37I5XjMRRaoWULe1HWGBqWvqNxwF9gbG+8kKqVKZ01VKE8L2Kt91hsfnLpTphQAoChQAABYAAWAA5CeWOwoq02Ui9xt4N9U++BV6NYgzrWvpZXHI3PiOY90jaZ2nXRNxaBbFYEXHPcTMj8or6qduaHT6cR+XpO68DaJreLwNomt4vA2ia3i8DaJi8XgZnniKuhSx+qCfcJveR2eVrUrfbYD04n5fGBBpUJNzxJufOa4qvfaaqZ4Md4HDmmO7pL2uSdI42uQTufIH3SLwty2o7km5MuyZEuIwTIdmqEujcSjKbI3lt7iZS6VJqbmnUGh0NmU8uhHUHiDzgX/IceO7APL4SZVgeE+fYPEsnAyw4DOOu3ygWGJ5UsQGnpeBtMGZiBgzWbTBgYi8wTNGaBlxcEcLgjyuJTcXnlQM1NhpZDpbz6jwPH1lrqV7SsdpMIarB6anWBpbdQHHLe/Ef5wgQ9fEk8TOemr1G00lao3RRe3ix4KPE2nZhcrYm9ZHI+yr01B82vf3W85YMLje7ULToimo5AqB57cT4wOLLOxVyGxTX590hOn+d+J8h7zLZTCqAqgKFACgAAADgABwEhxmT/Z+Imf9wbp8YEx3kd5If/Xt0mDmJgR2Oo6KrryvqXybf53HpMUWsZnNcUCA/wBnZvI/kfnIqnjWqG1MXtxJNgPx+ECz5ZW01LfaB+G4/H3yX72V7K1K7uwZrWFgQq+/ifdJQOYHZ3sd7OUXmQDA6e9jvpz2jTA6O+jvpz2ixgdHfTPfTk3mCTA7O9kNnle7qvRb+8/2nU1W0i80a5DDiBYjqBvcePGBzudpztOd83Q//DPfA4pXceB1H0/wQLlhU0Iq/ZUD1tv8Zw51kdLFAavZdR7FRba18D9pfA/A7zx/3Ewcyf7PxECsYrBVcM2msNibJUX9m/Qfwt/CfS/Ge9JpOVsxZlKtS1hhYqShBHQgyArYSorfqqT6T9UvSOn7rFrkeB98CTwOYVNaontFjbwHVj4Aby13lcyNO7BZlOt9ifZOkfZFj7+vpJxK94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7174" name="AutoShape 6" descr="data:image/jpeg;base64,/9j/4AAQSkZJRgABAQAAAQABAAD/2wCEAAkGBhAQEBUUEBQUEBUQEBUQDxQVFBAPEBAVFBAWFRQQFRcXHCYeFxkjGRQUHy8gJCcpLCwsFR4zODAqNSYrLCkBCQoKDgwOGg8PGSklHyUwLCo1KSkyKSksLCksMSwsKS0sLCwsMCksLCktLCkpLCkwLSosLCwsLCksLCksKTMsLf/AABEIAK8BHwMBIgACEQEDEQH/xAAbAAEAAgMBAQAAAAAAAAAAAAAABQYBAgQDB//EAD8QAAIBAgQDBQQGCQQDAQAAAAECAAMRBAUSITFBUQYTYXGBIpGhsTJCUnLB0QcjM0NigrLh8BQVU5OSovEk/8QAGgEBAAIDAQAAAAAAAAAAAAAAAAQFAQMGAv/EADARAQACAgECAwYDCQAAAAAAAAABAgMRBAUhEjFBEzJRYXGhFbHhBhQiIyRCgZHR/9oADAMBAAIRAxEAPwD7jERAREQEREBERAREQEREBERAREQEREBERAREQEREBERAREQEREBERAREQEREBERAREQEREBERAREQEREBERAREQEREBERAREQEREBERAREQEREBERAREQEREBERAREQEREBERAREQEREBERAREQEREBERAREQEREDwxmKFJCx4DlzPICV2r2irE7aVHS2r4mevbXMhRp09eyPV0seQOklb/E+khQ1+HDiPGch1zn8jFmjHjmaxr09Z+qdx8dZruU9l/aJiwWoBZjYMNrE8LjpLBKVluGNSqqgG19THkAN9/PYesuoll0PPnz4ZtlnfftP5tPIrWttVIiJeo5ETUOIG0REBERAREQEREBERAREQERMMdoAm08mxSjnIdscX3vxmveQJ1aoPObyGerZbzf/c74WpUvvTR7+arcfMTzafDG5J7JaJ8kpZ3iV4Vqo/nY/Mzrp9rMYv70n7y02/CU1etYfWs/ZFjlV+D6hEouUduqneKuICFWYKXAKFLmwJ5EXl5vLLj8nHyK+LHLfTJW8bhmJQs87ZVxVdKJFNUYpewZ20kgnfYbjpId+0WLPGtU9Dp+VpBy9Xw0tNYiZ0025NYnT6rMXnyY53iv+ar/ANj/AJzU5tXuCatQ2IJBdyCAdxYnpeaPxunpSWI5NZnWn1WpjEX6TKPNgJ4NnVAfvB6XPyEp5mLypv8AtHl/tpEfXc/8XMcWPWVjzXGYPEUmp1vbRuI0ve44FTbYjkZWMNR7tFQG4UaQeZnpMEyp5vUcnM17SIjXwbseKMfk68szhcOxZwSrLY2tcWN778ZN5dnIrLrUnSSdN9iACQAR6Sm4vcT07JZgVc0jvY6h5E7/AB+cvOg8u0fyLT29Efk4495fUxgA3JPuvxnpQxSuSAd1tqHS4uJXO0+N/wBPTDKLlzpQcr2vc+l549m8caeGr1qhuQQfM6bKPeQJ0l+TSuauH1n7RpFik+GbJnG5gSxVTsDbzPOYWpYSFyyvrN+POSheSYeHbSxhE7aNcMNuXGQuqSGVL7JPVtvIbfO8yO6IiAiIgIiICIiAiIgIiIFWYaXZfsuR6X2+FpsHnpnaaK1+VRb+q7H4aZxGuIEhruhlabMtKYykfrUkqL61BTb+tZLU8aNx1Eoec47/APfpX69Eq3kGVvmqyPyreHDeflLxknVZbXi8wInBql0ZbktTG4mnRVtCD9bXbnoRl9geJJA9b8rT7CBPlXZ7Of8AS19ZGpSpRwONiQbjxBAl9pdrsGy370L4MGVh6WnT9KzYa4tTMRPrvsnce1Yr81X7Ydl6lOq+JpuDSexq02FmpubLrptzUm11PAkkHlKzLR2s7VJXXuqNylwXYgrqtwUA72vvc9JVZUdStitmmcX2+KNmms2/hZmG/Ce9LBVHF1W45G4F/K53ni6kEgixHEHiJXQ8zjvWItMSs9NrgHqAfeJtPLDqVRQeIVQfMKAZveVVo7y6+vkyTNGMzNGiGXNiGjs5YV2Y8dFh6sCfkJrXG068J2Qx4cOO5RLG6M1Q1mBHUDSpvbbfzHLoOjYr2zxasdo80bPMRXUrBmdAYrDlBbULMl+q8vUXHrKpm2LahgxTYFTUxiowOxASjrsfXTJDCZmUfS11ZTZgdiD0M7M/ylcww4TVpqIe8oMb6Q9rWa31SCQenHlOuvxa2zRn9YiYQovqvhcWQYsaL+Qkyle8quTdnMfTBFSnpsbfSVgfEFSdpJVDWogmopAG5PEDxkuGtNtU6ceXieUsGGpaEC9AB5nmZAZBh2qEVGUqo3XUCpY8iAd7DjfylkmQiIgIiICIiAiIgIiICIiBwZxlvf07A6WU6kJ4XtwPgZUUyrFlmV1CaTa+oOG8Rbl52MvsgcPjrkk8yT8YEQ/Zyra+re21h/eV9OyijD1cU7B8QSodOeGp6/apkcdX0ST0G21yfo9KuGnz/wDSbl1ytRdjpKkjYkDex/znNWbH7Sk0n1jTzaPFEwruJxSU1LVGCAcz8vEzywWbUax/VuGI3tup87MASJ55J2Hr5i9wW7tGs1SoWakh6Kv1m8B4XI2n0vBdgMJhMLVVF11HpNqqvYuSBqGnkg1AGw6b3lF+DapMzbv9kT927d5UO8CYDROeQ2Yt8dpi8zqhmNbWhVtsNgNh5DYTVqSk3IBI4EgEjyM5sNmaMBdgp5g+zvztfiJpVzempsLv1K2IHx3ld7PJvtDq/b4vDFtxp3XiYVwQCOBFx6xeadN4TNGmSZgzI81IDAngGBPkDcz6QpvPm7CTWVdqDSUJVUuFFlItqA6EHjOk6LzsfHm1MnaJ9UXkY5tqYTGfdm6WKF/2dQD2agG/3WH1l/wWlKTHYjCVWp1LNoNjY3FrXBB8jJXPe11Rxpw96S23bbvD5bkKPj5So4bHM2KCVCWeqrMGO5Yrvv12uPdOkw9Qw5svs8c7+foiWxWrG5XrA9oFcbbHpO5scTK7hsKp5WMl6CWEsWpZqL6lB6gH3ibzmy5r0l8re4kTpgIiICIiAiIgIiICIiAiIgaVTZT5H5T59jc3bDkHTqX6xHEeNucv+KPsN9xv6TKNjsNqWx6QJTL80WoAym4O48ZzdtaPeYNzzQageNuV/cZBZTU7lih4X1J5cx7/AJywtiKdek1JzYVFKm3EXFrjxnm29TrzYnydXZntNgnRaVE91oXSqOBTJA4kEGxJ3J3vxMdqe09GnRdEdXqVFKKFIbTqFizW4WF5Qsy7JV6O6Dv06qPaH3k4+64kUj224eHCUOfn8jHWaWrqfih3zXiNTDqDTIM8wZsDOelDbRNZm8wMxMXi8CxYE3pJ9xf6Z7Xnhgf2SfcX+kT2lXf3pdhj9yPozPHM3q4ei1Z6FY06YBdgKa2BIAIV2DHcjgsnezFANWJP1F1L5k2v8/fLVWoh1ZTwYEHYHiLcDOj6X0jHycXtcsz8ohHzZ5rPhh8ry3O6OJuKZOpd2RhodfEjp5TsYSuP2VxGDxSHuSgSsKb1QAEqhgeB4vcAnw52lkMr+pcOvEzeCs9pjbbivN67l4VFlazFjTxuFYbe2y35X07CWhxITtJh/wBRSqj9zj6V/KpSqA/FVkno0/1Vf8/k8cj3JXunTDKGX6wvOmhI3IcVddJ5biSlrTuYVyayz9kPNv6jOqcmWH2P5j+f4zrmQiIgIiICIiAiIgIiICIiB4Y1rU3+43ylVeneWbNWtRbyA95AlfAgVbtNSKqCmzA3Er4z+oFqNYgUO7DkEWvV1abX+78ZaM8Nyb8BsJ1/oywCk4pmUMHamtiAQQA/Izzbcx2YlCZLn+Iq6TwRgCDe5tJ/FZuiKWqBXHEhlFQ+mxPpOvNOxdZqzNh2pqjnVpbUugkbgBQQRfflxkpkfZYYap3hqNUY09BFgqgkgsRztcCw5eMa3GpNPmePzKnWfVTp90LWPs6NRvx08p4z6B+kDN0Wl3FrvU0uf4FDXv5ki3vnz8TkOoUrTPOp39O2lbmiIt2e+FwVWqCaVOpUAOkslOpUUEcVuoIuOk3fLa440aw86NYD+mXbsLn9I0qeGI0PTTSm3s1Au9wftW3I57nyt8sMPS8OWkWreW+uCto3EviTAj6QK+YK/OaGoOo94n3C08qmDpt9JFbzVT8xPU9Fj0v9v1P3WPi+eUVsoHRQPcBNrS9nJ8OeNGl/10/ympyPDf8ADS/8EH4SBb9nbzO4yR/r9VzHKiPRTcHjHpOGTjwt9r+GX5Tt0nhQy2ihulNEPVVUH32nRLnpvBvw6zW19xP2aMuSLzuIUDNcxavWqXO1Gq9JF5JpOknzPG/QicjS/V8lw7uXelTZzYFiq6jbhc8TNqeVUF+jSpj+RL/KVvI6JkzZZyTk8/k215EVrrT55pJ4C/lv8p5Z9lzjLa5dGW1bDuupSt7OQSL+fxn1FaYHAAeW0h+2GF7zBVVAuSqkDidqin8JK4XR44uSMnj3MfLTxkz+ONaUrK65GkjoJaNdxeQuXZSwQahY24SaK6VA8JeQjpPJKt9Q6WPz/KSkhsh+k/ko+JkzMhERAxERAREQEREBERAREQObMqZak4HHSSPTf8JWqdWTuZ46w0r/ADH8JUFx6Byl+fs/lAkq+Ap1h0J4z0yamcGGVV1K7am3Ia9rbHhynItXpOqjjSOO4gWLCZglX6J35qdmHp+U6ZXNKt7SGxG+2xHlJTLcfr9lvpL/AOw6wKh+kTK37xa4F10Cm5+yQSQT4G9vMeMp0+2ugYEEAgixB3BHQyJbsjgib9ynpqVfcDaUnL6XOXJN6T5/FFycfxTuJUfsTgnqYxGUHTRu9Q8hdGVV8yW4dAZ9QnlhsKlNdNNVRRwCgKPcJ6yw4nGjj4/Bvbdjp4I0RESW2EREBERAREQMO4AudgOMhMViTVPRRwHXxPjPTM8XqbQOCnfxP9pzhwBcwMsQguZHVcTczTFYosZHYjGAMF5k7+AgXHIKNqWo/XNx5DYfifWSc58BU1UkP8IHu2/CdEBERARMzEBEReAiYvF4GYmC05amK6bfOB0vUA4zjxGNNrLt485xYrHqnE/nITG57yWBjPcy0gqvGUbGkk3vzkxiqxYkmdPZzsucY+p7rQU+0eBqkfu1PTqfTjwD37I5XjMRRaoWULe1HWGBqWvqNxwF9gbG+8kKqVKZ01VKE8L2Kt91hsfnLpTphQAoChQAABYAAWAA5CeWOwoq02Ui9xt4N9U++BV6NYgzrWvpZXHI3PiOY90jaZ2nXRNxaBbFYEXHPcTMj8or6qduaHT6cR+XpO68DaJreLwNomt4vA2ia3i8DaJi8XgZnniKuhSx+qCfcJveR2eVrUrfbYD04n5fGBBpUJNzxJufOa4qvfaaqZ4Md4HDmmO7pL2uSdI42uQTufIH3SLwty2o7km5MuyZEuIwTIdmqEujcSjKbI3lt7iZS6VJqbmnUGh0NmU8uhHUHiDzgX/IceO7APL4SZVgeE+fYPEsnAyw4DOOu3ygWGJ5UsQGnpeBtMGZiBgzWbTBgYi8wTNGaBlxcEcLgjyuJTcXnlQM1NhpZDpbz6jwPH1lrqV7SsdpMIarB6anWBpbdQHHLe/Ef5wgQ9fEk8TOemr1G00lao3RRe3ix4KPE2nZhcrYm9ZHI+yr01B82vf3W85YMLje7ULToimo5AqB57cT4wOLLOxVyGxTX590hOn+d+J8h7zLZTCqAqgKFACgAAADgABwEhxmT/Z+Imf9wbp8YEx3kd5If/Xt0mDmJgR2Oo6KrryvqXybf53HpMUWsZnNcUCA/wBnZvI/kfnIqnjWqG1MXtxJNgPx+ECz5ZW01LfaB+G4/H3yX72V7K1K7uwZrWFgQq+/ifdJQOYHZ3sd7OUXmQDA6e9jvpz2jTA6O+jvpz2ixgdHfTPfTk3mCTA7O9kNnle7qvRb+8/2nU1W0i80a5DDiBYjqBvcePGBzudpztOd83Q//DPfA4pXceB1H0/wQLlhU0Iq/ZUD1tv8Zw51kdLFAavZdR7FRba18D9pfA/A7zx/3Ewcyf7PxECsYrBVcM2msNibJUX9m/Qfwt/CfS/Ge9JpOVsxZlKtS1hhYqShBHQgyArYSorfqqT6T9UvSOn7rFrkeB98CTwOYVNaontFjbwHVj4Aby13lcyNO7BZlOt9ifZOkfZFj7+vpJxK94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7176" name="Picture 8" descr="http://u.jimdo.com/www21/o/sb5ec450e600276a2/img/i1899d58a2140d862/1294440217/std/image.jpg"/>
          <p:cNvPicPr>
            <a:picLocks noChangeAspect="1" noChangeArrowheads="1"/>
          </p:cNvPicPr>
          <p:nvPr/>
        </p:nvPicPr>
        <p:blipFill>
          <a:blip r:embed="rId2" cstate="print"/>
          <a:srcRect/>
          <a:stretch>
            <a:fillRect/>
          </a:stretch>
        </p:blipFill>
        <p:spPr bwMode="auto">
          <a:xfrm>
            <a:off x="4932040" y="260648"/>
            <a:ext cx="3944466" cy="1944216"/>
          </a:xfrm>
          <a:prstGeom prst="rect">
            <a:avLst/>
          </a:prstGeom>
          <a:noFill/>
        </p:spPr>
      </p:pic>
      <p:sp>
        <p:nvSpPr>
          <p:cNvPr id="7178" name="AutoShape 10" descr="data:image/jpeg;base64,/9j/4AAQSkZJRgABAQAAAQABAAD/2wCEAAkGBhQQEBQUEBQUFRUWGRcZGBgXFBQYHRgYGBcVGBgYGRYYHCYeGRojGRUXIC8gJCcpLCwsFx4xNTAqNSYrLCkBCQoKDgwOGg8PGiwkHyQsLCwsLCksLSwsLCwtLCwpKiwsKiwsLCosLCwsLCwvLCwsLCwsKSwsLCwsLCwsLCwsKf/AABEIAMoA+gMBIgACEQEDEQH/xAAcAAABBQEBAQAAAAAAAAAAAAAAAQQFBgcDAgj/xABGEAACAQIEBAMFBQUGBAUFAAABAgMAEQQFEiEGMUFRE2FxByKBkaEycrHB0RQjQlJiJIKSsuHwFTOiwggWJbPSQ1Njk/H/xAAZAQACAwEAAAAAAAAAAAAAAAAABAECAwX/xAArEQADAAIBBAICAAYDAQAAAAAAAQIDERIEEyExQWEiUSMzQoGx8DJx0RT/2gAMAwEAAhEDEQA/ANxopKKAFoqNx+fxQnSzXbsov8+1cU4pgP8AER6q1XUU1tIzeWE9NkxXktUc3EUAF/EHwBJ+VRmLzeOVx+8XSBcK0ZPveZttQsdP4IrLK+SwHELvv9nnbe3rauU2OCoHAZhe3urc+tudqrf/ABRtYLCMqOZEp3B6AF/xHSnRzCOLYSKVZrkLa6gjl7t77jc8+Xer9poz7yZ0xXETK2lUUsQLC7k3IvYgKLHypJeIJIwPGRUO21ySR5C1vm1c8EZNRMJRgFJ1ESG9yT5+9ba3Ou+Gz4FymIRVK73F2HTpa68+tW4r4X/pTk37rX+Bi/Gbb6Y1t0ux+tNX4snPLQPRf1NSnFOXoU8UbEbbDnflfb/d6qiRljYAk9gCaZxTjqd6Fst5YrWyYg4qmB98hh2sBVoy7ESSKGdQgPIXJPx2Fqq+C4akNmksq8zcm/xFvpVsweJjYWiZSF290ggdht6Uvn4f0IZ6fn/WxzTTFYp1ICRl79dQAHr1FO6ic4z1YPdUanPTt62/CsJTp6QzdKVtvRI4dmIu4CnsCT89hvXqUG3u2v5iqsOJpkk0yLGPLla9uZF6f4jiZUADAat7hTrA22Nxtz6Vd4bT9Gazw17JGR2DAa0G3LSST5jf1pzG1x1+It9KqX/mrSWKR7sbks1/9QPK9N5OIXOtgzKzabAWIUC97X73/wBauuntmf8A9MIt2Oxqxr7zqh6at/pe5qMw/EahgrMr890V/wDLaqhJIWN2JJPU15pielWvLF66um/CNJjxKsLg29dreo6UrzAKTuQO2/yrNb11XGOAAHYAcgGI/CqPpPsuus+jQoMYHtYNvfp29OVdr1msUrA+4zA8tib+m1SX7Xi0AF5Bz2tc+d9r9etVrptfJaer37ReNVLVdyjB4m2t3s3QSKG29eYqwRkkb8/9+dLVPF62NxXJb1o9UUUVUuF6L0UUAFBpa8sNqAKlxDgJGOoR2UE7l9R9LE7DsBXDD8LSOoa6i45G/wAvhVwGGF7kXPc729O3wrramF1FTOkKvppqm2Z/mGSyQbuAV/mBuKYVpksWoWNUjPcoGHYaTsxNhvsPXy2pnDn5vVexXP0/D8p9EXTzKRF4o8f7P0v0v5UyopmltaFZensviQRaWeEr9k8iNOw6jlaq3hM7QMXliUvtpKDT89/rUbBimQMFOzDS2wNxTrKMCJG3R3AO+noO9+p8hSqxKE+XkaeZ20pWi6qyYiPoysN/996b5bkUcDMyEm4A36Dr8zXnL8sMTXiAVDzU3LdbG9z8qlBSTetqX4OhM706XkS1eGIRSTYAbn8zXWvEpAU6uVt+u1ULjLDY8S61vpI7H+Fh7rCq7goYYZg5mBCg3vuS1yL7A7Eb0Zq4nkAwp1FwdVl0nbuxsSLdOW1MZsmdQSbXHTuLbkHrYgggb07EJLy9b+Dn5MlN+FvXyc8VjlYtojVQ1+lzvz3Pn2pnXtomABIIB5Eg7+leKdlJLwJU235CiiipKhRRRUgFOcv0eIviKWBNrA2uTsPhejCZc8oYxi+nnuPzqfyjJVjQTuQW03UHkCeXqfzrDLkmU0bYsdUybhhUxgoiqbXHujY9K85Tg2jj99izt7zE9z09BTjCRlUAYgkdQLfSu1q5bfwddSvYgFLRRUFwooooAKKWigApKKKACiiigAqv8V5c0iq63JS4IAvsbb/C1WCkIq0U4e0UyQrnizMqLVY89yEjU0a8t7AcxzPxBPxB8q4cL5ZHMZDINWnTYXPW9+XpXTWeeHI5PYrnwIaCAuwVBcnpWhYHBLEgVBbv5nzPWmkmGiiZXjVVK3vpU7ixFiQLDex37VIxzBhcG/p+tJZsvc1r0PYMKx737PdqKKKXGwrjjHURuX+yFN7drb12qq8YYtgyoNgRcnvvy9NvwrTHHOtGWW+Etkbhc5EF/AQC53LksbC9ttrc6mct4gjZR4xs4v0su9+XnY/jVUpK6NYZo5c56ktD4nCzBb3JUWVbNe3O2xseR+dVpIy7BVG5NgPXzoilKsGHNSCPUG9O81gCsrrbTINS2PI/xD4GiZ7b0vkLruLb+Bm8ZUkMLEGxB715q3ZFh5JgXxIDKQNGpRf1Hlb51H8UZUsRV0FgxIIHIG35/lUTnTrg/ZNYGo5ogaWrFh+FSYGZ7+IRdR28j5movLsGpm8OXY7qN9tfIXI/3yqyzS96+Crw0tb+R/weD4zW5ad/ntv86s0eWoGuRe32R0X0HLvvz3rxFho4dCqoF72Pnbme56fGn1c7LfOto6eHHwnTClpKWsjcSiiigAooooAKWkooAKWkooAR1vSRrYAE38zb8q9UUAFFFFACMoOxqHHDwjZmgkaMkWtsR5c6maQ1Kpr0UqFXsisq1x3ilCgKtwwY+9cm97/73pf2zDpId1DDa5J6b2ufUU9xhURlnFwo1cu3as6drknvTGLH3W2xbNk7OkvJpMM4dQykEHkRXSs9y7M5IiAjELcEjp5/SrrhM4iktpdb8rE2N/Q1TJhcf9GmLPORfY9NVfi/BMSsg3UDSfLnv6dKtF6RkBFjuKpjvhWzTJj5zxM0jjLX0gm25sL2Hc14FaYsIAsAAOwAqkcR4QpOSQAr7rbsAB8/1p/F1HOtaOdl6ftzveyLp9luLIKoEVySAmoE6CeZA87D5VFy4pVZVPM1dOFsrVYxKd2bl/SNxt51bNcqWUw46dInUW1N8ywAmTSehBHqOnoeXxp1alrlp6ezrtbWmc1J0gkb23A79hUbh4opG8RlF4ybMduZJ3HdTcb/AJ1LVG4jAWd2UalkWzoLC5tbUL+W1WkpSPEeMWcOUYCzBVJ3uRYkgfGpNHuARuDuKjMLhFi0hFcAargi99Wnmb9LCkzHL2KkwuVcEH7Vgbd9u35VLSb0iqdJba8kteimmGjksPEYahsbDZuW/P8A/m9OUe43FvKqGqez1RSFqWgkKKKKACiiigApaKKACiivJNAC0UUUALSUtJQBxxuFEsbISRqFris8xWFaNyrDcG3r5itJNV3jIjw0Ftyx38gP9aZ6e3Ncf2KdVjVTy/RUq74HC+LIqA21Hn2rnHEWICgknYAVcsl4fWHS7byW+Av0A/OnM2VQvsRw4nkf0RfGeLkWFI8JNaVCpZFcayuygkfeK8+d6seV45ZY1KujkABipBs1t725b9KzCfHFMfipJDobVYA8zaaIj/oS9S3s6QriMRGjXWwOocjpYhT8Qa5R2TRKqvGSNeM293cX8zbn8B+NWTwW/m+lMc6y5pYGANyNwLdRvb8q0xVxtMyzRzhoy/F4tdbXW5Gym5FiAeY62bfpyrT+Fl/skRvfUur4ncgfGstxmEdJdDqQ502BHVrEbeprUeHcKYVkj/gVyU8gwBK+gYmi6bbJiEkiWNVzhrjFcbLNGI2QxHmSCCNRXpyO3Km/H/FjYGJBDp8WQ7XF7KttTW+IHxqlT8Qy4SBMRhyBJOdU11BDt4at9n+HcsdrfarLZro2CkNCPcAjkRf50GpIK/nnEgQFIT797E22XvY96r0GbSKZDe5kBDX877jtzqRxXDssmIk0iylidR5b7+ppvmfDrwKWuGUWuQCLX8q6GPtJcf2cvL3W3WvRY+Hs0E0QB+2lg1+vZvjUmBudvrVb4PwZGuQ9fdA9Nyfw+tWOeYIpY8hufTrSeVJW0h7DTcJ0ekS1eqRHBAI5GvVZmwlFFFABRRRQAUUtFACUUtJQAUUtJQAUtFFACGqnxeS0sarvtsB3J7fKrYagczy4jELOSmhQNWttIW3W5263rXFSmtswzy6nSOeSy4WCYwLiI2xFvej1rq27JfzqxCvnvL8LCucXbEIsCymfxi1gYy6spD9i0iLqOxvz3r6Aw+JWRQ0bKyncMpBB9COdZunT2zWZUrSM04yy0y5iyR3LMgaxPUKSQP7qipj2XWMUzDnqUdOVrj6k13ghD53ITvoiB+JVV/BjXHgOLwcVjYf5XuPTU4B+RWoLFwmxNthzrkuMPW1cJG3N+9eddAFY4jhQZphXc+6/hn4qxC38tWmro8ZW5X4iqpnnCkuLlDoyqoUKtybghrk2A32v151blUhLE3IHPubc6AKJ7V8EJMLFMAbo+kkDkri256e8F+dZzj83eaMI4WynULLb+BEtttbSg2t3rVfaKP8A0qQ9mi/91R+dZpn2UGKWJUUnXBDJYAk3ZLNsP6lY1Gidm35OxOHhva/hpexvvpF96qntSzifDYeJsPIY7vZypF7aTbn0v28qkMuxf7BlCPMCrRxbg89R+ytu9yBWe8GZoztMcQ7PqbDm7kt9mRpG5nYaUbblVl5KvwapwtLK2DhbEm8pQFjt8L22va17dalSKy32W8STS4uSKSRmR0eRVY30trBOnt9s7eValUEnOCHStrk+Zt+VcZ8OzsLmyDmBzY9Ln+Xy606ooI18CKKWiloJEooooAKKKKAFopKWgAopKKAFopKRmsLnYUAV7jDjzD5WE8cSM0l9KRqpYhbam95lUAXHM9accKcXQZlCZMOWGk6XVwAyG17EAkcuoJFZj7WsTDmBSXAyftBww0y+EfEVVlJ0tdb3s0diRsLi/l39k2dxZcXwmMLQz4iRHRWRrWeNBHdxdQWsLA2NzY77UAbDWb+2iBngw0aamaSawToSENrDvcitIrP/AGm5iuGxOAmfdYmmfRcXJEfu2H3iu9AGYPxEhy7wPD/fFo0Ml9jh42eVR94SNb7p57WrTvY1iSMHLh3Uo8ErXB52kAe5H3iw+FYnuR7xuT9o2tcnmbDYb1sfsuxJlxEs5uP2mGInY28XDloJDfkCdKtb+o+dAFwyrJRFip5S5d5LX2AAHQAfLfyrphsiEeNkxKt/zECstuot7179gNrU7lYo5axII6Vylx+oe4D50Ad8Thg24IBrgmBN/eYW8qb3PY/I0XPY/I0ASyAAWFRKcW4WSY4dJ42l94aAeoBuL8iRY7X6Vwx2YCGNmZxHcEAuQo1EbC563rGeGMD4eOVpZAiwSXkd2CAWLDdjtuwt8aANT9okwGUygkXYxBR3ImQ7fAE/Co+TD+FmmWsw54cR3/qVZP8A5/WrtghHLFGw0SKQHVhpdTfcMrC4PPmK64rARy6fERW0EMuoA6WHIjsaAKj7VcM8uFgiiFzJiFFu/wC7mYD5i/wrJ8HmAjjZCl9RNzqKneOSO1rdNZb1FfROIA0km3u3IJHIgHf8awnLss15bjZ7XKvAqn++C/8A0uKE9ENbHPsziJzKE72AkN/7jD8TW41j3s23x8ZY+7DhnN+QGptRv2/5rfKtHybjPB4yRo8NiEkdQTpBO4GxZb/aXcbi43HegkmqWkooAWikooAKKKKAClpKKACloooASloooAKqftSx3g5TiTq0llCA3tu7BbD1BNWysy9u0zfsmGiUE659RtvskUm1vVwf7tAGe+zPMPCzFEuQJ1khNjtdlJW46+8oA+95169o8xXMlkS1zDhpQOgZQVt6Xi+tRiWweYx+KGAw8mGdgttV0SGQ+R1H/MacZ1jP+J4yEQI4YokIFtRYq0jatI5CznryFzareNFfPI+i8mzNcVh4Z0+zLGjj0ZQ3z3rPfbXlc8kcMqKDDHq8Q3GpSSoUkHmvMbdTyqz+zTDtHlWFD3voJFwQQrMxUWO42IrN/a97UcLOrYGIzHRKBK6qAtk1BlXUQWZWsRtYkc6qWKQ+BkVdTRyBSAdRRgLHkdRFredbd7IcPLHgCk0TR2kYpqFtaMFbVbmBq1DftfrXLjLGw47IJJcG94tCMltto3W6EHkRpsR5Vdcuh0Qxp/Kir8lAoAqHtXzOaLASiFmW+gMyX1BCbNuPsjoT0B5jnVA9jmYzJjXAZzEYyXUliuq66TvsG+1v1pzxN7SDisa2H0r+yazC/wBrVIl9DEnotyTa24A72pnj3bJoh+xS3kaeRGMi6gUjRNIKgAXDN+PLoE6NvkaS5tot0vflXE5ixUEAXJt9P9ai8hzuPG4SGeQaXkjUsF1WDfxAdxe9OQD4a32Bfb6UEGZe1XiB3xkcSsL4b3vd5CU6XBsdiVXT8z51Xc1x/iErATefS0wt9uQ6CqkkX2YFr95Grvj8Hqjx2IkDXOICxlgb38RiwBP/AOOoLD4kxSLIo3RgwB3F1sRcdRQBpvs8zKXA418tlOr3mKW3AbRra3YFbm3Qg961OqRwDwa0Dvi8SwknmAIINwodQzb9yTbbawFqvFADDPcWIcLNI3JY3Pr7p23rOcmy8rw3OeRfW+46K6r9RH9a03H4BJ4zHKodG5qeRtv+NNc4w8IwcyTALAInD2JULGEOqxH2bKOY5WoAzbAPgEwDYdZRHjcVhdJuJWuXViosNgSeg3ItVd9i2UmbHpiLgJEH6/adoyugW2Nlk1H4c+YYezoCbNo5CDaMSzAMbkKqFVUnqR4iiu/tGzgJjI4cIfBXBiwMV47TvZpXGi2+4F/vA8zU6I350fQlFVf2a56+My2GWVi8nvo7G12ZHK3Nha5sKtFQSFFeTKBzI+dcxjY72Dpc8hqFz8KCNo7UUUUEhRS0UAJRS0hNAC0U3xWOSJdUjBR5n8O9Q83G0C8tbei//IirzFV6RSskz7ZYKzr24ZOZsuWQC/gSq7D+hlaNvkXU+gNWfDcZ4dzYlk82G3zBNqkMzy9MXh5IZN45UKmx6MLXB+t6ioqfaCbmvTPnrimQzYLL8WyjU8csMjC13bDyGNWbuSij5Gnnsyw5jzqBDzUyg/8A63p57ScqTBYODAxl2WCV21uVu5lRnbZQABd/pXT2dPrz9WI3Mbt6Ewpc/U/Ohy17JVJ+jdSK+ReOOFJMHjnQ6WSWRzC6uGV11kW1cgyk2YG1j5WJ2L/xAcTvh8ImHjNv2nZrXB0oVZrEdCdII6gms34Gx0WYph8pxaERmSVo5lPvpK2llHYIQrqRvcuDtpBquiUal7OsNBjMobLJNSSwApiEAKFXMjMDvfVuNzyO9WWGTEZZlErYqUTy4eOVg6gjUFDGMG+9wLAnf1POse4Y4tlTOMdG0japXkVW1b/upH0pftpZvP3RVi4vzGV8HKGkkYEDUNbbrqFx6WreMLqXSZjeZTalozPEK+nWTu+s6v6gfea33jVx45xZkh1WtfEq3oXwUDMPnf5VXMxwn9nhkVW8I60uxv8AvLksOVtxY14kx02JdUkkLF5FO9gNbBY9ZCgDZbC9r2FYOXtDM2uL/wB+TW/YpnX9hmSdlCRTFYyx6MiOV37MxI9fKr7JxDhh/wDVT4G/4VT8t4IGCy/EAFH1TGZSoP2AiIBvzOlSfjaoWm8OBZFtsRzdRWOtJHjjmDDYfBSJhpA/7RivFIO5BIdm3PP3jz7WG9UFsA14gdjKFK3/AJWcop+JU1cvaNkL4eGCRmVldiBpv1XVfccrCoLDsP23C3FwggNvJbPb/fesahbfFm8W9J0tG6xeHgMJGhJ0Qoka9SdKhQPM7VBTcem/uRC39TfoKc8WMJ8IkkZuoZW+BBX6EiqrlRTxk8UXS9jfz2F/K9qYw4pcOq8iubNStTLLPg+O1JtLGVHdTf6c68+0LFGXKMR4F5DMqxrp3v4rrGR/1HzrjxXw8kaCWFdIBswHKx5Edt9vjTDhXODDKFY+45sfInYH8jUVhm454y05ri+NmSYieTLsUFjsJIVKPcc2a5a9tyPeUC5/hFRaXlkYuSWfxHY9S5V3JPq259TUjxNGZMxxYC6T40+x7Kzm/wAQt/jXPhrL2nnITdhFNpBv7zPE8artvzkv56bdbhVbY1pI0X2MZ4sGGmjmJCPMSp6C8cYYHsLj53qxZlkeIEhEZkkQ7q2onY9Cb86hMu4PfB5fAzgq5F5VJBKOxuOXlYdeVWXg7OyG8BzsfsE9D/L6U3E8Y5x5/Ypdcr4X4/RXsflskJHjKRflcg/WnGT5O85JiZVKWO5II7EWFX3N8rXERFG581PY9DWexSyYWe/J0NiO47ehFbY8ryS0vZjkxLHS36NIwIcIvi6ddtyt7Hz3pxTTLMwWeNXTkeY7HqDTuua1p+TpS1rwLRSUXqCwtMs2zAQRNId7ch3J5CntVnjtT4KW5B9/8JtWmOVVpMzy05htFPx2OeZy8huT8h5AdBVgwXBReIOz6WYXC6b2vuL71WK0vJMzWeFWHMABh2IG9P8AUVWOVwOf08zkp8zNnQqSDzBIPw2q68D4wtCyE30EW9G3t8wakBwzhwSxjDEkk6iTud+V7U+w2DSMWjRVvzsAKXzdROSdaN8OCorezJvahlr4iSZYwCwdCBe3JADufX6UuQ8HPPjMPNDMIXg0M/u38RVIDLsRa63W5vsfKpTiM3xc33vyFSfAp/fv9z/uFbXC7XL6RlGR93j9szb28Ta84wschvEsKMV9ZJNfzEYFZzw7niYbMIsSyEJHL4mhLXtcnSt9utq1z2vZGZc3hlKtoXCudVrqxQyEJ5H377+VqxjB5aHw88pJ/deHYdy7W3+ANIaejobWy55RlQzKLG4rCqRioMWMQo6mGViSpNwDpK3/AMXerxjMOZsOyMLF0II7MV/I/hXr/wAP2BVsrxjWGp5WQm29hEhAv2u5+dOad6RbVIS6t6clXy/AGTh3FMbkw4tGHltGj2/xNf41B8L4XXi4+oUFj8Abf9RWtVz3OYzkuIgYnxPCcABSR3XflblWd8P4NoZcPIqlknjsSL+6SNXyNh8zWEY3N6f7Nqyqse0bVwhP42GaN9wpK/3WH+pqlzwlGZTzUkH1BtV04HwpWF3OwdtvMKOfzJ+VQXF2E0Ylj0cBvjyP1H1prFSWWpQrllvFLZ7n4f8A+K4TDIWUCCYeITckxi90Wx2LKQLnlz6WqoZnk3h5vOFGlI9JUDlpaMBQO3X5VYMtzmTDhhEQNVr3F+XUfOmuIxDSMWclmPM0Lp2snJ+gfUbx8V7LVwe4lhmgfdfwDAg/UX+NVbFYYxuyNzUkH4VdeDspaKNncWL2sD0UXtfsd6jON8u0yLKOTDS33hyPxH+Wox5EszS+ScmN9pU/j/BNZFixisLpfcgaH+Wx+Iqi4/BmGR425qbeo5g/EWNSnCWZeFOFP2ZPdPr/AAn8vjT/ANoeVuYTNBp8QDTvy3+yT6H8qiX2cjn4YUu7jT+UZtkUIxeeT8iWinLdiRAIrn4kfEVD+zs3Z266E+pv+VWrgfKhgsT48za5HV0c9FDkFiNrk3C7nz5Uw9mmRE4LESgbxSIh5bqqAnl2LX+dZTLjKuXjZtVK8TU/BesdxUZcN4RX3iAGa/OxBuB32qJy+/jR6eetbetxXPDFda+IDov71udvKpDPMmOHYFTqifdG+tj506lMfgvGxJuq/J/Bo4qu8WZF4qeKg99RuP5l/UVz4W4k8QCKY++Pssf4h2P9X41Z65n5YbOn+OaDOOHs6OGk3/5bfaHb+oeYrRY3DAEG4O4PeqLxZkfgv4iD3HO/9Lfoac8IZ7pIhkOx+wex/l9O1M5oWSe5P9xbDbx126LpRSUtIj4lNswwKzRtG3Jh8j0PwNOqSjevRDW1oyvH4FoZCjjcfUdCPKumV5o+HkDp8R0YdjV9z3JFxKW5OL6W7eR8jWdYjDtGxRxZgbEV1cWRZZ0zk5cbxVtGmZZmSTxh0PqOoPY08rMsmzdsNJqFyp2Ze4/UVpUUgYBlNwRcHuDSGbF239D+DL3F9ma5+f7VN981J8Dn+0N9w/itRWcn+0S/fb8ak+CD/aT9xvxWn7/k/wBhDH/O/uPvaWv9kv8Af/8Abf8ASvmvKz/6bjPvQf5jX0/x1HfDC+41i/xDCsXxHAQVcUsJGiZAVQ7aZEJZbH+Xc/OlIx1UJr7HKyTNtP6L9/4fcB4eUFv/ALs0jfILH/2U0xUWmR1/lZh8iRVv9mWRDB5VhoveuUDvqINnk99wLbWBJA9KrnEEWnFSj+q/+IBvzq/Rv8minWLcpnPLsnkxJYRgG1r3IHO/fnyNWPLOBgtjMwIH8CXA9Ce3pTHgme2IK/zIfmCD+tXsVPUZrmuKI6fDFTyZ5ijCgAAADYAdBVY46wl445B/CdJ9GH6gfOrVTDO8J4uHkTqVJHqNx9RSuKuNpjWWeUNGZxEBhq3W4uPK+4+VaTgMkgjs0ca9wTdj8Cb1mlaJwpjfEwy35p7p+HL6Wp3q09JoR6TXJpkxTDPMv8eB062uv3huP0+NP6K56entHSa2tMyMbeRH0rRssxK4zC+/vqUq48+R/X41VeK8oMMpcD3JDceTdR+dcuHs+OFY3BZG5gcwe4rpZV3oVT7OZjrtW5r0R2NwhikZG5qbevY/EVZfZ1gcPDh5I4UCEuWkF2OrUAAfeJsLALYbC1RHEOZpiJtaAgaQN+ZtftXbg+UjFqByYMD6BSfxAoyy7xbftEYqUZdL0Nc9yv8AZ5mX+E7r6Hp8OVTXDOLXERNhZt9rpft2B7gm4qZ4oynx4TpHvpuvn3Hx/SqBhsQY3V0NipuKiH3sevlFrXZyb+GOs1yt8NLpN+6t3HQg9CKtvDHEYmHhyH94OR/nH605eKPH4YHlcbHqjDb8fpVGxGBkgl02YOpuCt/gRVU1mnjXhos08Ncp8pml4vCrKjI4urCxrNc2y1sPKUb1U9x0NXvIMzeaP96jK67ElSA3mL/hS5/kwxMdhs43U+fY+RrDFk7Var0b5cayzyn2NeF8+8dNDn94o3/qH83r3qcvVNwHCGIjdXDxqVPdj+VXFQbb86pmUqvwZfA7c6pHnEYpY11OwUdybVGTcW4Zf49X3VY/W1qY8dP+4Qd5B9FaqTW2Hp5ueTZjn6iorijUcszFcRHrQEAkgXt0qC43y8GNZR9pSFPmDy+R/GunB2ZJ+z6CwDKTsSBsTe4v8aY8Y50kgEUZDWN2I3G3IX68/pVccOc2l/qLZLVYdsqtaJwnIThI79NQHoGNqzsDtzrUMowfgwRoeajf1O5+prfrGuKRh0ifJsznNT+/l++/+Y1KcFNbFeqN+Kn8qb8T4AxYl9vdc6lPrzHwN/pUbh8Q0bBkJVhyIrfXPHpfKMN8Mm38MvPGh/sv95bfWqFTvHZrLPbxXLW5DYD5Cky3LmnkCJ8T/KO5quKO1H5E5b7t/iX/AIcv+yQ3/l+nT6VU+M4dOKJ/mVT9Lf8AbV7w8ARVVeSgAegqpcc4UmSIqCbqRsCeRB6etJ4L/i7/AGO55/ha/WiF4en0YqI/1W/xXH51pdZnhson1KVik2IP2SORv1rS1O1W6vTpNFek2paYtIa9UlJjpl+b4Xwp5E7Mbeh3H0Iqa4HxumV4zycXHqv+h+lWHMOGYp5PEk1XsBsbDb4Xr3g+HYIWDIlmHI6mP507fUTWPi/YjPT1OTkvRJCii1LSQ8ccThVkUq4BU8waqWYcDMCTA4I/lbmPiOdXOkrSMlR/xZneKb9ooCcGYgncIPPV+gqycP8ADQwxLMdTkWvbYDsP1qbotVrz3a0ykdPEPaC1Rf8A5Yw+osYwSTc3J6+V7VK0Vkqa9GrlP2jhhsEkQtGqqOdlAG/fzrrpr1RUE6QlqKWigkSilooAh+JssM8BC/aUhlHcgEW+RNZ26EEgixHMHnWtmorOcIjLdkUnuVBPzNNYM/D8WJ9RhVfkZxXSDDtIbIpY9gCatuBwEZbeNP8AAv6VZoIVUAKoUeQA/CmMnVcfSF8fTcvkrfDvCpjYSTW1D7K87eZ86tNLRSF27e2dGIULSGmPy5J10yLcfUHuD0qvTcBrf3JSB2Kg/UEVbKKmclR6ZF4ov2irQcCRg3eRm8gAv61P4LL0hXTGoUeXX1PWnVFRWSr9sJxRHpCUlq9UlUNBCKWiigAopRRQAlFLQKAEopaDQAlFLRQAlFLRQAlFLRQAlFLQKAEopaKAEopaKA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7180" name="AutoShape 12" descr="data:image/jpeg;base64,/9j/4AAQSkZJRgABAQAAAQABAAD/2wCEAAkGBhQQEBQUEBQUFRUWGRcZGBgXFBQYHRgYGBcVGBgYGRYYHCYeGRojGRUXIC8gJCcpLCwsFx4xNTAqNSYrLCkBCQoKDgwOGg8PGiwkHyQsLCwsLCksLSwsLCwtLCwpKiwsKiwsLCosLCwsLCwvLCwsLCwsKSwsLCwsLCwsLCwsKf/AABEIAMoA+gMBIgACEQEDEQH/xAAcAAABBQEBAQAAAAAAAAAAAAAAAQQFBgcDAgj/xABGEAACAQIEBAMFBQUGBAUFAAABAgMAEQQFEiEGMUFRE2FxByKBkaEycrHB0RQjQlJiJIKSsuHwFTOiwggWJbPSQ1Njk/H/xAAZAQACAwEAAAAAAAAAAAAAAAAABAECAwX/xAArEQADAAIBBAICAAYDAQAAAAAAAQIDERIEEyExQWEiUSMzQoGx8DJx0RT/2gAMAwEAAhEDEQA/ANxopKKAFoqNx+fxQnSzXbsov8+1cU4pgP8AER6q1XUU1tIzeWE9NkxXktUc3EUAF/EHwBJ+VRmLzeOVx+8XSBcK0ZPveZttQsdP4IrLK+SwHELvv9nnbe3rauU2OCoHAZhe3urc+tudqrf/ABRtYLCMqOZEp3B6AF/xHSnRzCOLYSKVZrkLa6gjl7t77jc8+Xer9poz7yZ0xXETK2lUUsQLC7k3IvYgKLHypJeIJIwPGRUO21ySR5C1vm1c8EZNRMJRgFJ1ESG9yT5+9ba3Ou+Gz4FymIRVK73F2HTpa68+tW4r4X/pTk37rX+Bi/Gbb6Y1t0ux+tNX4snPLQPRf1NSnFOXoU8UbEbbDnflfb/d6qiRljYAk9gCaZxTjqd6Fst5YrWyYg4qmB98hh2sBVoy7ESSKGdQgPIXJPx2Fqq+C4akNmksq8zcm/xFvpVsweJjYWiZSF290ggdht6Uvn4f0IZ6fn/WxzTTFYp1ICRl79dQAHr1FO6ic4z1YPdUanPTt62/CsJTp6QzdKVtvRI4dmIu4CnsCT89hvXqUG3u2v5iqsOJpkk0yLGPLla9uZF6f4jiZUADAat7hTrA22Nxtz6Vd4bT9Gazw17JGR2DAa0G3LSST5jf1pzG1x1+It9KqX/mrSWKR7sbks1/9QPK9N5OIXOtgzKzabAWIUC97X73/wBauuntmf8A9MIt2Oxqxr7zqh6at/pe5qMw/EahgrMr890V/wDLaqhJIWN2JJPU15pielWvLF66um/CNJjxKsLg29dreo6UrzAKTuQO2/yrNb11XGOAAHYAcgGI/CqPpPsuus+jQoMYHtYNvfp29OVdr1msUrA+4zA8tib+m1SX7Xi0AF5Bz2tc+d9r9etVrptfJaer37ReNVLVdyjB4m2t3s3QSKG29eYqwRkkb8/9+dLVPF62NxXJb1o9UUUVUuF6L0UUAFBpa8sNqAKlxDgJGOoR2UE7l9R9LE7DsBXDD8LSOoa6i45G/wAvhVwGGF7kXPc729O3wrramF1FTOkKvppqm2Z/mGSyQbuAV/mBuKYVpksWoWNUjPcoGHYaTsxNhvsPXy2pnDn5vVexXP0/D8p9EXTzKRF4o8f7P0v0v5UyopmltaFZensviQRaWeEr9k8iNOw6jlaq3hM7QMXliUvtpKDT89/rUbBimQMFOzDS2wNxTrKMCJG3R3AO+noO9+p8hSqxKE+XkaeZ20pWi6qyYiPoysN/996b5bkUcDMyEm4A36Dr8zXnL8sMTXiAVDzU3LdbG9z8qlBSTetqX4OhM706XkS1eGIRSTYAbn8zXWvEpAU6uVt+u1ULjLDY8S61vpI7H+Fh7rCq7goYYZg5mBCg3vuS1yL7A7Eb0Zq4nkAwp1FwdVl0nbuxsSLdOW1MZsmdQSbXHTuLbkHrYgggb07EJLy9b+Dn5MlN+FvXyc8VjlYtojVQ1+lzvz3Pn2pnXtomABIIB5Eg7+leKdlJLwJU235CiiipKhRRRUgFOcv0eIviKWBNrA2uTsPhejCZc8oYxi+nnuPzqfyjJVjQTuQW03UHkCeXqfzrDLkmU0bYsdUybhhUxgoiqbXHujY9K85Tg2jj99izt7zE9z09BTjCRlUAYgkdQLfSu1q5bfwddSvYgFLRRUFwooooAKKWigApKKKACiiigAqv8V5c0iq63JS4IAvsbb/C1WCkIq0U4e0UyQrnizMqLVY89yEjU0a8t7AcxzPxBPxB8q4cL5ZHMZDINWnTYXPW9+XpXTWeeHI5PYrnwIaCAuwVBcnpWhYHBLEgVBbv5nzPWmkmGiiZXjVVK3vpU7ixFiQLDex37VIxzBhcG/p+tJZsvc1r0PYMKx737PdqKKKXGwrjjHURuX+yFN7drb12qq8YYtgyoNgRcnvvy9NvwrTHHOtGWW+Etkbhc5EF/AQC53LksbC9ttrc6mct4gjZR4xs4v0su9+XnY/jVUpK6NYZo5c56ktD4nCzBb3JUWVbNe3O2xseR+dVpIy7BVG5NgPXzoilKsGHNSCPUG9O81gCsrrbTINS2PI/xD4GiZ7b0vkLruLb+Bm8ZUkMLEGxB715q3ZFh5JgXxIDKQNGpRf1Hlb51H8UZUsRV0FgxIIHIG35/lUTnTrg/ZNYGo5ogaWrFh+FSYGZ7+IRdR28j5movLsGpm8OXY7qN9tfIXI/3yqyzS96+Crw0tb+R/weD4zW5ad/ntv86s0eWoGuRe32R0X0HLvvz3rxFho4dCqoF72Pnbme56fGn1c7LfOto6eHHwnTClpKWsjcSiiigAooooAKWkooAKWkooAR1vSRrYAE38zb8q9UUAFFFFACMoOxqHHDwjZmgkaMkWtsR5c6maQ1Kpr0UqFXsisq1x3ilCgKtwwY+9cm97/73pf2zDpId1DDa5J6b2ufUU9xhURlnFwo1cu3as6drknvTGLH3W2xbNk7OkvJpMM4dQykEHkRXSs9y7M5IiAjELcEjp5/SrrhM4iktpdb8rE2N/Q1TJhcf9GmLPORfY9NVfi/BMSsg3UDSfLnv6dKtF6RkBFjuKpjvhWzTJj5zxM0jjLX0gm25sL2Hc14FaYsIAsAAOwAqkcR4QpOSQAr7rbsAB8/1p/F1HOtaOdl6ftzveyLp9luLIKoEVySAmoE6CeZA87D5VFy4pVZVPM1dOFsrVYxKd2bl/SNxt51bNcqWUw46dInUW1N8ywAmTSehBHqOnoeXxp1alrlp6ezrtbWmc1J0gkb23A79hUbh4opG8RlF4ybMduZJ3HdTcb/AJ1LVG4jAWd2UalkWzoLC5tbUL+W1WkpSPEeMWcOUYCzBVJ3uRYkgfGpNHuARuDuKjMLhFi0hFcAargi99Wnmb9LCkzHL2KkwuVcEH7Vgbd9u35VLSb0iqdJba8kteimmGjksPEYahsbDZuW/P8A/m9OUe43FvKqGqez1RSFqWgkKKKKACiiigApaKKACiivJNAC0UUUALSUtJQBxxuFEsbISRqFris8xWFaNyrDcG3r5itJNV3jIjw0Ftyx38gP9aZ6e3Ncf2KdVjVTy/RUq74HC+LIqA21Hn2rnHEWICgknYAVcsl4fWHS7byW+Av0A/OnM2VQvsRw4nkf0RfGeLkWFI8JNaVCpZFcayuygkfeK8+d6seV45ZY1KujkABipBs1t725b9KzCfHFMfipJDobVYA8zaaIj/oS9S3s6QriMRGjXWwOocjpYhT8Qa5R2TRKqvGSNeM293cX8zbn8B+NWTwW/m+lMc6y5pYGANyNwLdRvb8q0xVxtMyzRzhoy/F4tdbXW5Gym5FiAeY62bfpyrT+Fl/skRvfUur4ncgfGstxmEdJdDqQ502BHVrEbeprUeHcKYVkj/gVyU8gwBK+gYmi6bbJiEkiWNVzhrjFcbLNGI2QxHmSCCNRXpyO3Km/H/FjYGJBDp8WQ7XF7KttTW+IHxqlT8Qy4SBMRhyBJOdU11BDt4at9n+HcsdrfarLZro2CkNCPcAjkRf50GpIK/nnEgQFIT797E22XvY96r0GbSKZDe5kBDX877jtzqRxXDssmIk0iylidR5b7+ppvmfDrwKWuGUWuQCLX8q6GPtJcf2cvL3W3WvRY+Hs0E0QB+2lg1+vZvjUmBudvrVb4PwZGuQ9fdA9Nyfw+tWOeYIpY8hufTrSeVJW0h7DTcJ0ekS1eqRHBAI5GvVZmwlFFFABRRRQAUUtFACUUtJQAUUtJQAUtFFACGqnxeS0sarvtsB3J7fKrYagczy4jELOSmhQNWttIW3W5263rXFSmtswzy6nSOeSy4WCYwLiI2xFvej1rq27JfzqxCvnvL8LCucXbEIsCymfxi1gYy6spD9i0iLqOxvz3r6Aw+JWRQ0bKyncMpBB9COdZunT2zWZUrSM04yy0y5iyR3LMgaxPUKSQP7qipj2XWMUzDnqUdOVrj6k13ghD53ITvoiB+JVV/BjXHgOLwcVjYf5XuPTU4B+RWoLFwmxNthzrkuMPW1cJG3N+9eddAFY4jhQZphXc+6/hn4qxC38tWmro8ZW5X4iqpnnCkuLlDoyqoUKtybghrk2A32v151blUhLE3IHPubc6AKJ7V8EJMLFMAbo+kkDkri256e8F+dZzj83eaMI4WynULLb+BEtttbSg2t3rVfaKP8A0qQ9mi/91R+dZpn2UGKWJUUnXBDJYAk3ZLNsP6lY1Gidm35OxOHhva/hpexvvpF96qntSzifDYeJsPIY7vZypF7aTbn0v28qkMuxf7BlCPMCrRxbg89R+ytu9yBWe8GZoztMcQ7PqbDm7kt9mRpG5nYaUbblVl5KvwapwtLK2DhbEm8pQFjt8L22va17dalSKy32W8STS4uSKSRmR0eRVY30trBOnt9s7eValUEnOCHStrk+Zt+VcZ8OzsLmyDmBzY9Ln+Xy606ooI18CKKWiloJEooooAKKKKAFopKWgAopKKAFopKRmsLnYUAV7jDjzD5WE8cSM0l9KRqpYhbam95lUAXHM9accKcXQZlCZMOWGk6XVwAyG17EAkcuoJFZj7WsTDmBSXAyftBww0y+EfEVVlJ0tdb3s0diRsLi/l39k2dxZcXwmMLQz4iRHRWRrWeNBHdxdQWsLA2NzY77UAbDWb+2iBngw0aamaSawToSENrDvcitIrP/AGm5iuGxOAmfdYmmfRcXJEfu2H3iu9AGYPxEhy7wPD/fFo0Ml9jh42eVR94SNb7p57WrTvY1iSMHLh3Uo8ErXB52kAe5H3iw+FYnuR7xuT9o2tcnmbDYb1sfsuxJlxEs5uP2mGInY28XDloJDfkCdKtb+o+dAFwyrJRFip5S5d5LX2AAHQAfLfyrphsiEeNkxKt/zECstuot7179gNrU7lYo5axII6Vylx+oe4D50Ad8Thg24IBrgmBN/eYW8qb3PY/I0XPY/I0ASyAAWFRKcW4WSY4dJ42l94aAeoBuL8iRY7X6Vwx2YCGNmZxHcEAuQo1EbC563rGeGMD4eOVpZAiwSXkd2CAWLDdjtuwt8aANT9okwGUygkXYxBR3ImQ7fAE/Co+TD+FmmWsw54cR3/qVZP8A5/WrtghHLFGw0SKQHVhpdTfcMrC4PPmK64rARy6fERW0EMuoA6WHIjsaAKj7VcM8uFgiiFzJiFFu/wC7mYD5i/wrJ8HmAjjZCl9RNzqKneOSO1rdNZb1FfROIA0km3u3IJHIgHf8awnLss15bjZ7XKvAqn++C/8A0uKE9ENbHPsziJzKE72AkN/7jD8TW41j3s23x8ZY+7DhnN+QGptRv2/5rfKtHybjPB4yRo8NiEkdQTpBO4GxZb/aXcbi43HegkmqWkooAWikooAKKKKAClpKKACloooASloooAKqftSx3g5TiTq0llCA3tu7BbD1BNWysy9u0zfsmGiUE659RtvskUm1vVwf7tAGe+zPMPCzFEuQJ1khNjtdlJW46+8oA+95169o8xXMlkS1zDhpQOgZQVt6Xi+tRiWweYx+KGAw8mGdgttV0SGQ+R1H/MacZ1jP+J4yEQI4YokIFtRYq0jatI5CznryFzareNFfPI+i8mzNcVh4Z0+zLGjj0ZQ3z3rPfbXlc8kcMqKDDHq8Q3GpSSoUkHmvMbdTyqz+zTDtHlWFD3voJFwQQrMxUWO42IrN/a97UcLOrYGIzHRKBK6qAtk1BlXUQWZWsRtYkc6qWKQ+BkVdTRyBSAdRRgLHkdRFredbd7IcPLHgCk0TR2kYpqFtaMFbVbmBq1DftfrXLjLGw47IJJcG94tCMltto3W6EHkRpsR5Vdcuh0Qxp/Kir8lAoAqHtXzOaLASiFmW+gMyX1BCbNuPsjoT0B5jnVA9jmYzJjXAZzEYyXUliuq66TvsG+1v1pzxN7SDisa2H0r+yazC/wBrVIl9DEnotyTa24A72pnj3bJoh+xS3kaeRGMi6gUjRNIKgAXDN+PLoE6NvkaS5tot0vflXE5ixUEAXJt9P9ai8hzuPG4SGeQaXkjUsF1WDfxAdxe9OQD4a32Bfb6UEGZe1XiB3xkcSsL4b3vd5CU6XBsdiVXT8z51Xc1x/iErATefS0wt9uQ6CqkkX2YFr95Grvj8Hqjx2IkDXOICxlgb38RiwBP/AOOoLD4kxSLIo3RgwB3F1sRcdRQBpvs8zKXA418tlOr3mKW3AbRra3YFbm3Qg961OqRwDwa0Dvi8SwknmAIINwodQzb9yTbbawFqvFADDPcWIcLNI3JY3Pr7p23rOcmy8rw3OeRfW+46K6r9RH9a03H4BJ4zHKodG5qeRtv+NNc4w8IwcyTALAInD2JULGEOqxH2bKOY5WoAzbAPgEwDYdZRHjcVhdJuJWuXViosNgSeg3ItVd9i2UmbHpiLgJEH6/adoyugW2Nlk1H4c+YYezoCbNo5CDaMSzAMbkKqFVUnqR4iiu/tGzgJjI4cIfBXBiwMV47TvZpXGi2+4F/vA8zU6I350fQlFVf2a56+My2GWVi8nvo7G12ZHK3Nha5sKtFQSFFeTKBzI+dcxjY72Dpc8hqFz8KCNo7UUUUEhRS0UAJRS0hNAC0U3xWOSJdUjBR5n8O9Q83G0C8tbei//IirzFV6RSskz7ZYKzr24ZOZsuWQC/gSq7D+hlaNvkXU+gNWfDcZ4dzYlk82G3zBNqkMzy9MXh5IZN45UKmx6MLXB+t6ioqfaCbmvTPnrimQzYLL8WyjU8csMjC13bDyGNWbuSij5Gnnsyw5jzqBDzUyg/8A63p57ScqTBYODAxl2WCV21uVu5lRnbZQABd/pXT2dPrz9WI3Mbt6Ewpc/U/Ohy17JVJ+jdSK+ReOOFJMHjnQ6WSWRzC6uGV11kW1cgyk2YG1j5WJ2L/xAcTvh8ImHjNv2nZrXB0oVZrEdCdII6gms34Gx0WYph8pxaERmSVo5lPvpK2llHYIQrqRvcuDtpBquiUal7OsNBjMobLJNSSwApiEAKFXMjMDvfVuNzyO9WWGTEZZlErYqUTy4eOVg6gjUFDGMG+9wLAnf1POse4Y4tlTOMdG0japXkVW1b/upH0pftpZvP3RVi4vzGV8HKGkkYEDUNbbrqFx6WreMLqXSZjeZTalozPEK+nWTu+s6v6gfea33jVx45xZkh1WtfEq3oXwUDMPnf5VXMxwn9nhkVW8I60uxv8AvLksOVtxY14kx02JdUkkLF5FO9gNbBY9ZCgDZbC9r2FYOXtDM2uL/wB+TW/YpnX9hmSdlCRTFYyx6MiOV37MxI9fKr7JxDhh/wDVT4G/4VT8t4IGCy/EAFH1TGZSoP2AiIBvzOlSfjaoWm8OBZFtsRzdRWOtJHjjmDDYfBSJhpA/7RivFIO5BIdm3PP3jz7WG9UFsA14gdjKFK3/AJWcop+JU1cvaNkL4eGCRmVldiBpv1XVfccrCoLDsP23C3FwggNvJbPb/fesahbfFm8W9J0tG6xeHgMJGhJ0Qoka9SdKhQPM7VBTcem/uRC39TfoKc8WMJ8IkkZuoZW+BBX6EiqrlRTxk8UXS9jfz2F/K9qYw4pcOq8iubNStTLLPg+O1JtLGVHdTf6c68+0LFGXKMR4F5DMqxrp3v4rrGR/1HzrjxXw8kaCWFdIBswHKx5Edt9vjTDhXODDKFY+45sfInYH8jUVhm454y05ri+NmSYieTLsUFjsJIVKPcc2a5a9tyPeUC5/hFRaXlkYuSWfxHY9S5V3JPq259TUjxNGZMxxYC6T40+x7Kzm/wAQt/jXPhrL2nnITdhFNpBv7zPE8artvzkv56bdbhVbY1pI0X2MZ4sGGmjmJCPMSp6C8cYYHsLj53qxZlkeIEhEZkkQ7q2onY9Cb86hMu4PfB5fAzgq5F5VJBKOxuOXlYdeVWXg7OyG8BzsfsE9D/L6U3E8Y5x5/Ypdcr4X4/RXsflskJHjKRflcg/WnGT5O85JiZVKWO5II7EWFX3N8rXERFG581PY9DWexSyYWe/J0NiO47ehFbY8ryS0vZjkxLHS36NIwIcIvi6ddtyt7Hz3pxTTLMwWeNXTkeY7HqDTuua1p+TpS1rwLRSUXqCwtMs2zAQRNId7ch3J5CntVnjtT4KW5B9/8JtWmOVVpMzy05htFPx2OeZy8huT8h5AdBVgwXBReIOz6WYXC6b2vuL71WK0vJMzWeFWHMABh2IG9P8AUVWOVwOf08zkp8zNnQqSDzBIPw2q68D4wtCyE30EW9G3t8wakBwzhwSxjDEkk6iTud+V7U+w2DSMWjRVvzsAKXzdROSdaN8OCorezJvahlr4iSZYwCwdCBe3JADufX6UuQ8HPPjMPNDMIXg0M/u38RVIDLsRa63W5vsfKpTiM3xc33vyFSfAp/fv9z/uFbXC7XL6RlGR93j9szb28Ta84wschvEsKMV9ZJNfzEYFZzw7niYbMIsSyEJHL4mhLXtcnSt9utq1z2vZGZc3hlKtoXCudVrqxQyEJ5H377+VqxjB5aHw88pJ/deHYdy7W3+ANIaejobWy55RlQzKLG4rCqRioMWMQo6mGViSpNwDpK3/AMXerxjMOZsOyMLF0II7MV/I/hXr/wAP2BVsrxjWGp5WQm29hEhAv2u5+dOad6RbVIS6t6clXy/AGTh3FMbkw4tGHltGj2/xNf41B8L4XXi4+oUFj8Abf9RWtVz3OYzkuIgYnxPCcABSR3XflblWd8P4NoZcPIqlknjsSL+6SNXyNh8zWEY3N6f7Nqyqse0bVwhP42GaN9wpK/3WH+pqlzwlGZTzUkH1BtV04HwpWF3OwdtvMKOfzJ+VQXF2E0Ylj0cBvjyP1H1prFSWWpQrllvFLZ7n4f8A+K4TDIWUCCYeITckxi90Wx2LKQLnlz6WqoZnk3h5vOFGlI9JUDlpaMBQO3X5VYMtzmTDhhEQNVr3F+XUfOmuIxDSMWclmPM0Lp2snJ+gfUbx8V7LVwe4lhmgfdfwDAg/UX+NVbFYYxuyNzUkH4VdeDspaKNncWL2sD0UXtfsd6jON8u0yLKOTDS33hyPxH+Wox5EszS+ScmN9pU/j/BNZFixisLpfcgaH+Wx+Iqi4/BmGR425qbeo5g/EWNSnCWZeFOFP2ZPdPr/AAn8vjT/ANoeVuYTNBp8QDTvy3+yT6H8qiX2cjn4YUu7jT+UZtkUIxeeT8iWinLdiRAIrn4kfEVD+zs3Z266E+pv+VWrgfKhgsT48za5HV0c9FDkFiNrk3C7nz5Uw9mmRE4LESgbxSIh5bqqAnl2LX+dZTLjKuXjZtVK8TU/BesdxUZcN4RX3iAGa/OxBuB32qJy+/jR6eetbetxXPDFda+IDov71udvKpDPMmOHYFTqifdG+tj506lMfgvGxJuq/J/Bo4qu8WZF4qeKg99RuP5l/UVz4W4k8QCKY++Pssf4h2P9X41Z65n5YbOn+OaDOOHs6OGk3/5bfaHb+oeYrRY3DAEG4O4PeqLxZkfgv4iD3HO/9Lfoac8IZ7pIhkOx+wex/l9O1M5oWSe5P9xbDbx126LpRSUtIj4lNswwKzRtG3Jh8j0PwNOqSjevRDW1oyvH4FoZCjjcfUdCPKumV5o+HkDp8R0YdjV9z3JFxKW5OL6W7eR8jWdYjDtGxRxZgbEV1cWRZZ0zk5cbxVtGmZZmSTxh0PqOoPY08rMsmzdsNJqFyp2Ze4/UVpUUgYBlNwRcHuDSGbF239D+DL3F9ma5+f7VN981J8Dn+0N9w/itRWcn+0S/fb8ak+CD/aT9xvxWn7/k/wBhDH/O/uPvaWv9kv8Af/8Abf8ASvmvKz/6bjPvQf5jX0/x1HfDC+41i/xDCsXxHAQVcUsJGiZAVQ7aZEJZbH+Xc/OlIx1UJr7HKyTNtP6L9/4fcB4eUFv/ALs0jfILH/2U0xUWmR1/lZh8iRVv9mWRDB5VhoveuUDvqINnk99wLbWBJA9KrnEEWnFSj+q/+IBvzq/Rv8minWLcpnPLsnkxJYRgG1r3IHO/fnyNWPLOBgtjMwIH8CXA9Ce3pTHgme2IK/zIfmCD+tXsVPUZrmuKI6fDFTyZ5ijCgAAADYAdBVY46wl445B/CdJ9GH6gfOrVTDO8J4uHkTqVJHqNx9RSuKuNpjWWeUNGZxEBhq3W4uPK+4+VaTgMkgjs0ca9wTdj8Cb1mlaJwpjfEwy35p7p+HL6Wp3q09JoR6TXJpkxTDPMv8eB062uv3huP0+NP6K56entHSa2tMyMbeRH0rRssxK4zC+/vqUq48+R/X41VeK8oMMpcD3JDceTdR+dcuHs+OFY3BZG5gcwe4rpZV3oVT7OZjrtW5r0R2NwhikZG5qbevY/EVZfZ1gcPDh5I4UCEuWkF2OrUAAfeJsLALYbC1RHEOZpiJtaAgaQN+ZtftXbg+UjFqByYMD6BSfxAoyy7xbftEYqUZdL0Nc9yv8AZ5mX+E7r6Hp8OVTXDOLXERNhZt9rpft2B7gm4qZ4oynx4TpHvpuvn3Hx/SqBhsQY3V0NipuKiH3sevlFrXZyb+GOs1yt8NLpN+6t3HQg9CKtvDHEYmHhyH94OR/nH605eKPH4YHlcbHqjDb8fpVGxGBkgl02YOpuCt/gRVU1mnjXhos08Ncp8pml4vCrKjI4urCxrNc2y1sPKUb1U9x0NXvIMzeaP96jK67ElSA3mL/hS5/kwxMdhs43U+fY+RrDFk7Var0b5cayzyn2NeF8+8dNDn94o3/qH83r3qcvVNwHCGIjdXDxqVPdj+VXFQbb86pmUqvwZfA7c6pHnEYpY11OwUdybVGTcW4Zf49X3VY/W1qY8dP+4Qd5B9FaqTW2Hp5ueTZjn6iorijUcszFcRHrQEAkgXt0qC43y8GNZR9pSFPmDy+R/GunB2ZJ+z6CwDKTsSBsTe4v8aY8Y50kgEUZDWN2I3G3IX68/pVccOc2l/qLZLVYdsqtaJwnIThI79NQHoGNqzsDtzrUMowfgwRoeajf1O5+prfrGuKRh0ifJsznNT+/l++/+Y1KcFNbFeqN+Kn8qb8T4AxYl9vdc6lPrzHwN/pUbh8Q0bBkJVhyIrfXPHpfKMN8Mm38MvPGh/sv95bfWqFTvHZrLPbxXLW5DYD5Cky3LmnkCJ8T/KO5quKO1H5E5b7t/iX/AIcv+yQ3/l+nT6VU+M4dOKJ/mVT9Lf8AbV7w8ARVVeSgAegqpcc4UmSIqCbqRsCeRB6etJ4L/i7/AGO55/ha/WiF4en0YqI/1W/xXH51pdZnhson1KVik2IP2SORv1rS1O1W6vTpNFek2paYtIa9UlJjpl+b4Xwp5E7Mbeh3H0Iqa4HxumV4zycXHqv+h+lWHMOGYp5PEk1XsBsbDb4Xr3g+HYIWDIlmHI6mP507fUTWPi/YjPT1OTkvRJCii1LSQ8ccThVkUq4BU8waqWYcDMCTA4I/lbmPiOdXOkrSMlR/xZneKb9ooCcGYgncIPPV+gqycP8ADQwxLMdTkWvbYDsP1qbotVrz3a0ykdPEPaC1Rf8A5Yw+osYwSTc3J6+V7VK0Vkqa9GrlP2jhhsEkQtGqqOdlAG/fzrrpr1RUE6QlqKWigkSilooAh+JssM8BC/aUhlHcgEW+RNZ26EEgixHMHnWtmorOcIjLdkUnuVBPzNNYM/D8WJ9RhVfkZxXSDDtIbIpY9gCatuBwEZbeNP8AAv6VZoIVUAKoUeQA/CmMnVcfSF8fTcvkrfDvCpjYSTW1D7K87eZ86tNLRSF27e2dGIULSGmPy5J10yLcfUHuD0qvTcBrf3JSB2Kg/UEVbKKmclR6ZF4ov2irQcCRg3eRm8gAv61P4LL0hXTGoUeXX1PWnVFRWSr9sJxRHpCUlq9UlUNBCKWiigAopRRQAlFLQKAEopaDQAlFLRQAlFLRQAlFLRQAlFLQKAEopaKAEopaKA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7182" name="Picture 14" descr="http://us.123rf.com/400wm/400/400/michaeldb/michaeldb1210/michaeldb121000003/15548915-gente-de-negocios-global-de-la-empresa-proveer-del-servicio-de-soporte-en-todo-el-mundo.jpg"/>
          <p:cNvPicPr>
            <a:picLocks noChangeAspect="1" noChangeArrowheads="1"/>
          </p:cNvPicPr>
          <p:nvPr/>
        </p:nvPicPr>
        <p:blipFill>
          <a:blip r:embed="rId3" cstate="print"/>
          <a:srcRect/>
          <a:stretch>
            <a:fillRect/>
          </a:stretch>
        </p:blipFill>
        <p:spPr bwMode="auto">
          <a:xfrm>
            <a:off x="179512" y="1916832"/>
            <a:ext cx="3960440" cy="410445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179512" y="404664"/>
            <a:ext cx="8712968" cy="4401205"/>
          </a:xfrm>
          <a:prstGeom prst="rect">
            <a:avLst/>
          </a:prstGeom>
          <a:noFill/>
        </p:spPr>
        <p:txBody>
          <a:bodyPr wrap="square" rtlCol="0">
            <a:spAutoFit/>
          </a:bodyPr>
          <a:lstStyle/>
          <a:p>
            <a:pPr algn="just"/>
            <a:r>
              <a:rPr lang="es-MX" sz="2000" dirty="0" smtClean="0"/>
              <a:t>Podrán, sin embargo, inscribirse en el padrón de importadores los contribuyentes que se encuentren dentro de los siguientes supuestos:</a:t>
            </a:r>
          </a:p>
          <a:p>
            <a:pPr algn="just"/>
            <a:endParaRPr lang="es-MX" sz="2000" b="1" dirty="0" smtClean="0"/>
          </a:p>
          <a:p>
            <a:pPr algn="just"/>
            <a:r>
              <a:rPr lang="es-MX" sz="2000" b="1" dirty="0" smtClean="0"/>
              <a:t>a) </a:t>
            </a:r>
            <a:r>
              <a:rPr lang="es-MX" sz="2000" dirty="0" smtClean="0"/>
              <a:t>Los que tributen bajo el régimen general de la Ley del Impuesto Sobre la Renta;</a:t>
            </a:r>
          </a:p>
          <a:p>
            <a:pPr algn="just"/>
            <a:r>
              <a:rPr lang="es-MX" sz="2000" b="1" dirty="0" smtClean="0"/>
              <a:t>b)</a:t>
            </a:r>
            <a:r>
              <a:rPr lang="es-MX" sz="2000" dirty="0" smtClean="0"/>
              <a:t> Los que efectúen importaciones al amparo de los decretos que dicte el Ejecutivo Federal, por los que se establece el esquema arancelario de transición al régimen comercial general del país, de región o franja fronteriza;</a:t>
            </a:r>
          </a:p>
          <a:p>
            <a:pPr algn="just"/>
            <a:r>
              <a:rPr lang="es-MX" sz="2000" b="1" dirty="0" smtClean="0"/>
              <a:t>c)</a:t>
            </a:r>
            <a:r>
              <a:rPr lang="es-MX" sz="2000" dirty="0" smtClean="0"/>
              <a:t> Los dedicados exclusivamente a actividades agrícolas, ganaderas, pesqueras, silvícolas y de autotransporte terrestre de carga o pasajeros que, por disposición de la Ley del Impuesto sobre la Renta, estén obligados a tributar conforme al régimen simplificado y sus ingresos en el ejercicio inmediato anterior hubieran excedido de $500,000.00, y</a:t>
            </a:r>
          </a:p>
          <a:p>
            <a:pPr algn="just"/>
            <a:r>
              <a:rPr lang="es-MX" sz="2000" b="1" dirty="0" smtClean="0"/>
              <a:t>d)</a:t>
            </a:r>
            <a:r>
              <a:rPr lang="es-MX" sz="2000" dirty="0" smtClean="0"/>
              <a:t> Las personas morales no contribuyentes.</a:t>
            </a:r>
          </a:p>
          <a:p>
            <a:endParaRPr lang="es-MX" sz="2000" dirty="0">
              <a:latin typeface="Arial" pitchFamily="34" charset="0"/>
              <a:cs typeface="Arial" pitchFamily="34" charset="0"/>
            </a:endParaRPr>
          </a:p>
        </p:txBody>
      </p:sp>
      <p:sp>
        <p:nvSpPr>
          <p:cNvPr id="6150" name="AutoShape 6" descr="data:image/jpeg;base64,/9j/4AAQSkZJRgABAQAAAQABAAD/2wCEAAkGBhIPEBUUExQSFBAVFxQUFhcQFBQVFRQUFBQVFBUUGBcXHCceFxkkGhQWHzshIycqLC8tFR4yNTAqNScrLCkBCQoKDgwOGg8PGCwlHiQzLCoyLiw1KSwuNCwpNSwtNCwpLyk0LCwpLC0uNCksLywsLzUsLSwsNSwvKSwpLCwsLP/AABEIAKQAoAMBIgACEQEDEQH/xAAcAAEAAQUBAQAAAAAAAAAAAAAABQIDBAYHAQj/xAA9EAABAwIDBAcECAYDAQAAAAABAAIDBBEFEiEGMUFRBxMiYXGBkUKSobEUMlJiY4LB0TNDcqLC4RUjshb/xAAaAQEAAgMBAAAAAAAAAAAAAAAAAwUBBAYC/8QALREAAgIBAwIDCAIDAAAAAAAAAAECAxEEEiEFMUFhkSIjMlFxgeHwQrEUFWL/2gAMAwEAAhEDEQA/AO4oiIAiIgCIiAIiIAiIgCIiAIixZKm5sNyAyM6Z1i9avetQGTnXocsXrF51iAzEVqGXN4q6gCIiAIiIAiIgCIiAIiIAiIgMetmys7zoo1squ47LbIOeb9P3UWJ0BJCVe9co4TqozoDPMq8MqwevXnXoCQhqbOHp6qWWrmdbO3cgPUREARFy/pilqoXQyRzzMpn5ontieWASC7mkluvaGYflHNZSy8GG8LJ0PEMZgpxeaaKIfiPa35nVatiPS9h8V8jpJz+BG4j3nWC5DSMe/wDh08Mjz7cjjI/1cSq6/CqhxaJGBjPaygjTuWytO8cs1nqFnGDpez3S+2trI4eo6qKQloe+S7s5F2DKBYAkW38QujL5zxGSkp2t6klkosQb65gbtdz0IB8l3nZrGRW0kU4/mNBIHB40e3ycCFHbXswSVWb8kmiIoSYIiICF2nbaNruTrH8w/cBa82oW6VtIJY3MO5wt4HgfVc8qM0T3MeLOabH9/AoCSFQvfpCihUqsVCAk+vTr1G9evfpCAlKY53taOJA8r6/C63NaxspRlxMp3C7W959o+W7zK2dAEREAUHtpgP0+hmhH1y3NGeUjO0z4i3mpxEB834MWBzXAzNcd7WgCzho4XPeCui01GKiE3B3aZnXP7BQu0mCtpMVkaW/9U4+kx8rk2mb73a/Mp6qNqbskAb+9WkZZgpLuVU4+8cZdjnOObLZXOdmba+gaQSt86G8XyiSlcfxo9fBsrf8Aw78zlpVbiIs7TzO5YmAbWtpJ45TcuY9p7P2D2ZB7hPmAvN8Y7OXyTVSlu47H0iitwzteAWuDmni0gj4LBxjGBTAFwNjfXgDyPL/SrTfJJFrsWOPkaHta4sJsCOJV6PFX317I+9ZATiicc2eZVC98ko+q8cuThxCqjx6Pc4gHmNQsoYnEfbagOeYlgFTT3LmF7B7UXaHiRvHootlYunYhjDWsPVnNIdBbh3laf/wBdrYegQEM2oupbAsKfVSW1EbdXu5dw7yr8eBtG9o8lsuzWVjCwCxBLvG6AloIGsaGtADQLADgFcREAREQBEuo/FsegpG3leAeDRq93g0a/ovUYym9sVlnmU4wW6TwjW+lHDC6lbUsF5aR/Xab3RHszM93X8gXIMS25mmGSJuRnM6uPnuHldb9tNt9NUtdHCOqicC0k2MjgRYi+5unL1XNpcBeNzg4DdmG7zVl/g6qEeF/WSs/2GknPl/fnBFSXebyPJPIXP8AoIAPZFu/eVky4c9u+PT7hv8ABWYixn1s9/vCw+C0bK5wftp/csK7a5r2JJ/Q2DZXY6vqiXU2aNo0MhkdE3NyBbq53kbLaf8Ajdo6XQPfOz7OeGcEciJe0ug7MQsio4GRkFojYbt3OLgHOd5klS3WqElNS2S2sNQBT1cboa0A5o3xmMOA9pg3FtrbjosLbGX6EA/MRE4hupJyk7teS3fML3sLjdzF99uS1bpFww1FBMALkNzgDf2CHfIFeopNpM8ybSbRHO2errZhHmG/sSMcSOY11WPG+oDwwskY4m3ba4W79Qt82Pnz4fSuve8EX/gD9FRXTGV/4bd33nfa8OSw1h4Mp5WTFpIRGwDeeJO9eSVNlRUTWUDiGLW0GpWDJNuqwdFrWP7VugcWQOs8A5nDXLcbh975KNxLFnsbYO7R48lAMZncG7y4geJcbfqrPRaVT95Pt4ef4KrXatw91Dv4+X5O84UXGCIuJL+rZmJ3k5Rc+qylSxtgANw09FUq1vLyWiWFgIiLBkxMUrhTwySncxrneNhoPM6LiVXiT5nukecz3G5J+Q7u5dS6RpcuHS9+Qer2rjbZ10PSYqMJT8c4Ob6zJynGHhjJm5wlgsZtQFcErVd7yh2FbmBY81ODvAPisgWPH1QxX4heW0z1FNEvsrtg2kaIZezED2HcGX9k8hf0ut9gxljwCCCDxB09VwvG5BnDRwGveVi0mJSwm8cj2f0k29NxXO6rSxlNuHB02j1co1pT5PoUVgVZxBvFcWo+kOpj0cGP9Wn4afBZMnSVKf5Q94/sq96axeBYrVVvxOvx10bWhosGjQNGgA5ADQKmWuaRvC0yhqHSwRvJeyZwJewt0ZqcoBOpJFj5qrJIfaKgaw8GwnlEhi+JW0G9RDIzq47ysmOhN7uJJ71TViwWDJrGKSXl8APjdX9nIOsrKdvOVh8mnMfksGsdeV3kPgFsHR1TZ8QYeDGvf/blHxcuii9mmT8jmZrfqmv+jsaIi506YIiIDUulB1sOd3viH91/0XG11/pXfag8ZY/8j+i45nXQ9NeKfuzm+qc3fYu3XuZWs6qzKyyVWC4HoZCrd17dZyYwTOGUjSwOyi5vckC51sFD7SYMA9jom6vOUtaPa3ggcL6+i2HDG/8AU3w/UrOp4tVys7nG6UvNnXwpjKiMX8kQ+z+wrbB1R2j9gHsjxI+sfh4rY/8A5Wm0IhjBabgtbYgjd4+ayopQAsuKpChlbOTy2TQqhFYSMeGhy9/ishsKuGYFeGYKMlPHN0UTiRUhLUKGxGoCA1aZ13u/qP7Lf+iXDyXTTEaWbE08zfO//BaJheHvqpmRRi75D5Aby49wFyu64NhTKSBkMf1WC1zvcd5ce8nVXWssVdSqXfj0RRaGp2Wu19ufVmciIqUvSiWQNaSdwBJ8ALlc9h6ZIi45oHhl9C17Sbd4IHzXQpo8zS07iCPUWXzRPEY3Oad7S5p8Wkg/JWOiprt3b18it111lW3Y8dzo+322VNX0bWQucZBK1xa9pacoa7XkdSOK5s4kb7jxXmZVtmI4q3qqjVHbEpbrZ2y3SKBIqhIvS8He0fL5Lzq2ndcHv1Cl5IeCsPVQcsXNYq4HopBwN6bQGFsbTxiieO8PYHfO48lcccq3TF9n3TUsBjF5Yo2C24ubkF2+NxcefNamaCZ7sjYpM+6xYRbxJ0AXKTeZNnYQWIpGC4yPa54DuqZbO4DRt9Rc8FrlRtBNnvEQIxoA4XzfePEeC63VbPfR8JqIr3e6KV7yOL8t7Dus0DyXCursVv6OmE05SWSv1t04NRi8E+zbGdv1mNPgSP3V0bcHjG7ycCoKMnmtm2Z2epa1rmyVAgqAeznDcj2kcLkag348QtuekoS3NNeppQ1l7ltTT9DDk23B/lyf2/uoup2kkmIa1uRpOpJubce4Lb6zohqhrG6GRvAhxb8xb4qY2R6JzFK2WqLHZTdsbO0CRuLzuIHIf6Wvs00Pazk2VZqbPYxjzJno42W+jQ9fILTSgWB3sj3hvcToT5Dgt0RFX2WOyTkyyqrVcVGPgERFGSBcB6QMP6jEZxwc7rR4SDMfjdd+XK+mfC7OgqAN4dC4947bP8/Rb2hnttx8zQ18N1Wfkc0ul1Sl1eFAVXS6puvbrOTBTKdxVcIuQOenroqJdyyMGZnnibzkjHq9oXhvDPaWT6YjZYAchb0VSIuXOsLdRCHsc07nAtPgRY/NfNk1OWOLTvaS0+LSWn5L6XXz/tbEI62oH40h945v1Vp058yiVPUlxGRDONlZz38EkN141itvoU/myQoMXmgP/VLJH/Q9zfgDZbPh3SbXRfWe2VvKVov7zbFaa0K+wI6oT+KKYV06/hk0dl2X6Q4qx4iewxTO+rrmY4gXIB3g9x9Vt65j0WbPZnGqeOy27I78XH6zvIaeJPJdOVBrIVwtca/1nRaKdllSlZ+oIiLUNwKOx3A4q6EwzAlhseybOa4bnA8CpFFlNp5RhpNYZyXFehiVtzTztePszAtd4Zm3B9AtRxLYuupr9ZTyZR7UY6xvqy9l9EItyGusj35NGegql24Pl269uvo7E9mqWq/jQRPPMtGb3hr8VqWJ9DdK/WGSWE8jaRno7X4rchr4P4lg059OmvheTjx1UpsjSE11MLfzo/g4E/JbBiXRJXRax9VO37jsjvdf+5Ww9HOw00M3X1LDHkvkY4gkuItmNr2ABPr3KaeorcHJSIK9NapqLj4nTERFQHRBc6256PJKiZ09PlLn2zsc7KcwFszSdDcAaLoqKWm6VMt0SG6mN0dsj54r9l6mn/iwyNHMtJb7w0WAIV9KqOrdm6Wf+JBE488gB9RqrOHUl/OPoVdnS3/CXqfPojWfhOFvqZmRM+s8geA4uPcBc+S65N0a0Ljox7f6JHfrdSODbK01GSYmWeRbM4lzrcrncPBTy6lUovankgj0u1yW9rBnYZh7KeJkTBZjAGjv5k95OvmspEVC228s6BJJYQREWDIREQBERAEREAREQBERAEREAREQBERAEREAREQH/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6152" name="Picture 8" descr="http://3.bp.blogspot.com/-Tu2n-eb2-ZQ/UJwkmJVAuSI/AAAAAAAAAH8/qLxI2jezuZI/s290/Secretariado-protocolo-servicios-publicidad-promocion-otros-servicios-ordenador-secretaria-virtual-secretaria-online.jpg"/>
          <p:cNvPicPr>
            <a:picLocks noChangeAspect="1" noChangeArrowheads="1"/>
          </p:cNvPicPr>
          <p:nvPr/>
        </p:nvPicPr>
        <p:blipFill>
          <a:blip r:embed="rId2" cstate="print"/>
          <a:srcRect/>
          <a:stretch>
            <a:fillRect/>
          </a:stretch>
        </p:blipFill>
        <p:spPr bwMode="auto">
          <a:xfrm>
            <a:off x="4355976" y="4509120"/>
            <a:ext cx="3744416" cy="19621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1196752"/>
            <a:ext cx="4032448" cy="4401205"/>
          </a:xfrm>
          <a:prstGeom prst="rect">
            <a:avLst/>
          </a:prstGeom>
        </p:spPr>
        <p:txBody>
          <a:bodyPr wrap="square">
            <a:spAutoFit/>
          </a:bodyPr>
          <a:lstStyle/>
          <a:p>
            <a:pPr algn="just"/>
            <a:r>
              <a:rPr lang="es-MX" sz="2000" dirty="0" smtClean="0"/>
              <a:t>No estarán obligados a inscribirse en el padrón de importadores, aquellos contribuyentes distintos a los mencionados en las fracciones anteriores, siempre que las mercancías que se vayan a importar se destinen a sus actividades o se trate de mercancías que no serán objeto de comercialización. Para estos efectos, el contribuyente deberá solicitar mediante promoción por escrito a las autoridades aduaneras, la autorización correspondiente.</a:t>
            </a:r>
            <a:endParaRPr lang="es-MX" sz="2000" dirty="0"/>
          </a:p>
        </p:txBody>
      </p:sp>
      <p:pic>
        <p:nvPicPr>
          <p:cNvPr id="3" name="Picture 4" descr="http://t0.gstatic.com/images?q=tbn:ANd9GcT0W8VAufFvNXSrQwAlTjbqFqbPp0DqW2QLZuhS7p5Ao2RfIUJQCg"/>
          <p:cNvPicPr>
            <a:picLocks noChangeAspect="1" noChangeArrowheads="1"/>
          </p:cNvPicPr>
          <p:nvPr/>
        </p:nvPicPr>
        <p:blipFill>
          <a:blip r:embed="rId2" cstate="print"/>
          <a:srcRect/>
          <a:stretch>
            <a:fillRect/>
          </a:stretch>
        </p:blipFill>
        <p:spPr bwMode="auto">
          <a:xfrm>
            <a:off x="5652120" y="1268760"/>
            <a:ext cx="3071192" cy="424847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3501008"/>
            <a:ext cx="8208912" cy="2554545"/>
          </a:xfrm>
          <a:prstGeom prst="rect">
            <a:avLst/>
          </a:prstGeom>
        </p:spPr>
        <p:txBody>
          <a:bodyPr wrap="square">
            <a:spAutoFit/>
          </a:bodyPr>
          <a:lstStyle/>
          <a:p>
            <a:pPr algn="just"/>
            <a:r>
              <a:rPr lang="es-MX" sz="2000" dirty="0" smtClean="0"/>
              <a:t>Presentar en original por duplicado con firma autógrafa, el formato denominado “Solicitud de inscripción al padrón de importadores y/o al padrón de importadores de sectores específicos”, que forma parte del Apartado A del Anexo 1 de las Reglas de Carácter General en Materia de Comercio Exterior para 2007 (de aquí en adelante Reglas); o bien optar por llenar electrónicamente dicho formato disponible en la página de Internet www.aduanas.gob.mx, y en ambos casos indicar una cuenta de correo electrónico, anexando lo siguiente:</a:t>
            </a:r>
            <a:endParaRPr lang="es-MX" sz="2000" dirty="0"/>
          </a:p>
        </p:txBody>
      </p:sp>
      <p:pic>
        <p:nvPicPr>
          <p:cNvPr id="3" name="Picture 2" descr="http://t2.gstatic.com/images?q=tbn:ANd9GcQsXO8fwuBfCT6PIR2pK2HD8oJvNYkxFS32_Hz6Quj42wjbU5VXTw"/>
          <p:cNvPicPr>
            <a:picLocks noChangeAspect="1" noChangeArrowheads="1"/>
          </p:cNvPicPr>
          <p:nvPr/>
        </p:nvPicPr>
        <p:blipFill>
          <a:blip r:embed="rId2" cstate="print"/>
          <a:srcRect/>
          <a:stretch>
            <a:fillRect/>
          </a:stretch>
        </p:blipFill>
        <p:spPr bwMode="auto">
          <a:xfrm>
            <a:off x="899592" y="908720"/>
            <a:ext cx="6480720" cy="205740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188640"/>
            <a:ext cx="7992888" cy="5324535"/>
          </a:xfrm>
          <a:prstGeom prst="rect">
            <a:avLst/>
          </a:prstGeom>
        </p:spPr>
        <p:txBody>
          <a:bodyPr wrap="square">
            <a:spAutoFit/>
          </a:bodyPr>
          <a:lstStyle/>
          <a:p>
            <a:pPr algn="just"/>
            <a:r>
              <a:rPr lang="es-MX" sz="2000" b="1" dirty="0" smtClean="0"/>
              <a:t>a) </a:t>
            </a:r>
            <a:r>
              <a:rPr lang="es-MX" sz="2000" dirty="0" smtClean="0"/>
              <a:t>Copia simple del acta constitutiva tratándose de personas morales y, en su caso, del poder notarial, con que se acredite que la persona que firma la solicitud se encuentra facultada para realizar actos de administración, en las que sean visibles los datos de inscripción en el Registro Público de la Propiedad y del Comercio. En el caso, de que a la fecha de la solicitud de inscripción al Padrón de Importadores, no se cuente con los datos de inscripción en el Registro Público de la Propiedad y del Comercio, el interesado podrá presentar la constancia que emita el fedatario público en la que se certifique que la inscripción ante el citado registro se encuentra en trámite, siempre que dicha constancia tenga una fecha de expedición no mayor a 45 días, al momento de la solicitud de inscripción correspondiente.</a:t>
            </a:r>
          </a:p>
          <a:p>
            <a:pPr algn="just"/>
            <a:r>
              <a:rPr lang="es-MX" sz="2000" dirty="0" smtClean="0"/>
              <a:t>En el caso de que el representante legal sea extranjero, se deberá anexar copia simple del documento mediante el cual compruebe su legal estancia en el país y que acredite que su calidad y condición migratoria le permite ostentarse con los cargos que se mencionan en el acta constitutiva o poder notarial correspondientes, de conformidad con el artículo 67 de la Ley General de Población.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27584" y="980728"/>
            <a:ext cx="3744416" cy="4801314"/>
          </a:xfrm>
          <a:prstGeom prst="rect">
            <a:avLst/>
          </a:prstGeom>
        </p:spPr>
        <p:txBody>
          <a:bodyPr wrap="square">
            <a:spAutoFit/>
          </a:bodyPr>
          <a:lstStyle/>
          <a:p>
            <a:pPr algn="just"/>
            <a:r>
              <a:rPr lang="es-MX" dirty="0" smtClean="0"/>
              <a:t>Tratándose de personas físicas extranjeras residentes en territorio nacional, así como de las personas morales cuyos socios sean extranjeros residentes en territorio nacional, se deberá adjuntar además, copia del documento mediante el cual comprueben su legal estancia en el país. Si la persona física es representada por una tercera persona, se deberá adjuntar poder notarial o carta poder en la que se le faculte para realizar este trámite, conforme a lo dispuesto en el artículo 19 del Código Fiscal de la Federación.</a:t>
            </a:r>
          </a:p>
          <a:p>
            <a:r>
              <a:rPr lang="es-MX" dirty="0" smtClean="0"/>
              <a:t/>
            </a:r>
            <a:br>
              <a:rPr lang="es-MX" dirty="0" smtClean="0"/>
            </a:br>
            <a:endParaRPr lang="es-MX" dirty="0"/>
          </a:p>
        </p:txBody>
      </p:sp>
      <p:pic>
        <p:nvPicPr>
          <p:cNvPr id="3" name="Picture 2" descr="http://t3.gstatic.com/images?q=tbn:ANd9GcSmjqBfAi4h_kVrByHoJSJ50ABZPhTe_j87sJkUgqMgrb_RwTqX"/>
          <p:cNvPicPr>
            <a:picLocks noChangeAspect="1" noChangeArrowheads="1"/>
          </p:cNvPicPr>
          <p:nvPr/>
        </p:nvPicPr>
        <p:blipFill>
          <a:blip r:embed="rId2" cstate="print"/>
          <a:srcRect/>
          <a:stretch>
            <a:fillRect/>
          </a:stretch>
        </p:blipFill>
        <p:spPr bwMode="auto">
          <a:xfrm>
            <a:off x="4644008" y="1052736"/>
            <a:ext cx="4248472" cy="4320480"/>
          </a:xfrm>
          <a:prstGeom prst="rect">
            <a:avLst/>
          </a:prstGeom>
          <a:noFill/>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969</Words>
  <Application>Microsoft Office PowerPoint</Application>
  <PresentationFormat>Presentación en pantalla (4:3)</PresentationFormat>
  <Paragraphs>50</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instalacion office</dc:creator>
  <cp:lastModifiedBy>instalacion office</cp:lastModifiedBy>
  <cp:revision>26</cp:revision>
  <dcterms:created xsi:type="dcterms:W3CDTF">2013-09-05T03:36:09Z</dcterms:created>
  <dcterms:modified xsi:type="dcterms:W3CDTF">2014-03-05T17:42:36Z</dcterms:modified>
</cp:coreProperties>
</file>