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3" r:id="rId9"/>
    <p:sldId id="264"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0" d="100"/>
          <a:sy n="90" d="100"/>
        </p:scale>
        <p:origin x="-100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395168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417114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27559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11823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218058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92759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402446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40340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289249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140302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1BE02-0A9E-47CD-9965-96AC804F1F51}" type="datetimeFigureOut">
              <a:rPr lang="es-MX" smtClean="0"/>
              <a:pPr/>
              <a:t>19/03/2014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285963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1BE02-0A9E-47CD-9965-96AC804F1F51}" type="datetimeFigureOut">
              <a:rPr lang="es-MX" smtClean="0"/>
              <a:pPr/>
              <a:t>19/03/2014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2F9AE-9FF4-4717-A0D5-BDCB27ADE1EB}" type="slidenum">
              <a:rPr lang="es-MX" smtClean="0"/>
              <a:pPr/>
              <a:t>‹Nº›</a:t>
            </a:fld>
            <a:endParaRPr lang="es-MX"/>
          </a:p>
        </p:txBody>
      </p:sp>
    </p:spTree>
    <p:extLst>
      <p:ext uri="{BB962C8B-B14F-4D97-AF65-F5344CB8AC3E}">
        <p14:creationId xmlns:p14="http://schemas.microsoft.com/office/powerpoint/2010/main" xmlns="" val="279381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3.bp.blogspot.com/_zm3SWTZqyv0/SwDIOts-v7I/AAAAAAAAAEQ/nRgVS0tJyGs/s320/nez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422558"/>
            <a:ext cx="1275326" cy="1280428"/>
          </a:xfrm>
          <a:prstGeom prst="rect">
            <a:avLst/>
          </a:prstGeom>
          <a:noFill/>
        </p:spPr>
      </p:pic>
      <p:sp>
        <p:nvSpPr>
          <p:cNvPr id="5" name="4 Rectángulo"/>
          <p:cNvSpPr/>
          <p:nvPr/>
        </p:nvSpPr>
        <p:spPr>
          <a:xfrm>
            <a:off x="1201546" y="490607"/>
            <a:ext cx="8050974" cy="1354217"/>
          </a:xfrm>
          <a:prstGeom prst="rect">
            <a:avLst/>
          </a:prstGeom>
        </p:spPr>
        <p:txBody>
          <a:bodyPr wrap="square">
            <a:spAutoFit/>
          </a:bodyPr>
          <a:lstStyle/>
          <a:p>
            <a:pPr lvl="1" algn="ctr"/>
            <a:r>
              <a:rPr lang="es-ES" sz="3600" b="1" dirty="0" smtClean="0">
                <a:ln w="10541" cmpd="sng">
                  <a:solidFill>
                    <a:srgbClr val="7D7D7D">
                      <a:tint val="100000"/>
                      <a:shade val="100000"/>
                      <a:satMod val="110000"/>
                    </a:srgbClr>
                  </a:solidFill>
                  <a:prstDash val="solid"/>
                </a:ln>
                <a:latin typeface="Book Antiqua" panose="02040602050305030304" pitchFamily="18" charset="0"/>
              </a:rPr>
              <a:t>UNIVERSIDAD TECNOLOGICA DE NEZAHUALCOYOTL</a:t>
            </a:r>
          </a:p>
          <a:p>
            <a:pPr lvl="3" algn="ctr"/>
            <a:endParaRPr lang="es-ES" sz="900" b="1" dirty="0" smtClean="0">
              <a:ln w="10541" cmpd="sng">
                <a:solidFill>
                  <a:srgbClr val="7D7D7D">
                    <a:tint val="100000"/>
                    <a:shade val="100000"/>
                    <a:satMod val="110000"/>
                  </a:srgbClr>
                </a:solidFill>
                <a:prstDash val="solid"/>
              </a:ln>
              <a:latin typeface="Book Antiqua" panose="02040602050305030304" pitchFamily="18" charset="0"/>
            </a:endParaRPr>
          </a:p>
        </p:txBody>
      </p:sp>
      <p:sp>
        <p:nvSpPr>
          <p:cNvPr id="6" name="5 Rectángulo"/>
          <p:cNvSpPr/>
          <p:nvPr/>
        </p:nvSpPr>
        <p:spPr>
          <a:xfrm>
            <a:off x="381614" y="1795587"/>
            <a:ext cx="8352928" cy="4685898"/>
          </a:xfrm>
          <a:prstGeom prst="rect">
            <a:avLst/>
          </a:prstGeom>
        </p:spPr>
        <p:txBody>
          <a:bodyPr wrap="square">
            <a:spAutoFit/>
          </a:bodyPr>
          <a:lstStyle/>
          <a:p>
            <a:pPr algn="ctr"/>
            <a:r>
              <a:rPr lang="es-ES" sz="4000" b="1" dirty="0" smtClean="0">
                <a:ln w="10541" cmpd="sng">
                  <a:solidFill>
                    <a:srgbClr val="7D7D7D">
                      <a:tint val="100000"/>
                      <a:shade val="100000"/>
                      <a:satMod val="110000"/>
                    </a:srgbClr>
                  </a:solidFill>
                  <a:prstDash val="solid"/>
                </a:ln>
                <a:latin typeface="Book Antiqua" panose="02040602050305030304" pitchFamily="18" charset="0"/>
              </a:rPr>
              <a:t>División de Administración</a:t>
            </a:r>
            <a:br>
              <a:rPr lang="es-ES" sz="4000" b="1" dirty="0" smtClean="0">
                <a:ln w="10541" cmpd="sng">
                  <a:solidFill>
                    <a:srgbClr val="7D7D7D">
                      <a:tint val="100000"/>
                      <a:shade val="100000"/>
                      <a:satMod val="110000"/>
                    </a:srgbClr>
                  </a:solidFill>
                  <a:prstDash val="solid"/>
                </a:ln>
                <a:latin typeface="Book Antiqua" panose="02040602050305030304" pitchFamily="18" charset="0"/>
              </a:rPr>
            </a:br>
            <a:r>
              <a:rPr lang="es-ES" sz="4000" b="1" dirty="0" smtClean="0">
                <a:ln w="10541" cmpd="sng">
                  <a:solidFill>
                    <a:srgbClr val="7D7D7D">
                      <a:tint val="100000"/>
                      <a:shade val="100000"/>
                      <a:satMod val="110000"/>
                    </a:srgbClr>
                  </a:solidFill>
                  <a:prstDash val="solid"/>
                </a:ln>
                <a:latin typeface="Book Antiqua" panose="02040602050305030304" pitchFamily="18" charset="0"/>
              </a:rPr>
              <a:t>Ingeniería en Negocios</a:t>
            </a: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4000" b="1" dirty="0" smtClean="0">
                <a:ln w="10541" cmpd="sng">
                  <a:solidFill>
                    <a:srgbClr val="7D7D7D">
                      <a:tint val="100000"/>
                      <a:shade val="100000"/>
                      <a:satMod val="110000"/>
                    </a:srgbClr>
                  </a:solidFill>
                  <a:prstDash val="solid"/>
                </a:ln>
                <a:latin typeface="Book Antiqua" panose="02040602050305030304" pitchFamily="18" charset="0"/>
              </a:rPr>
              <a:t>MERCADOTECNIA</a:t>
            </a:r>
            <a:endParaRPr lang="es-ES" sz="4000" b="1" dirty="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3600" b="1" dirty="0" smtClean="0">
                <a:ln w="10541" cmpd="sng">
                  <a:solidFill>
                    <a:srgbClr val="7D7D7D">
                      <a:tint val="100000"/>
                      <a:shade val="100000"/>
                      <a:satMod val="110000"/>
                    </a:srgbClr>
                  </a:solidFill>
                  <a:prstDash val="solid"/>
                </a:ln>
                <a:latin typeface="Book Antiqua" panose="02040602050305030304" pitchFamily="18" charset="0"/>
              </a:rPr>
              <a:t>Profesor</a:t>
            </a:r>
            <a:r>
              <a:rPr lang="es-ES" sz="3600" b="1" dirty="0">
                <a:ln w="10541" cmpd="sng">
                  <a:solidFill>
                    <a:srgbClr val="7D7D7D">
                      <a:tint val="100000"/>
                      <a:shade val="100000"/>
                      <a:satMod val="110000"/>
                    </a:srgbClr>
                  </a:solidFill>
                  <a:prstDash val="solid"/>
                </a:ln>
                <a:latin typeface="Book Antiqua" panose="02040602050305030304" pitchFamily="18" charset="0"/>
              </a:rPr>
              <a:t>: Ricardo Yebra Romero</a:t>
            </a: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4000" b="1" dirty="0" smtClean="0">
                <a:ln w="10541" cmpd="sng">
                  <a:solidFill>
                    <a:srgbClr val="7D7D7D">
                      <a:tint val="100000"/>
                      <a:shade val="100000"/>
                      <a:satMod val="110000"/>
                    </a:srgbClr>
                  </a:solidFill>
                  <a:prstDash val="solid"/>
                </a:ln>
                <a:latin typeface="Book Antiqua" panose="02040602050305030304" pitchFamily="18" charset="0"/>
              </a:rPr>
              <a:t>MARKETING BURSÁTIL</a:t>
            </a:r>
            <a:endParaRPr lang="es-ES" sz="12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5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3200" b="1" dirty="0" smtClean="0">
                <a:ln w="10541" cmpd="sng">
                  <a:solidFill>
                    <a:srgbClr val="7D7D7D">
                      <a:tint val="100000"/>
                      <a:shade val="100000"/>
                      <a:satMod val="110000"/>
                    </a:srgbClr>
                  </a:solidFill>
                  <a:prstDash val="solid"/>
                </a:ln>
                <a:latin typeface="Arial" pitchFamily="34" charset="0"/>
                <a:cs typeface="Arial" pitchFamily="34" charset="0"/>
              </a:rPr>
              <a:t>Alumna: </a:t>
            </a:r>
            <a:r>
              <a:rPr lang="es-ES" sz="3200" b="1" dirty="0" smtClean="0">
                <a:ln w="10541" cmpd="sng">
                  <a:solidFill>
                    <a:srgbClr val="7D7D7D">
                      <a:tint val="100000"/>
                      <a:shade val="100000"/>
                      <a:satMod val="110000"/>
                    </a:srgbClr>
                  </a:solidFill>
                  <a:prstDash val="solid"/>
                </a:ln>
                <a:latin typeface="Arial" pitchFamily="34" charset="0"/>
                <a:cs typeface="Arial" pitchFamily="34" charset="0"/>
              </a:rPr>
              <a:t>Jorge </a:t>
            </a:r>
            <a:r>
              <a:rPr lang="es-ES" sz="3200" b="1" dirty="0" err="1" smtClean="0">
                <a:ln w="10541" cmpd="sng">
                  <a:solidFill>
                    <a:srgbClr val="7D7D7D">
                      <a:tint val="100000"/>
                      <a:shade val="100000"/>
                      <a:satMod val="110000"/>
                    </a:srgbClr>
                  </a:solidFill>
                  <a:prstDash val="solid"/>
                </a:ln>
                <a:latin typeface="Arial" pitchFamily="34" charset="0"/>
                <a:cs typeface="Arial" pitchFamily="34" charset="0"/>
              </a:rPr>
              <a:t>Yovanni</a:t>
            </a:r>
            <a:r>
              <a:rPr lang="es-ES" sz="3200" b="1" dirty="0" smtClean="0">
                <a:ln w="10541" cmpd="sng">
                  <a:solidFill>
                    <a:srgbClr val="7D7D7D">
                      <a:tint val="100000"/>
                      <a:shade val="100000"/>
                      <a:satMod val="110000"/>
                    </a:srgbClr>
                  </a:solidFill>
                  <a:prstDash val="solid"/>
                </a:ln>
                <a:latin typeface="Arial" pitchFamily="34" charset="0"/>
                <a:cs typeface="Arial" pitchFamily="34" charset="0"/>
              </a:rPr>
              <a:t> </a:t>
            </a:r>
            <a:r>
              <a:rPr lang="es-ES" sz="3200" b="1" dirty="0" err="1" smtClean="0">
                <a:ln w="10541" cmpd="sng">
                  <a:solidFill>
                    <a:srgbClr val="7D7D7D">
                      <a:tint val="100000"/>
                      <a:shade val="100000"/>
                      <a:satMod val="110000"/>
                    </a:srgbClr>
                  </a:solidFill>
                  <a:prstDash val="solid"/>
                </a:ln>
                <a:latin typeface="Arial" pitchFamily="34" charset="0"/>
                <a:cs typeface="Arial" pitchFamily="34" charset="0"/>
              </a:rPr>
              <a:t>Zamudio</a:t>
            </a:r>
            <a:r>
              <a:rPr lang="es-ES" sz="3200" b="1" dirty="0" smtClean="0">
                <a:ln w="10541" cmpd="sng">
                  <a:solidFill>
                    <a:srgbClr val="7D7D7D">
                      <a:tint val="100000"/>
                      <a:shade val="100000"/>
                      <a:satMod val="110000"/>
                    </a:srgbClr>
                  </a:solidFill>
                  <a:prstDash val="solid"/>
                </a:ln>
                <a:latin typeface="Arial" pitchFamily="34" charset="0"/>
                <a:cs typeface="Arial" pitchFamily="34" charset="0"/>
              </a:rPr>
              <a:t> Galicia </a:t>
            </a:r>
            <a:r>
              <a:rPr lang="es-MX" sz="2800" b="1" dirty="0" smtClean="0">
                <a:ln w="10541" cmpd="sng">
                  <a:solidFill>
                    <a:srgbClr val="7D7D7D">
                      <a:tint val="100000"/>
                      <a:shade val="100000"/>
                      <a:satMod val="110000"/>
                    </a:srgbClr>
                  </a:solidFill>
                  <a:prstDash val="solid"/>
                </a:ln>
                <a:latin typeface="Arial" pitchFamily="34" charset="0"/>
                <a:cs typeface="Arial" pitchFamily="34" charset="0"/>
              </a:rPr>
              <a:t>               </a:t>
            </a:r>
            <a:endParaRPr lang="es-MX" sz="2800" b="1" dirty="0">
              <a:ln w="10541" cmpd="sng">
                <a:solidFill>
                  <a:srgbClr val="7D7D7D">
                    <a:tint val="100000"/>
                    <a:shade val="100000"/>
                    <a:satMod val="110000"/>
                  </a:srgbClr>
                </a:solidFill>
                <a:prstDash val="solid"/>
              </a:ln>
              <a:latin typeface="Arial" pitchFamily="34" charset="0"/>
              <a:cs typeface="Arial" pitchFamily="34" charset="0"/>
            </a:endParaRPr>
          </a:p>
        </p:txBody>
      </p:sp>
    </p:spTree>
    <p:extLst>
      <p:ext uri="{BB962C8B-B14F-4D97-AF65-F5344CB8AC3E}">
        <p14:creationId xmlns:p14="http://schemas.microsoft.com/office/powerpoint/2010/main" xmlns="" val="54959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6696" y="347172"/>
            <a:ext cx="7596336" cy="1569660"/>
          </a:xfrm>
          <a:prstGeom prst="rect">
            <a:avLst/>
          </a:prstGeom>
        </p:spPr>
        <p:txBody>
          <a:bodyPr wrap="square">
            <a:spAutoFit/>
          </a:bodyPr>
          <a:lstStyle/>
          <a:p>
            <a:pPr lvl="1" algn="ctr"/>
            <a:r>
              <a:rPr lang="es-MX" sz="4800" b="1" dirty="0" smtClean="0">
                <a:ln w="18415" cmpd="sng">
                  <a:solidFill>
                    <a:srgbClr val="FFFFFF"/>
                  </a:solidFill>
                  <a:prstDash val="solid"/>
                </a:ln>
                <a:effectLst>
                  <a:outerShdw blurRad="63500" dir="3600000" algn="tl" rotWithShape="0">
                    <a:srgbClr val="000000">
                      <a:alpha val="70000"/>
                    </a:srgbClr>
                  </a:outerShdw>
                </a:effectLst>
                <a:latin typeface="Book Antiqua" panose="02040602050305030304" pitchFamily="18" charset="0"/>
              </a:rPr>
              <a:t>MARKETING BURSÁTIL</a:t>
            </a:r>
            <a:endParaRPr lang="es-MX" sz="4800" b="1" dirty="0" smtClean="0">
              <a:ln w="18415" cmpd="sng">
                <a:solidFill>
                  <a:srgbClr val="FFFFFF"/>
                </a:solidFill>
                <a:prstDash val="solid"/>
              </a:ln>
              <a:effectLst>
                <a:outerShdw blurRad="63500" dir="3600000" algn="tl" rotWithShape="0">
                  <a:srgbClr val="000000">
                    <a:alpha val="70000"/>
                  </a:srgbClr>
                </a:outerShdw>
              </a:effectLst>
              <a:latin typeface="Book Antiqua" panose="02040602050305030304" pitchFamily="18" charset="0"/>
            </a:endParaRPr>
          </a:p>
        </p:txBody>
      </p:sp>
      <p:sp>
        <p:nvSpPr>
          <p:cNvPr id="3" name="2 Rectángulo"/>
          <p:cNvSpPr/>
          <p:nvPr/>
        </p:nvSpPr>
        <p:spPr>
          <a:xfrm>
            <a:off x="251520" y="2132856"/>
            <a:ext cx="5184576" cy="3539430"/>
          </a:xfrm>
          <a:prstGeom prst="rect">
            <a:avLst/>
          </a:prstGeom>
        </p:spPr>
        <p:txBody>
          <a:bodyPr wrap="square">
            <a:spAutoFit/>
          </a:bodyPr>
          <a:lstStyle/>
          <a:p>
            <a:pPr algn="just"/>
            <a:r>
              <a:rPr lang="es-MX" sz="2800" dirty="0" smtClean="0"/>
              <a:t>L</a:t>
            </a:r>
            <a:r>
              <a:rPr lang="es-MX" sz="2800" dirty="0" smtClean="0"/>
              <a:t>o </a:t>
            </a:r>
            <a:r>
              <a:rPr lang="es-MX" sz="2800" dirty="0" smtClean="0"/>
              <a:t>forman el conocimiento de las necesidades, intereses y posiciones de los clientes y los inversores. Al igual que el marketing de producto, en el marketing bursátil tiene que aplicarse el </a:t>
            </a:r>
            <a:r>
              <a:rPr lang="es-MX" sz="2800" dirty="0" err="1" smtClean="0"/>
              <a:t>mix</a:t>
            </a:r>
            <a:r>
              <a:rPr lang="es-MX" sz="2800" dirty="0" smtClean="0"/>
              <a:t> de las diferentes variables del </a:t>
            </a:r>
            <a:r>
              <a:rPr lang="es-MX" sz="2800" dirty="0" smtClean="0"/>
              <a:t>marketing</a:t>
            </a:r>
            <a:r>
              <a:rPr lang="es-MX" sz="2800" dirty="0" smtClean="0"/>
              <a:t>.</a:t>
            </a:r>
            <a:endParaRPr lang="es-MX" sz="2800" dirty="0"/>
          </a:p>
        </p:txBody>
      </p:sp>
      <p:pic>
        <p:nvPicPr>
          <p:cNvPr id="5122" name="Picture 2" descr="http://img.guiasenior.com/blog/images/AL_region1.jpg"/>
          <p:cNvPicPr>
            <a:picLocks noChangeAspect="1" noChangeArrowheads="1"/>
          </p:cNvPicPr>
          <p:nvPr/>
        </p:nvPicPr>
        <p:blipFill>
          <a:blip r:embed="rId2" cstate="print"/>
          <a:srcRect/>
          <a:stretch>
            <a:fillRect/>
          </a:stretch>
        </p:blipFill>
        <p:spPr bwMode="auto">
          <a:xfrm>
            <a:off x="5724128" y="2060848"/>
            <a:ext cx="3048000" cy="4104456"/>
          </a:xfrm>
          <a:prstGeom prst="rect">
            <a:avLst/>
          </a:prstGeom>
          <a:noFill/>
        </p:spPr>
      </p:pic>
    </p:spTree>
    <p:extLst>
      <p:ext uri="{BB962C8B-B14F-4D97-AF65-F5344CB8AC3E}">
        <p14:creationId xmlns:p14="http://schemas.microsoft.com/office/powerpoint/2010/main" xmlns="" val="3068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8640"/>
            <a:ext cx="3375603" cy="584775"/>
          </a:xfrm>
          <a:prstGeom prst="rect">
            <a:avLst/>
          </a:prstGeom>
          <a:noFill/>
        </p:spPr>
        <p:txBody>
          <a:bodyPr wrap="none" lIns="91440" tIns="45720" rIns="91440" bIns="45720">
            <a:spAutoFit/>
          </a:bodyPr>
          <a:lstStyle/>
          <a:p>
            <a:pPr algn="ct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COMÓ SE APLICA?</a:t>
            </a:r>
            <a:r>
              <a:rPr lang="es-MX"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es-MX"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Rectángulo"/>
          <p:cNvSpPr/>
          <p:nvPr/>
        </p:nvSpPr>
        <p:spPr>
          <a:xfrm>
            <a:off x="323528" y="2996952"/>
            <a:ext cx="8280920" cy="3539430"/>
          </a:xfrm>
          <a:prstGeom prst="rect">
            <a:avLst/>
          </a:prstGeom>
        </p:spPr>
        <p:txBody>
          <a:bodyPr wrap="square">
            <a:spAutoFit/>
          </a:bodyPr>
          <a:lstStyle/>
          <a:p>
            <a:pPr algn="just"/>
            <a:r>
              <a:rPr lang="es-MX" sz="2800" dirty="0" smtClean="0"/>
              <a:t>Lo primero es comprender las necesidades de los inversores y del mercado. Entre estas necesidades se encuentra el hecho de que los inversores no necesitan saber solamente que la empresa tiene beneficios, sino </a:t>
            </a:r>
            <a:r>
              <a:rPr lang="es-MX" sz="2800" dirty="0" smtClean="0"/>
              <a:t>porqué. Además</a:t>
            </a:r>
            <a:r>
              <a:rPr lang="es-MX" sz="2800" dirty="0" smtClean="0"/>
              <a:t>, tenemos que aplicar consecuentemente la segmentación, la determinación del público objetivo y el posicionamiento a la penetración en el mercado de la empresa. </a:t>
            </a:r>
            <a:endParaRPr lang="es-MX" sz="2800" dirty="0"/>
          </a:p>
        </p:txBody>
      </p:sp>
      <p:pic>
        <p:nvPicPr>
          <p:cNvPr id="4098" name="Picture 2" descr="https://encrypted-tbn0.gstatic.com/images?q=tbn:ANd9GcRONu4Rd_G9nIDGxD73ZRIBFTmH7q9CtepgVLZN58lcIK4n3lpbATSdTSIR"/>
          <p:cNvPicPr>
            <a:picLocks noChangeAspect="1" noChangeArrowheads="1"/>
          </p:cNvPicPr>
          <p:nvPr/>
        </p:nvPicPr>
        <p:blipFill>
          <a:blip r:embed="rId2" cstate="print"/>
          <a:srcRect/>
          <a:stretch>
            <a:fillRect/>
          </a:stretch>
        </p:blipFill>
        <p:spPr bwMode="auto">
          <a:xfrm>
            <a:off x="395536" y="764704"/>
            <a:ext cx="8064896" cy="2143125"/>
          </a:xfrm>
          <a:prstGeom prst="rect">
            <a:avLst/>
          </a:prstGeom>
          <a:noFill/>
        </p:spPr>
      </p:pic>
    </p:spTree>
    <p:extLst>
      <p:ext uri="{BB962C8B-B14F-4D97-AF65-F5344CB8AC3E}">
        <p14:creationId xmlns:p14="http://schemas.microsoft.com/office/powerpoint/2010/main" xmlns="" val="3145425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67944" y="188640"/>
            <a:ext cx="4896544" cy="6124754"/>
          </a:xfrm>
          <a:prstGeom prst="rect">
            <a:avLst/>
          </a:prstGeom>
        </p:spPr>
        <p:txBody>
          <a:bodyPr wrap="square">
            <a:spAutoFit/>
          </a:bodyPr>
          <a:lstStyle/>
          <a:p>
            <a:pPr algn="just"/>
            <a:r>
              <a:rPr lang="es-MX" sz="2800" dirty="0" smtClean="0"/>
              <a:t>Pero, sobre todo, la clave está en mantener a los inversores, es decir, en fidelizarlos. Para ello, hay que conocer con precisión el comportamiento del inversor, del mismo modo que hay que saber por qué algunos compran y otros dejan de hacerlo. Si las empresas son capaces de aplicar correctamente estas claves de marketing bursátil, como ha quedado demostrado con General Electric, obtendrán enormes incrementos de valor. </a:t>
            </a:r>
            <a:endParaRPr lang="es-MX" sz="2800" dirty="0"/>
          </a:p>
        </p:txBody>
      </p:sp>
      <p:sp>
        <p:nvSpPr>
          <p:cNvPr id="3" name="AutoShape 2" descr="data:image/jpeg;base64,/9j/4AAQSkZJRgABAQAAAQABAAD/2wCEAAkGBhQSERUUExQWFRUVGBwYGBgYGBgaGxoYFxcYGRcdGBweHSYeHhokGh0YIC8gIycpLCwtGR4xNzAqNSgrLCkBCQoKDgwOGg8PGiwkHyUsLCwsLCwsKSwqLCwsLCwsLCwsLCwsLCwsLCwsLCwsLCwsLCwsLCwsLCwsLCwsLCwsLP/AABEIAMIBAwMBIgACEQEDEQH/xAAbAAACAwEBAQAAAAAAAAAAAAAEBQADBgIBB//EAEEQAAIBAgQDBQUGBQMEAgMBAAECEQMhAAQSMQVBUQYTImFxMoGRofAjQmKxwdEUM1Jy4QeC8RUkorJDklPC0jX/xAAZAQACAwEAAAAAAAAAAAAAAAACAwABBAX/xAAsEQACAgICAQIFBAIDAAAAAAAAAQIRAyESMUEEUSIyYXGBE0LB8LHRFKHx/9oADAMBAAIRAxEAPwD66zxgKtBJO/IjCzM8QesHWhMAGalwNXILzPnHytOPyFatlvt1DsUqd3XpkAIabAkFfvagwIBvJiN7y2xdm64jlx3TG8GDKmD7SkX9Yv0wNwIgVSpkuFNzI5rrBBAO4EEgGOWxJAz1OpQ1hwKTgMH5LcG97CRB6HHfDMg9JjBBRh1vI9mIAEQT15YNOxqejGcM4cX4/nah9ml3bT5tRQL+bH/bizQ7tWzGkkVW+zBBB0gAJIPKLxzPkcNe0VEZannKyx3mZZV87UkpAe5Q7e/HDV+6y5Z4bRAAAAA0gTEcvLGZu3YzwkLeI5PvdFLwhxB1AQw2m+xEeXLHdPsQjJ9pJYjy3jbBnCKXe+0pkXnb2unQbYfJQ0gAC2BcqIkfN+K9k6WXDMxO0qoqFSxvboLAktsACcdcDfOoENNg1BnTVBltJOw1CYAMzOxnyxpc5naNfMmg6vqpEEMAIBIuLggggkEGxvg8ZIIQA5iZC6QPyAxblrZcI3JIM4n2gWnTLusBeQMkk7AbXnGUq9pc3X/lUoWfu02fbkW2n3DBna6gxoAjZXBb0IIB9xI+OG/AuMUatNFVgrAAd2bEQALDmPMYXFtrZulGMPlElLjOZT+YgA/FTZfnYYe5DiwqWI0k+cg+h/ePfvg3iWfFGmWN+SrtqJ5enXGTyGYLB2MQAWkQLzIgC245eV8HQrlY1y9CST1M/Ek/X1OlyFOKa/H5nGOynbCkQCaVQA3kDV5YeZXtjlSAO8KnoykYHDDiX6qbmqQ8oDcbXn9McVlNvUfXrgahx2g/s1qZ/wBw/XBWsNsQfQzjVZz6oinznC3OPdz0EfL6+tmeEHE8+ig6mALEwD0n63/fAzYzFFt0icMrBKNeqbBQTP8AYhb9frlxwOjooJ1ge8nAnEs0o4ZVhgTUBSxv9o609vQzhlwamRRTV7pINoEYzTltIfLG6cn70XaYtO12Pnv9e7Hqk6QTz/U2/THlRIETz/Mz74xzXOlTBEnqbCNyfQSZxQHZne1eYr0qi1Fk0gFBQCVMt49SgS7FYVVMKCZJ5hdmdXditTU0pqipUUAl9SstSrpi9SVGkQLyR0wYe2FDWQX1oTBOliD+IECANuuF/EqJQrmaLirSCsEa9TT3jqapIuWOgFQkeVvumvYDR3UP8WraPsc3TGpk1RfT4WDLs4BExtIBkEEo8rmmpVBVVTTdAQ6geHSAID+IksSLyZkgj+rDJl7wCrRDK1NmJpKygrUaZIOnS7ywBYmEJYGW9q7MKM5SnUtLMElREhKxRQWKA3KgmNXl0IGJ12XVlefydLidAtQISqP5iGJkiL8zaYNg1p2tk2yqqWKipUqJKlHEHcKqtFw+kjeRbB3DsjXo1O8B7p6bEMW20ncN/UD0/wAY0WayNLiA7ykVpZtRvycKYBPNlDbNupEHD4ZeGn0DKHL7mZo8QcGCHARSraoqBdRAYGTMSAJ1LYi3X6H2SzhrUlcujyb6AQARcgybm4uI3xgl4bmMs2p1katblSCYHibeG3AJtFybzj6jwbLaKaiALTbqTJxokk1aE24ug6MTHsY8wBDmpmEpwsQALQBAH10wl7Q8IJZczRVWdPEVI1BgAYMSPECZBEGfdD7OUNW0ahsTgbJ19PgbeSOvuPzxm5NS2HwUoXHvyZTg/FFoMzLqOSqvoZnCgLVZQWYKLCm0xHLa0AHS5KmaNUJrbuyD3YJJB/DqLG67jqPQ4S8f4NocEGKLv4wwLKrMNEwCDcGLEG493vZfjCljlWfWgk5epbUVUkaWHJ1O0xIIsAQC37ARdMC/1CzAqOtGWApjWYvLNZR6xf8A3YrPEe/oAEWCqT5wR+cHA/HKbitUWsPHVqeEhRHdj2e7YmRICgrHK52xpeH9nQ2XUyVdllTyF5Qkc7BfnhNqK2O+Z6BctxRabTfQZMi4gnyvAw3p8UkAqQ6nmDMjyOBE0UIDqEY3tOk8yRaCPnhVnuFqz1HpEKCZiYBtcjoZ/I4qky7oOpcHFSuKrBtQ1RcgHUV3A9AYOGmaAkSJ88ZahxSvRIRiCDMMbkRy88NsjUcmX9kqCPfM2meWByaQ7ArmgjMcTp03Sk4JNWwESLmPF5GfPngDifY2lBdX7tRchhqUenMfPA+YOviVFd9Cgn3am/bDHtbmytJaY/8AkN/RYNvMkrio9GnJ2Zda+mAQWjzNvdyPlgv/AKiWlANIGk//AGBMH3D54GfMtSfSR5R5gwR7rfHBHFsqQgelAZjcdW9kA+V/TBvoUtsJyvAO8RW1KJ2GjYAmLgj6OPanZ2pyg+jsP/YEY74dxpkUU2pVZRQCQFcWsTYzcg4OTtFTHtal/vR1+ZEfPHO55Is0UmJKnZ6oN6c89kb8iDgWnQNKm40kG94Ig8/MGfPGupcYpP7LofRl/LGSzvGEZLhhreZKmILk25G2HY8s26FSihimerqfBUqCIB8RPruT5YUZzOMXgsSbzMW6efn8MX1+IUWMhlkkbgg3I5x0wNToGpV0oRUZj90zcm+NGT5QvTJKdmmyuQFVKFIiQSGI/tUty6EjGqNSlRVUJCg2Eg3v+5x7w7ICksbtzP7eWPM9lWYhlI1L7Ib2QTu8c2AmBth2LFxVvsTmzLLkpvQPmsuafiElefUf4x897fccdkCXRHJExdwgBIv90z8sfT6FIoDqdm5ktpta+wEDGS7ZdlRnaCvlyrFTrUAjS0xMH3D3iOuCeOnyRkb04pnzjKZMldLhgX++fCoKe0iNJVVUA3YNJ3Aw47JZupRzRy7Q61CAwk3PtByCZVgLEcjI5LCh62aLLSFJ0ZDYhCSGAIkqCQWMkaovaZxrOwHZs0nNZwVMFUDe1v43fzNwBv4mMYGrFrUlRfxrgb0Iq5cwikzAnTaDKqAXUAH7MWZiCZgDAWZpjNoa1MEVaeqaMkAHT3beKCpRQVLKsw0AyRf6FQoKFiNxcG5M/wBXUzOEec7PstSmaTFU71CwBiEBZiBA2ZyuqbEA++JIY27MxnM13yhHGquhCsQNDVFZNTBFJjvghU6DEywBkYa0dNZKdPKQqUwH70gyslhpTn3hIOudhIIJMC7tR2WDTUoqA5F4AkbElJOlXOlRrNxpX+kQiydWpUeslJSK1u9KnQ1WmyhhLEEJVAlFc3aGnSSCFtewyLsb1Vp5wd1VYd4jxqSQlRqcMyjrFiUvBFpgxp8tXtBsRvjA8a4gXSnlqeWrUNBUrq0hgRIQU9DMZn721tzONLWzncZZWzLjvNIBI+85GwA3PoOROLjNw14JKPIbtnh9EY9whyub1oGW4PQ+4/PHmNNmejT58vpGghf6iY8IFyef5H05gVqXeSyAzYElSuqwMrPrt5fEnM5kUxPM7AXLHoBgCq5p1BUAERBLaRpUeIoqgAkwLb7epwuUVJUBGbg7Q0bL6k0vDTY2jGMz/DGplaA16Vl6BRacmqSANTNyCkzcSJvYY1leqCgqoYIAImwYf0tygzvyJnrIeeyKVqZWIVidBIg03uCIItf5yNrYtaILaEZ5DTq6VzWXYqSIOx0sQf6WFj0MGNsN6mdJdFpvojwsrI0XiF1QQGFoB3ne9sfxDPnLtTZpXM0iEWFVabUlGkBvvHVJN9oIAHPW5TNisqZmnNgRUpm9wINuTre4glT6DC5ryNg/AfnaQaARIIO/uwiqdlKZfVLDykRjQmoGUNaImZtfz6YrRladLBusEH8jgsb+EmT5hMeyyuoVqrsB6Ajl7W845ynB0y5YIWJYhiWMnaAPQDD1RB+XxwNmcuzMSIj1xnzPjo1+lavkzL8U7MmrVNRapUmLadoAFiCDyxWnBswGTUwqqjA3djABBMBhzjrgnj/FKlCoqgASJMidzA54Ep9qW+9TB9CR+c4QsjR1V6fnHkv8lnaKgjV5mNnP4fuzHMsYgcz6HA3GqyCgiKNXjWAPEbvMf3QCPfgnjdFandVFAioopk+Z8VJj6VLHyY4QtmNLU3gx3gLDnpQXHqC3yONX2dnOdrtUN6PZ9zdnVCeSrPxaROChwiuPZrT6lh+eoYa0KgYBgQQeYuIxazWwvFKccXLOqa/v1FSdzqDENTh9f7yI481pt/8AycJczlAKbL3aa9cTcEbLsBG88+fPG5pvOMbmjqZPxMW3/ub9fng8cseWCnHolzUuLF9XhbEkooO8BWDGfuwN9+Xnj6D2P7JLlVLterU3m+heSjz6n3cpJXDOzyrV75h4gAEEezaC39xFvIeuHWNEI+WBkyftRMVZijqEamXzUgH5g4txMNEJtO0fPe2vHdH/AGdEFVH8wmZbVeATcg7k89tt03Z3tM+UaB46ZMshsD5qeTfnF/L6Lx/s7TzSQ3hcew4F18j1Xyx8v4lwerl6nduh1GykSQwNvB16deuOlgeOcOFGXLy5cmz6OzUcxSNaiwhhDcvUEfdf9x64uyiAL4LWCgRcXufW5OEPBuzbZegWMmq0MwFwAJIQCQJO2rlPTDDh+d1XWzCNSncGNj++OVmjFTagdLFilLHyfYzYwTFoHwUbz5k4ser0EkD89hiiiZUk3O5A5xtj1mPij49WI/La3lhALR3WP16/Rwh4nxGnQMIo72oYAAuTymLn054u49xsUQAPFUeyLzJ9OnlgXhfC+6Pf1/FWbawJXV91erHa1uWwkqfuGlqjzJZBcuDXrkGs1p3ifup1Y9R8hgbPdlqmZPeu51bJTJIRUtIMCSxEywg+4AY0aZIfzK2m2wJGlZ5X3Pngv+HWJWw/CbftjRjxtfExU5+EZF+ylWf5jDmdGrTJuY+0XcyTYXnHmHObzlRXYBlgG0oSfiGH5YmHX9BVlOc48lMkL9pV+8zWVfIbx6AeuBeHdpqTEqysNRALHxAkmxkgAcgBEfDCGjlgzmWnQOhiTIXyibSTvyM4t4g4ZRCgM17zJEXvsVkR1uRtGKoy8mbLJkpUIJswFyWZ3MRqA1GALA29+wBD5cUpIUlG9sbgCIkDf4DbzAkbhqF6FMsdDEKFbzIEgbGDHUEzaLYPUgQjqApjQCSxJBnxb32O/PmcLbodFWLM/wAO76mKtMg1KZ8LEGGVSDDbTMCeUj3YR0uJnK1P4hnBFZz3tICGA/q2gsp1CNyBNyWjb1aIK6dhyjlFwR6G+M7naHd1O9IEqCaqgWIZSgcCP6eVxywvlY9RoW9sFKKtYNryzR4QYVWc2O3stIvyNrarJMmFgNltSMoJ1KWJ1C5BBExciZIMCQJs74BnO7UUK6zl6sopbxIGaZpltirC4Nt/UlXm+D/wNQUvEyMT3JILE7nS1vaVo9bdTBQdaJLezacG4l3+XWoRBiGtEMu/p1jlhh3oCg7zH/lhNkciaGUWm1mqEgxFjUNwPRbe7DLO5rSaYidTgfetHOw5W3t8sJztaDwpt0CcdyruFCmQzDwwNxeZ6CMTI8IRkmqgLk+LUoF/KOUdMNKVQECDjvASncODXQUU1LkmJeJ8JpmkaQAUFTHkSZBB3sb4wlak7MxNOorX9nQRqLfaHS3IwCNsfSszTJba2MrUpkyYNyeXU4vEvYJzfkz2XpFLiq9M7kGk4E87o0G/lhlR4hVjw16berQf/JP1wYi4uNMRcA+onDJXVMikuwOpxmsqksgMgiVKEbHo/wCnLDTsx2bLMtasIC2RDzMAamHQRa5nfHXCuzNKsdT010L5RJHpFup93XGuRwdiCPKP0weGP0pA5GvB7j0Y8OIMaRBMQ4gxDiEPCcBZoKxBIB0mVJEkGIkdLY7zFbkMcr88VYcYnmFfFsg0B6Rgg6oEANIi9jNus7+kNB6W5nqfTA+YptHgIuNmkWj/AIxKvTGxyOErQvyeeDnTIFRQNUdYE6Z3UExOKuL8Z7gQVl3MKBMMY/blvj3MUAxDABayglSRMEgiRsCRffr54ryubLAJW0ipNr7kRcWsRIE2kkwOWEyhfZomlL4ofn3/APCnhnDChNeudVZvfpmwVfxH5bDmS6oZfSddT2uQ30g/r1OPMkkPL3P3TFh1/wBx/wCMcZ/OhXIMmenli8eOvil2Y5yv4UUdpqk0NQJGllO02uDa0wCTuNsAdmai97A1T3Z6KCA4ElNIhpHUixx3xTN66LBZlSCdhsR1BEdSQRBOK+zFKK0grHdm0BWBJTdYB5ATAHrOHgLSC89/Mb1xMeZ4/aN649xBQprcKDKMxlyGRr6SVJQkXUzIgbR6DzxzlODs7zUEzynxHexiyL/xExHfAsyadQuSiU6hYVabOARpC3C76gCsn7wcRPhjV5PIogDKdQNweUHaOtueEuVFLGmWU8rcFoYjYRZR0Ucrc8XNRUtri8b+k+6bm+9zj0mRGOlaMJk7NEUkCjNfvivPsqp3ryNAJMcwRdfQmLdYwQ+VvIPyBxkO3fF7rl1N7M56f0g/+3wwuKbYT0JqOeSo3dVyxptq0qHKqKj+zN40zG4MdLnGj4FxLXqyddw1egToqC+oLaVJg6lup6ifPGEcQfF4vywwbjWqmgECrTfWtSDrNgolp5AKIIMgDaLuasFM3FTO95VWk1mSCRyJBmdtoAgyPaPMYs4iQ1VEIBOlmG0g8iDMjboR1i2K+EZxc0q1gAKtMFWA6Hcf2k3HQg+c20c0WzDLPhVRaBY2Mzv1EeWEy20PxR0wjKUijXgz8pi3zweGwDUriTy6dLHBSX9MHOLm7YtVFaJWqeFj0BPywjUxhxmvEpUc7T+eBl4OObGfT/ODiopUhbt7YEw8sXZThgqm48I3P6DzxeeE2s3yx3k6dSkeTIdxMe8TzxKV7ImEcUz1PL0ri3sqg+8TyA/P6lFwxzRdkpUg9dhLgHSlIbhCevX4Sb40NbI06jpVgF6YIQmbT5bTjNcMztWlSNFKFT+JLNrZl8AYkw5fYiIjl+rH2asMqg0t+/8AfZGi4VxHvkJjSysUZZmGXcTzHng7GcpZkZNUoqprVGOupBj2zEyeZMKoMTFyJw/o1lYSpBgkGCDBFiDHMHlg10Z8kd2lrwWYFzNfkN/y/wA46zNeBA3wLTXmcWXCPlnSLjuCQRPltjnVcA/4vbrznEJEwOVj5DFBM7lfK3h29LW92OKhsZvv+lscd6FG8ztzO3z9cUmrq8j16mBNsVaIovsrzrqRHOx9/wC+FebyAqL4hJHMWPTcXHqP8YZPlec/I8/r3Ypdu7BL2AEzyti3tbHQfH5ezjLZhiSjjbY/ob785kzvirieXYmRf1623HPCelx1nrwqyhsANx+L9SOQHxfnNwINz+eIpJh5PTyi1oS8RpEUHmYkbDqyiQB5392LOx6N3mqAVKESA8AhltLCxMmQN9MnBObqsaZW82PhmYDAsLEEysjcb74p7JtNWoQ6gBQpQCJAjSR5KJXbmL3gEnZlyY5QvkF58/aN64mJxD+Y3r+mJiWZRXxfgpoufC7iJVmYFdCgwCLEsg2v4gTJkg4cdk6lTSaZvSAlGgAAkyQsboZlTvYjaMe8OzC5qj3VSdUAq1ibXBB/qX5j3494CatOq9FgSt2JOynloM3RgByWD1ucZm9D0h8DjqMVZippUtYQJk4xud7fVFPdrTGssVsd7WgGYPWeWASb6CbSNuTj5N2qy7pm62sEl2LqeqMfDc2gC1zyIw04HWr5qpUqPXakrkNoRgJC23Gw2tztgx+DaqqKRUbvAS1ZjMQDAUzOr5XwaXEFuzJ5bhFWsG7qW09IifWRf0nFFLKMD4hcb7iMfROD5IUXP3WUaWWIDC/jHqd+httvnu1VH7VqifdjV0v4Z9x04JMEF7N5/uswpD6SRAB9lySPAx5TyMGDG+PoZAP2gJKn2hyBH3o5HkfQHlf5W/FagZTIlCDBUFSemk2iN/XGw7J9qdZZXABEsQNtI+8oJmRzAnlgJryg4S8Gi7ozJIIHKNptY+/pi5ak2vA59fftjg0gtvuN7JB2m8T05jF6oAtvq8YtScgnFLZyvtDFve4oPtfX1yx1qgxgLClCy/VjycVh8ekxy2xfIW4MreuAwj5YMSrqXw2McxseVuYwA6AnFoc9bjnhHp55/wBSX6lcfH9sZOMaVdiGvSqUnJb2zqAbmAw0lkPX6I6D/wDU6mXRO7GtjpQIoYIN4QCZNV2BJa+kdRjRZzNU2BWpYwSOvSV8/L9MZSvTenU17g7Ei3p5NE+d588bfsOxrkto0uVzqVdUOrFfbAYHSehjbp7sFFo+un74Q9mskFAcsGITu1XSFhQ2oyR7Rm829BOHkTy8p2t+2CWwJ0nSIzdI/Llz688V1a0cz1HTp9DHlVo393rfbp/nA12PrgZPwSEb2zsSTHx9MXqIE9OW4/fHlOmPXY3ix5W5H9sL+J8SFOw9s+nhkDn1+umLiqJJ8nSDHzqKTJiJsPL5c8IuN5p6x0op7seYlj5idhgV81JubfR/THTZwTI2MH4SME9qhmNcJcqsYcJ4MtITIJYXIPsnko+v0wHx3NVqSqaFLvWZoIhjCwTNvOPjioVibkx0wFx/tI6p3NO9RoBYbqDyH4z8p6xC3rro0KUpSt7B+Hdr6r1lpvRXxHSQhOoHnuYtBJ2sDfGuooEqawAWjTN9pE/kPgMZzh+SpcOo95WvVcRAgmN9Cfq223QYWHtnm3Jajlg1Nd/DUbb8QgT6DETrsKSWTSWjW5tyzkgG/l5YmM3Q/wBSMuVBdaiNzULqA9DIke7EwXJGR+i+5ZSzpV+8UFSP5iAH7NlZgI6X07k3LA+1jb8K4utZNdgwHi9LkEfhN/S45YU9peETNdBMD7VIs6rsY2JHQyLC1r5bhebZdXdKdBDQCdRu0kHqu3vE4T8yMvyjTj3GdTMxLaFPhUGAY/c8ztyvgHgfA6laoK7CCTadgJm3yvih+G1T4mU6XMTyN+gv543vD2AQLEHTMCLDBPS0D29mfynAxRq1DV7tKTG3iaYliFj2R7UE7kACOeNJTRKmlrHQbAcj+lj8Dgfi3AVzNPS0gghlYGCGH6YG4Jle4lAGiZMk7+UzaLRNsDdl9F+cIWSbefTGaz2aTuax1Cah7umsgkiwYkdB479Tg3jucp1XKEyqxqggmZsB87+mPOBcGy+YSqDS8K1WCOJDaTBHi3MGd5wS6BZiKiX9MWUUdSGU6SNjscaniHYZwSaFVSD917EehAIPrAwuPYrMsT/LE9X5/DBFWN+xfHAAMrVYMDameY56D+an3dMaumxB0tuNj/UOR/SP8Y+SVcjUpkTaDFiZDKbg8wRGPo3Z3jQzK6H/AJtO87ahtrH5MOvqMJkqdofCXhjqlvfyHT/nFtZwdo8+uOqeXVhNweY8+mPGyPRviP8AOLqVBcoWUrY/Xvx7WqT5Y7OUbyOODRb+n9cBxYdxe7K29+F+b4utNyrLUIXSXdVlaeo+HUZ572mBhkxPORfmMZLi2aBzJD0VtADnvlkKAwnSND3JibDTc3xaCqwvhVbvKx1fiMeX1GOshxKnWqZiiAp7moUZTeQsXIP4pEidhecc9lqc1XY8lA25kj9MZKpwp6RfO0WMtVd2HManPiHVYsR+m2r0+PmxGbM8XR9Gy9ID2ducbjnM8x6YtquIncedrXn4+eE/CuOisgeNPJr7Nz9x3GLuJFwdQhlMSvLb5Hz2PzwU4uGmFjccruL/ANlFLi3eVNECZNwREDbT1n98NKdMCOd72nb8vXAeW4fTBLlQSxBAgSsQLdCDJOL8znFRdRYb2EgSTcCdsZ8Sl+80Z5RbSxlfF+Kikm0sbgDcCLswnYH47dcYnOcSLE6SCdyxNhO0nr5CScW53NCs7NBFT7xJgKF5i8BoBAXYi/qorKASKY0CSQJsSIDlZklrRF4k73hkmHixqiVs4ebMTfYwOnQ29/uxxQzhNgXHo0842YeXXFOWyFWsxC+GN9re+bn6vg5uAVKY1EyOq8vUECcArY+XGOrCa3FHp0i0BuWoW0+bKf8AIn0OLOEZNaYNeruAWE7gblj1Y/L1wBl6zBtJiwsdxB/NCJEYvq1i9F6a7EAqOcAglfdEYiVuxUtaJw3Jtn8wWrE6F5Ty3FNenUn15kY22ZqpQpFjCU6azAEAAcgPkPM4xfZ/jdKkgloKsTsTMnlA6QPdicRz1biVYUaKlaYM3tz9up0A5D8zsadIW3vfRja662ZiANTFonaTMYmPtvD+ymXpU1Q0kcqLsygsx3JPv5ctsTFfpE/51dIfVKfPGN45w8ZeoKqgd08qRFkZvTkTseRt0xtXcDcgeuBcxRSopRgGRgQQdiOmJODXxI5ykumZdELggiUZQUbyMGBNhzHuxdw3OIrBJMm197E747Wt/DFMuwm50MQIZJsOga8R5eYwDxPh+mp3qGVNmUmPhOzDz5fMOy+jQ5rPgIfEFA3MxjK5zPvXbRRDaY9ogqGPO53EYlE95VAKsdJ+8AAD59fUYc5/NFyKSeI7g2tBG/TFpEbENHhtMN3envKm1gYE/i6Qf+MbTh+RWki0xA0jYWk8zhXwXghpFmY6nbc32n/jDjTgnC/ICnXgsqJOAatZL+KAshvIg/XxwXpwqzqNSqioJZWAUgb229TvE85HMRUYteS3JPwL+0fCw4NVSCSoZtO5QbVE/EtvUfNJwjgeYH2tHRqpt4fuhrXmNwQYg/LGkWacKDC6pouASFZpkMdgrGRB5kxFsA5upUoJUFCFFRgACP5dQ2I/sO4I6QOQIpOi3JGh4VxYVF1wVYHTUpndWG4PpuDzBw5BkSMYGpSfJItcs1QzprC3iVttI6qbgebD7xxruGZ9WVSpDIwlSNr7e44uKoHlYxxycRmx4DhhCYyOYplnZ1amFYsSFrVTrDCwNJxpBuGkdLb41Gaza0kLudKjn+UAXJ8sZKjX4eGsatKbAuKoW8bapA2F7WxTDja2MuHotHL1qrAeFS8j8CFsZXguZ15ZJIKlR6EEXxpe1iJQ4XmoY6WpkTI2qaadiLbHGDyHBqqIvd1IUgHcjcDoCJ8xjX6WPZl9RLoY9nTorVaY2Ex/taB74JGNPl84U815jp6ft9HLZemMtazORJY2Av4QPfJ+gMWnjL9LGDam5t8caJw5meGTg7RtKtQldSQYuB1+XPHzcZ92r3WdJcKpmEkyxCm8Cbje8WMY1fBePfdMEctJkjrKmDHpMYK4z2eWvLCFcxqiPGBMBj77MPS4xzsuB8k/Y7no/VpRlGuzF166mwJKgwzDd2JEAHmZHht4R4uSzzQo94YtoETGxiQEX8CwZ6n5dcSyS03ie7MwwPIW1HysAJ28VjGHPCOHmo4poIA8vZXzwnfKje3GMLR7k6CjaByEDkMFVawAvsbY0n/RqYUKF258/Mz1xh+PreouohUJgjckHceQNvU/EviTprRkjOORibNt9ooXrAv1m35YYuCHA5xtvHP8owsyjjvZqEDTOkdSCJ98kesEDkMOeA8ObM1uYUbnkASIA84ti4pLoOfuxhwnsnSzBL1EMT4rsmo+iwD5nGroZWjlaZCKtJBcwI955k+ZvgilSVFAACqo+A+r4y3FuI/xFZERvsqbTUabeEE7H2psB6nyw9I52TI3t9BNTtes+EW5Tv8AliYBatR6FvxDn/5D8sTEr6irHD5sAgAElpubC3rf5cscjiz+yIA0yCBJN73NvlzwHWqADVyBDbcmsbnyk/D3Ds51U23hipmT7YtPuI+IxqyfCujGrm+x1nssmcpGm0B1uDvpYgww8jcR/jGGrZrMUwaVRixRvEDcqOUMBMRBB852xrKFY06iGbkFDe3huLDyn4jFnHeGd/TXMUQO+piVBUEmBOmGtrEypPP1kc2S4v6HRSbW+wTs/laNceMByAIDC8A7+d+Xn540FXM0kZaUQW2CjabCY/STAJ2BIwOUqtSdaikU0YsVDEnRpGxmJGm55Q0TMDG4y+YFen3iHS+xgAsI8RQG1jyO1wcLld2Eug1UI88J+0PGjQCol6lQwDE6R1M2+NtydsEcOzt+7MgrIUNOoqNtXIGLgGLcoAJU9sKZ7ym5kIylCQJIJ1SfSGnzg4anLyKqPgS5nM1Q5mvVDA7yYPTTeYPI6RbkcaHs9xk1tdGrDMqzq2DqbHa03FxuCDbGHHDH73mbXIDGm0CB9ofCIt4mtAI6Y0PZOgWzLVAZVE0kyQpLRGkbXgnaY0zgymOcxl1SadSGRvZLXgm0zuBOkEjnfritTP2NTxvpuDAFSnq0m83dbHVaJHXDTPZcOpUx5eR+uXPY4VU8pLprADqAysAPZ5qDvb8m9cUA2LM5wlyWotVI0jXSLQUcKdmB5i0gdAemO+CcUFELq8FKoxRl+7SrSYK9Kb38gb28WHXGcitSmFIMk+EqCSrEETblyO1ib7YzeU4czQtJQTJWqm1Oxs6sAR1BgXt4b4Eh9Ey9aRB3+vni/CrI0e7posk6FCzz8IAnDKmxIEiD0xaYSAeM0tQRVYLU1hqeoEhmQEwY5ROFub45WnuXy9Nne2k16ekz1U3I8t8MeJ5eqalKpTCt3eqVZis6gBYweU/HCnO8EJydUtS1ZhtTCIZw5Y6NLC8C3unAb5Gv4f01dfynf+KQq7dZLu+F0cs7iXq0qbGeSlqrATyGiB6DAuXoimigbAW+v1x7/qxmiBkqc+Iu7nzKIq/MucIaGd0gTpv/AEkA8twDBPuB9cdHBF8HJHH9VK5JMu4hV1EnmZ32idC/vis0LFiVkCLyYjnM/QjA+bJIQgwpVv8AxZpt8McUcw0AxFtIAiL+d/nt78aYXKN9GfUXR2GdSVseYaT+U7W3Gwxr+yXHi/2NYw33Cd/7T+k+nTGToKSwCEr5HaABtB903588MeH5QbNAafak7QIIIvOJkSapjMcmnaNZncgrErVUEkQGi8b+E7jlbAvD6pyHhYaqLH2gPEvS3T8P/wBf6cH8N4gK6GnUI1rBnqOTDz5EdfUYDyvFkqFqTRqllKHnG9jyIv6Y508bi7O5izxzR4y7Le0HalEVVpOCzidQMgKfPkT15b9MYivmdXim24ty2DERtsEHPfyB/FezQpobk7xUMSxJsG2v5bHlBnCnKeFdTHU0wgBuzGwMm0wNiAApnCW2zXjhGC0W1coNDIV1VHHstsgHNzuACQxYWJMeeN72TpaKApwfBYkiCTAknkT6YSdnuBMW1hzJ9s/d3MBQfuqPCUPPnjRZvOwwo0iAwEnyXkB5zHpI9xRXky58l6KOO5yfs5AU+1+31zwLnuHyKNCksAyWN9pEyepE/AYlPKuX8QBuIB5dScOYWihZjAAlmPKMMsxVbPafDKSgDQLCNumJjM1O11UklEUJPh1AzHKfXfExVhlXDqgqUVB5zTPu2v0j8xti96uqkZ5rPXxLvtbf6thLwmvEoBMlSoHXoOUkflgqlnhLpaxcgMTDA6pUAT4tWwP+cdJxbb0cd5FFpp/cZVs2Cuofgqb8tmsLxpn44NyXEDSqIv3WqaGtF3BZSDO82952jGTTPRTdCTIGlYKgHUZbVPKJgg2uOeJWrtT0Kwl0IdXuS2kDQrE9BcAdb+fOyxpuLO5ifOCkjQdr+EhT3yoGRpFUQJUMR4lJBi/ODpJmOingXFzlqgXdD4ZgrrUGBpBi43A3mRbUMb5HV1B3WoJvtDCY9CDj572m4QaFQIFJVv5VRixKAEllAHO/PcX3JIzcWvhZTae0bHPZcMBVpH2ipJQHU4mB4hcC8mx2mLYso5hK6FX0k3DKDaxIEGY5fdJgyJMYy/ZXtDolH1aNUFyp0q/UtGlQTuCRe/M40JBpOFAJVvYUWVYA1azBJPSZsItAwUbWhMnuwDM9icu5kmpAM6dQ35XifnhxlsqlJAlNQqjkOvO/M7ScK81Vhu9WoGFwtz3a+Hxa2BIjpA1FiN4EHUs0HWRJFxcEEEEggggEEEEctsMoqwiZOJVqKoLMQABcnAub4glFZc+JrKouWPQD9dhgbLcPeuwqZgQo9ilNh5t1b6ttgGUQs+ass06PM7M/l5L9HphiqpRUKogbKo3J8up88dVszB0INT9Ngo5Fug8tz88TK5IqSzHW5PtRsBeAJss/RN8HHG5b8C5TrRKdBmYM52PhUTC23J5tHPYcvMskxZm+P74r1ztiav8AGNHBLRUZOiji3EKlKjUqKwJRSfEoPxiDjJU/9TayvpejSIBgsGdebDo17THPGxzGWDoyNsykEc/FbHy7tDw9qVdlYT4g1hOoG4gWtOufQjCJxo2YmpaYd2g4v/G1kcAoEVqek+LUpOp2BgRso2m3vws+zCGQQ8zeBI33i+8+Yjpj00qbMQjmFpkiQzSy8hpAIJE+K9iNr4aZLLkTSqSQDrCkgqQRpJFrmwiP3ON3pskeNHN9ZgmpcltAWfyukWJNME30kbhd1N42vzjlgZaDlIHiUHYm9gPcdxbyGHtShyubeGYhk5qZG46enngV6Pc1AP8A42upvYkRfmPz288Pi5W0/wAGaKi4r/s8XLiNdMAEbDrzMiYnl9WNRtShgYI5x0FwY/bzxQyaDP3TuOhIF/Q47I0sSomTDKBMEmAQOvp5+6mg6DadQ2ZTDg2BuQ0AQfIj5R0wdxLgQzNNa9IvRrrcFbGxhlM2YHkTIMD3XcLyCCXqMLDxAkRAM6nm1vh1wU3Ef4hAaTEUmFnEgsp5pzVfxb9I3xnm0tGrEm+hHwTjnep3dYTUErUBUaeUBuQ1A+ydoMxbF9bsKEqa08QOysSQh5jqyG19xA3GMznewL0SamTqFSZkEkMZ/EDDX/q+Zw27GdrqtMPRzbS6NpQaYqaYsSF9pZm4AiL4xuKOoss+OmPs1nzlgqKuuo2/U2iWPXkJPLHGRpFKjVGX7VwsrO0kyBYXJuf2we+R1PrseZO++wHkB0x1Q4eRV19LeowS0hMqn9DvJZYqC9SNRkm9lHSdrDn0x85zXbP/AKjxFaFE/wDa0gxJ/wDyuAYb+wch7+kVf6k9s3zLVMjk5ZVH27pcmD4kWPuj7x57bTKH/TSkq5sWvoMf/W84rsijo3mapwxFuX5DEx3nm+0Pu/IY8xQAnc6URo5k+ijSqHyup+hjn+JlFp6YJM6tj7j1svqZva7KnkiV23As3QCApjlEz5k74V5nLaTFwBeDeJEbcxBsw8t+XWxt/uOHNR8BOayLlQ0aCraSW2RRcGQZN7+87c1tISYBk7KRtEQL2k+7acH/AMexRlWwsFkhpbmCSbA+d7nbFvC+HNWrACxYySosBzb4bdSR1MY/Uw+JM6Pos3GLi+jd8EacshIgAED+1WIU+hAB9+LuJ8OWvSam+x2I3B5EeYPx9+ClpKqBVEKogDoAIGPGFpwlw5Kh0nTtGfpNUSmmWo04dUh6jD7Nd5P42a7afO/PHlKuqVP4VmDEKCoOmWXcrHkRt/THQ4YcXyr1KZaizJVUHSQQJ/CZtHSRY+pwlqLSVmUVKhWrpJNQM3d1iAab94RAaw8JNiBAABGEdFjGhl6mtiQAh2URvIhpiQYAtJv0AGK85n9B7umO8q8lGyzzaPjG/oL4qpZ3MVVFMIaTgAVHMQD+C533E3vb+rDLJcPp0Et/uY7k+Z9eWI2UD8O4NpbvKh11Tz5DyUcvr3ms7PanZeb/AKJ1PnsPPFtPLGp7Uqn9PNv7ug8vj0wdpERyw2GPzICUtUgShQVBC+87knqTzPnjpn9AeXx/bHTCMcxjXRl6Klaenry35Y6iPrrjmqdto8/l88Qt6TgGPiRmwq7R8EGYpkC1QA6TtvuCeQO3lY8sMzz5YmuN8C1ehkZNO0YilQLHvD/NnciCGUaXptAAAsb+ZN+dppa1BXwkHw/hcRKxa1t/8YbcbyIUmsq+Gwqjqq7VBuSVG8XI81GFziPFvYah/UsWa20XsNx7sJVxZqbU47KKlXUptpM3AvpfkRa9z6fPHVVA6lWj8UbBoMMOs+v/AO2OquXuHHiMSw/rSBcdIty+UDBFHKzpIsBsY3TkoB5C3i/zjXhlLbfXg5eRR5fCt+RXw+i5ZqTC67m8Mp2k7C3v+GD6ubpZWnLNsDc7kKCxC+ig/C5w2yXCmdfCAqDmbzHzJ85xku31IU6VMlWZpaPCCGGg96r3FisgxtE4vLl9jTg9Py2xXxvi9eqthVpK9lV6WkNInSKmolXYWBK9Nt8abhueLUabU2IQoukWssCBtuMYH+KZkXTq1b00qZkuQLjVTplVlgJ06jeLA43HCtAoUhTvT0LpPVYEE+eMLk29nWhCMVSQb37QBqNvT52wAMrFR3BIZ41G0mNp8vLBZYDHLXOIEkvYK4bxapSNyXTcrtHmvT0/5wo/1I7eGnRWlliQ9YEM9wUUbhfxmd+Q84gqvUVFLM2lRckmAAOuML214jSqGlpYNCsTpvZog+lvliC5Qj2U/wCntMLmIgXRpnbcTPPkdsbTgHZ6hlm7wB9ckambkwsCvoQJN+fPGC4ZxGpk66sElmUeBtyjXlY3tEETzx9O7w1RIWJA5QQI5nad+X+Gx40KipuX0/vkqzdUFyQen5DEwGnDzT8Oom5NzfxHV184xMA6sQ7voNr53TSLjxAX8Mdeu1v0wqqVq1aJpADkTuD5EwPhijh1U5fMGkTKtHz9k+vI/wCMMuP5vQgC+0/h91p95sPfjoyi21RzoKKT0BcLoNVcjw2i5AIEtaPmduWPoXD8hTy1MmfN3PP18ug8+pxnuGcCamgWQpN2Pmd/htgvtWrFKRklSII5ahFz88Jy5U5UvAf6T0/DNIakQQd/nO2PKVUH158vXAnB62ughP8ATE+a+H9MePGr1+Inl5YCkwObgEU2udz5dOmB8xwlH18hVEOB97z8m/F5DpjoU/6jb6mfr449bPBRGpZIsPQE28rE+44DJictoOGWuz0aaYVFHkqi5Px+ZOCsvk76nu3IDZfTqfP8sA9nMxTqKzq2tzGpjzkSsfhjaLYbs2Bjj499jHKyE4gxNOJhpRy6yPPA/rgo4pqrzwUWLnHyU1Ft+WKGqx/j43wROBqiXPywTRUGTvZ645Dx0n9N8cHz+j6emOXX15cv164GtjHKke/xHQdLkxP74zeZodxUCg+BzKAAkU2MypH9J+77wNhjQVSZt7/K3LzxxTphbASSfUk/mT9bYFxTErNNOgbIcM5vYTqCdDz1Ebjnp2Hyw8p8MDwziw2G0jz8sW5PIxd9+Q5D16n5fng2cDfhD4Y/3SOdMCBYRtjGdrOz1SuqaQjaS8hmKSHplDB0tBEzcY2ZOF2ZqgLJMAXOFSNcJNdHzMdj82qsFp04LUfCzozMaUw2sKAqDwEiJMNHnruE9nxRo06fhYogUnrAuduZnHTdpqQaIeOukxGGdCqGAZSCDsRgU/YZJyXYG3Cxbwrbb6jAtXJAVFUaQDBju3NzP3x4RtzHLDs4T1h/3a+Sj/5FG87JufPr8cUy4SbbAuP9mBmaD0pFMtHiHIgyJ6jGTyv+lT+PvqgkqFQobiIEkFRaBETj6ayYXcTzDKFC2nn0wX3FqbBMlwVaVNaYEimNKk+Iwbm8dfdtgill+lvl9e7Ceplaqmf4qo01RUgEGw3pi38s9MTIdnKiVKLkpCZjM1jBM6cwrBALe1JuPzxdl8qLc8kVD7unQYmL+IJ9obdPyGJhbKsyPaFvtaf9p/8AbDzj/wD/AKFD/Z/7vj3Ex11/s5vg1TD8/wBcBccP/ar/AH/o+JiYxZO/w/4H+Pyv5LezB+w/3t+S4MzZicTEwcOkZMvbFGfrNqoXN6tMG5uDUAIPlhd2fvnHm8VWieXjrbfE/HExMOJH5TdZeiqEBVCjoAAPgMEc8TEwl9jodEOJiYmBDOTiYmJiFgrYorcvf+mPcTDRHkqy+x8m/THTb/HExMCuipdlb88XcDWXeeW3lM7YmJgcnQWH5hvjk4mJhRtOTjOdpT9iPNl/PHuJhc+hmP5kZDMnwqecE+8MsHGl7Ln7NvKocTEwiHzGrL8n5G74qFMaiYEwLx0mPzPxx7iYezIWnAPER9mce4mJ4KE2RWXv9XGGeRclTJJ8bi/QOwA+GJiYFdheAXPfzD7vyGJiYmKZ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076" name="Picture 4" descr="http://www.indisoft.com.mx/images/Bancos+.gif"/>
          <p:cNvPicPr>
            <a:picLocks noChangeAspect="1" noChangeArrowheads="1"/>
          </p:cNvPicPr>
          <p:nvPr/>
        </p:nvPicPr>
        <p:blipFill>
          <a:blip r:embed="rId2" cstate="print"/>
          <a:srcRect/>
          <a:stretch>
            <a:fillRect/>
          </a:stretch>
        </p:blipFill>
        <p:spPr bwMode="auto">
          <a:xfrm>
            <a:off x="611560" y="1700808"/>
            <a:ext cx="3096344" cy="4320480"/>
          </a:xfrm>
          <a:prstGeom prst="rect">
            <a:avLst/>
          </a:prstGeom>
          <a:noFill/>
        </p:spPr>
      </p:pic>
    </p:spTree>
    <p:extLst>
      <p:ext uri="{BB962C8B-B14F-4D97-AF65-F5344CB8AC3E}">
        <p14:creationId xmlns:p14="http://schemas.microsoft.com/office/powerpoint/2010/main" xmlns="" val="3689348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DT5d-S8vpW8asRnWaEZI2_aeTyFAr2uy1BlO1_oivCTY2LbYxuQ"/>
          <p:cNvPicPr>
            <a:picLocks noChangeAspect="1" noChangeArrowheads="1"/>
          </p:cNvPicPr>
          <p:nvPr/>
        </p:nvPicPr>
        <p:blipFill>
          <a:blip r:embed="rId2" cstate="print"/>
          <a:srcRect/>
          <a:stretch>
            <a:fillRect/>
          </a:stretch>
        </p:blipFill>
        <p:spPr bwMode="auto">
          <a:xfrm>
            <a:off x="251520" y="620688"/>
            <a:ext cx="3240360" cy="5760640"/>
          </a:xfrm>
          <a:prstGeom prst="rect">
            <a:avLst/>
          </a:prstGeom>
          <a:noFill/>
        </p:spPr>
      </p:pic>
      <p:sp>
        <p:nvSpPr>
          <p:cNvPr id="4" name="3 Rectángulo"/>
          <p:cNvSpPr/>
          <p:nvPr/>
        </p:nvSpPr>
        <p:spPr>
          <a:xfrm>
            <a:off x="3779912" y="404664"/>
            <a:ext cx="5184576" cy="6124754"/>
          </a:xfrm>
          <a:prstGeom prst="rect">
            <a:avLst/>
          </a:prstGeom>
        </p:spPr>
        <p:txBody>
          <a:bodyPr wrap="square">
            <a:spAutoFit/>
          </a:bodyPr>
          <a:lstStyle/>
          <a:p>
            <a:pPr algn="just" fontAlgn="base">
              <a:buFontTx/>
              <a:buChar char="-"/>
            </a:pPr>
            <a:r>
              <a:rPr lang="es-MX" sz="2800" dirty="0" smtClean="0"/>
              <a:t>Los </a:t>
            </a:r>
            <a:r>
              <a:rPr lang="es-MX" sz="2800" dirty="0" smtClean="0"/>
              <a:t>conocidos conceptos de marketing (como segmentación, selección del grupo objetivo y posicionamiento) tienen que aplicarse a la penetración de la empresa en el mercado</a:t>
            </a:r>
            <a:r>
              <a:rPr lang="es-MX" sz="2800" dirty="0" smtClean="0"/>
              <a:t>. </a:t>
            </a:r>
          </a:p>
          <a:p>
            <a:pPr algn="just" fontAlgn="base">
              <a:buFontTx/>
              <a:buChar char="-"/>
            </a:pPr>
            <a:r>
              <a:rPr lang="es-MX" sz="2800" dirty="0" smtClean="0"/>
              <a:t>- </a:t>
            </a:r>
            <a:r>
              <a:rPr lang="es-MX" sz="2800" dirty="0" smtClean="0"/>
              <a:t>Muy importante es conocer la dinámica del comportamiento del inversor, del mismo modo que hay que saber por qué algunos no compran y otros dejan de hacerlo. Conviene más mantener a los inversores que captar nuevos y perderlos </a:t>
            </a:r>
            <a:r>
              <a:rPr lang="es-MX" sz="2800" dirty="0" smtClean="0"/>
              <a:t>rápidamente.</a:t>
            </a:r>
          </a:p>
        </p:txBody>
      </p:sp>
      <p:sp>
        <p:nvSpPr>
          <p:cNvPr id="5" name="4 Rectángulo"/>
          <p:cNvSpPr/>
          <p:nvPr/>
        </p:nvSpPr>
        <p:spPr>
          <a:xfrm>
            <a:off x="0" y="0"/>
            <a:ext cx="9060750" cy="523220"/>
          </a:xfrm>
          <a:prstGeom prst="rect">
            <a:avLst/>
          </a:prstGeom>
          <a:noFill/>
        </p:spPr>
        <p:txBody>
          <a:bodyPr wrap="none" lIns="91440" tIns="45720" rIns="91440" bIns="45720">
            <a:spAutoFit/>
          </a:bodyPr>
          <a:lstStyle/>
          <a:p>
            <a:pPr algn="ctr"/>
            <a:r>
              <a:rPr lang="es-E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PASOS PARA QUE FUNCIONE BIEN EL MARKETING BURSÁTIL</a:t>
            </a:r>
            <a:endParaRPr lang="es-E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320894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mpresas2cero.com.co/files/2013/07/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512" y="260648"/>
            <a:ext cx="3200400" cy="2505432"/>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5124" name="Picture 4" descr="http://mejorniveldevida1.files.wordpress.com/2011/03/multinivel-trabajar-trabajo-casa-oficina-multilevel-red-internet-network-marketing-red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104"/>
          <a:stretch/>
        </p:blipFill>
        <p:spPr bwMode="auto">
          <a:xfrm>
            <a:off x="3811960" y="275543"/>
            <a:ext cx="4792488" cy="2628489"/>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95536" y="2996952"/>
            <a:ext cx="8280920" cy="3970318"/>
          </a:xfrm>
          <a:prstGeom prst="rect">
            <a:avLst/>
          </a:prstGeom>
        </p:spPr>
        <p:txBody>
          <a:bodyPr wrap="square">
            <a:spAutoFit/>
          </a:bodyPr>
          <a:lstStyle/>
          <a:p>
            <a:pPr algn="just" fontAlgn="base"/>
            <a:r>
              <a:rPr lang="es-MX" sz="2800" dirty="0" smtClean="0"/>
              <a:t>- El </a:t>
            </a:r>
            <a:r>
              <a:rPr lang="es-MX" sz="2800" dirty="0" smtClean="0"/>
              <a:t>marketing bursátil se concentra en la estrategia de la empresa y su transformación en forma de </a:t>
            </a:r>
            <a:r>
              <a:rPr lang="es-MX" sz="2800" dirty="0" err="1" smtClean="0"/>
              <a:t>equity-story</a:t>
            </a:r>
            <a:r>
              <a:rPr lang="es-MX" sz="2800" dirty="0" smtClean="0"/>
              <a:t>.</a:t>
            </a:r>
          </a:p>
          <a:p>
            <a:pPr algn="just" fontAlgn="base"/>
            <a:r>
              <a:rPr lang="es-MX" sz="2800" dirty="0" smtClean="0"/>
              <a:t>- El marketing bursátil requiere un equipo profesional que se dedique íntegramente a esta tarea y que sea suficientemente competente en este terreno. La eficacia en bolsa se consigue mejorando la información dirigida a los inversores y contemplando el negocio rigurosamente desde su perspectiva</a:t>
            </a:r>
            <a:r>
              <a:rPr lang="es-MX" sz="2800" dirty="0" smtClean="0"/>
              <a:t>.</a:t>
            </a:r>
            <a:endParaRPr lang="es-MX" sz="2800" dirty="0" smtClean="0"/>
          </a:p>
        </p:txBody>
      </p:sp>
    </p:spTree>
    <p:extLst>
      <p:ext uri="{BB962C8B-B14F-4D97-AF65-F5344CB8AC3E}">
        <p14:creationId xmlns:p14="http://schemas.microsoft.com/office/powerpoint/2010/main" xmlns="" val="318436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87025"/>
            <a:ext cx="4572000" cy="5539978"/>
          </a:xfrm>
          <a:prstGeom prst="rect">
            <a:avLst/>
          </a:prstGeom>
        </p:spPr>
        <p:txBody>
          <a:bodyPr>
            <a:spAutoFit/>
          </a:bodyPr>
          <a:lstStyle/>
          <a:p>
            <a:pPr algn="just"/>
            <a:r>
              <a:rPr lang="es-MX" sz="2800" dirty="0" smtClean="0"/>
              <a:t>En definitiva, el marketing bursátil requiere una visión completamente nueva y va mucho más allá de las tradicionales Investor </a:t>
            </a:r>
            <a:r>
              <a:rPr lang="es-MX" sz="2800" dirty="0" err="1" smtClean="0"/>
              <a:t>Relations</a:t>
            </a:r>
            <a:r>
              <a:rPr lang="es-MX" sz="2800" dirty="0" smtClean="0"/>
              <a:t>. El </a:t>
            </a:r>
            <a:r>
              <a:rPr lang="es-MX" sz="2800" dirty="0" smtClean="0"/>
              <a:t>marketing bursátil comienza con los clientes, con los inversores institucionales y los privados. Sus necesidades, intereses y posiciones constituyen el punto de partida</a:t>
            </a:r>
            <a:r>
              <a:rPr lang="es-MX" sz="2800" dirty="0" smtClean="0"/>
              <a:t>.</a:t>
            </a:r>
            <a:endParaRPr lang="es-MX" dirty="0" smtClean="0"/>
          </a:p>
          <a:p>
            <a:pPr algn="just"/>
            <a:endParaRPr lang="es-MX" dirty="0"/>
          </a:p>
        </p:txBody>
      </p:sp>
      <p:pic>
        <p:nvPicPr>
          <p:cNvPr id="19458" name="Picture 2" descr="http://www.marketingdirecto.com/wp-content/uploads/2013/05/marketing-de-contenidos.jpg"/>
          <p:cNvPicPr>
            <a:picLocks noChangeAspect="1" noChangeArrowheads="1"/>
          </p:cNvPicPr>
          <p:nvPr/>
        </p:nvPicPr>
        <p:blipFill>
          <a:blip r:embed="rId2" cstate="print"/>
          <a:srcRect/>
          <a:stretch>
            <a:fillRect/>
          </a:stretch>
        </p:blipFill>
        <p:spPr bwMode="auto">
          <a:xfrm>
            <a:off x="5148064" y="548680"/>
            <a:ext cx="3456384" cy="54726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04664"/>
            <a:ext cx="5814392" cy="6124754"/>
          </a:xfrm>
          <a:prstGeom prst="rect">
            <a:avLst/>
          </a:prstGeom>
        </p:spPr>
        <p:txBody>
          <a:bodyPr wrap="square">
            <a:spAutoFit/>
          </a:bodyPr>
          <a:lstStyle/>
          <a:p>
            <a:pPr algn="just"/>
            <a:r>
              <a:rPr lang="es-MX" sz="2800" dirty="0" smtClean="0"/>
              <a:t>Internet y los avances tecnológicos no solo propician un cambio en el funcionamiento interno de las empresas; también los inversores han comenzado a analizar el valor en bolsa de las corporaciones desde otro punto de vista. Para que una compañía capte la atención de los inversores no basta con demostrar un buen funcionamiento interno, sino que es necesario convencer del dinamismo de las relaciones, las oportunidades de venta cruzada y su capacidad para aumentar el margen de beneficios</a:t>
            </a:r>
            <a:r>
              <a:rPr lang="es-MX" sz="2800" dirty="0" smtClean="0"/>
              <a:t>.</a:t>
            </a:r>
            <a:endParaRPr lang="es-MX" sz="2800" dirty="0"/>
          </a:p>
        </p:txBody>
      </p:sp>
      <p:pic>
        <p:nvPicPr>
          <p:cNvPr id="20482" name="Picture 2" descr="http://1.bp.blogspot.com/-4_dz3TqMu0g/T7nK_CL-5II/AAAAAAAAAV8/B6Y6zUTZWhk/s1600/Tema+1.1..jpg"/>
          <p:cNvPicPr>
            <a:picLocks noChangeAspect="1" noChangeArrowheads="1"/>
          </p:cNvPicPr>
          <p:nvPr/>
        </p:nvPicPr>
        <p:blipFill>
          <a:blip r:embed="rId2" cstate="print"/>
          <a:srcRect/>
          <a:stretch>
            <a:fillRect/>
          </a:stretch>
        </p:blipFill>
        <p:spPr bwMode="auto">
          <a:xfrm>
            <a:off x="6084168" y="620688"/>
            <a:ext cx="2664296" cy="58226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bp.blogspot.com/-qWVFBMtLWkg/UkNMfNI8MUI/AAAAAAAAAFQ/IxuxGokkvns/s425/muchas-gracias.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476</Words>
  <Application>Microsoft Office PowerPoint</Application>
  <PresentationFormat>Presentación en pantalla (4:3)</PresentationFormat>
  <Paragraphs>25</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eLmOsHa</dc:creator>
  <cp:lastModifiedBy>instalacion office</cp:lastModifiedBy>
  <cp:revision>17</cp:revision>
  <dcterms:created xsi:type="dcterms:W3CDTF">2014-02-10T15:41:47Z</dcterms:created>
  <dcterms:modified xsi:type="dcterms:W3CDTF">2014-03-19T19:51:15Z</dcterms:modified>
</cp:coreProperties>
</file>