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50" d="100"/>
          <a:sy n="50" d="100"/>
        </p:scale>
        <p:origin x="-624"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B1DDC89F-5A84-440F-AA9B-F40213626F40}" type="datetimeFigureOut">
              <a:rPr lang="es-MX" smtClean="0"/>
              <a:t>19/03/2014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342213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1DDC89F-5A84-440F-AA9B-F40213626F40}" type="datetimeFigureOut">
              <a:rPr lang="es-MX" smtClean="0"/>
              <a:t>19/03/2014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3631080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1DDC89F-5A84-440F-AA9B-F40213626F40}" type="datetimeFigureOut">
              <a:rPr lang="es-MX" smtClean="0"/>
              <a:t>19/03/2014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1766911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B1DDC89F-5A84-440F-AA9B-F40213626F40}" type="datetimeFigureOut">
              <a:rPr lang="es-MX" smtClean="0"/>
              <a:t>19/03/2014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400754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1DDC89F-5A84-440F-AA9B-F40213626F40}" type="datetimeFigureOut">
              <a:rPr lang="es-MX" smtClean="0"/>
              <a:t>19/03/2014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2572573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B1DDC89F-5A84-440F-AA9B-F40213626F40}" type="datetimeFigureOut">
              <a:rPr lang="es-MX" smtClean="0"/>
              <a:t>19/03/2014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92870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B1DDC89F-5A84-440F-AA9B-F40213626F40}" type="datetimeFigureOut">
              <a:rPr lang="es-MX" smtClean="0"/>
              <a:t>19/03/2014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4284479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B1DDC89F-5A84-440F-AA9B-F40213626F40}" type="datetimeFigureOut">
              <a:rPr lang="es-MX" smtClean="0"/>
              <a:t>19/03/2014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505633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1DDC89F-5A84-440F-AA9B-F40213626F40}" type="datetimeFigureOut">
              <a:rPr lang="es-MX" smtClean="0"/>
              <a:t>19/03/2014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228707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1DDC89F-5A84-440F-AA9B-F40213626F40}" type="datetimeFigureOut">
              <a:rPr lang="es-MX" smtClean="0"/>
              <a:t>19/03/2014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3681907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1DDC89F-5A84-440F-AA9B-F40213626F40}" type="datetimeFigureOut">
              <a:rPr lang="es-MX" smtClean="0"/>
              <a:t>19/03/2014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2E36AF7-A6E5-4C8E-ADF5-88CE81007560}" type="slidenum">
              <a:rPr lang="es-MX" smtClean="0"/>
              <a:t>‹Nº›</a:t>
            </a:fld>
            <a:endParaRPr lang="es-MX"/>
          </a:p>
        </p:txBody>
      </p:sp>
    </p:spTree>
    <p:extLst>
      <p:ext uri="{BB962C8B-B14F-4D97-AF65-F5344CB8AC3E}">
        <p14:creationId xmlns:p14="http://schemas.microsoft.com/office/powerpoint/2010/main" val="2268594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DC89F-5A84-440F-AA9B-F40213626F40}" type="datetimeFigureOut">
              <a:rPr lang="es-MX" smtClean="0"/>
              <a:t>19/03/2014</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E36AF7-A6E5-4C8E-ADF5-88CE81007560}" type="slidenum">
              <a:rPr lang="es-MX" smtClean="0"/>
              <a:t>‹Nº›</a:t>
            </a:fld>
            <a:endParaRPr lang="es-MX"/>
          </a:p>
        </p:txBody>
      </p:sp>
    </p:spTree>
    <p:extLst>
      <p:ext uri="{BB962C8B-B14F-4D97-AF65-F5344CB8AC3E}">
        <p14:creationId xmlns:p14="http://schemas.microsoft.com/office/powerpoint/2010/main" val="66877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314450" y="517730"/>
            <a:ext cx="10077449" cy="6087820"/>
          </a:xfrm>
          <a:prstGeom prst="rect">
            <a:avLst/>
          </a:prstGeom>
        </p:spPr>
        <p:txBody>
          <a:bodyPr wrap="square">
            <a:spAutoFit/>
          </a:bodyPr>
          <a:lstStyle/>
          <a:p>
            <a:pPr lvl="1" algn="ctr">
              <a:spcBef>
                <a:spcPct val="20000"/>
              </a:spcBef>
              <a:defRPr/>
            </a:pPr>
            <a:r>
              <a:rPr lang="es-ES" sz="4400" b="1" spc="50" dirty="0">
                <a:ln w="0"/>
                <a:solidFill>
                  <a:schemeClr val="bg2"/>
                </a:solidFill>
                <a:effectLst>
                  <a:outerShdw blurRad="38100" dist="38100" dir="2700000" algn="tl">
                    <a:srgbClr val="000000">
                      <a:alpha val="43137"/>
                    </a:srgbClr>
                  </a:outerShdw>
                </a:effectLst>
                <a:latin typeface="Book Antiqua" panose="02040602050305030304" pitchFamily="18" charset="0"/>
              </a:rPr>
              <a:t>UNIVERSIDAD TECNOLOGICA DE NEZAHUALCOYOTL</a:t>
            </a:r>
          </a:p>
          <a:p>
            <a:pPr lvl="3" algn="ctr">
              <a:spcBef>
                <a:spcPct val="20000"/>
              </a:spcBef>
              <a:defRPr/>
            </a:pPr>
            <a:endParaRPr lang="es-ES" sz="11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3" algn="ctr">
              <a:spcBef>
                <a:spcPct val="20000"/>
              </a:spcBef>
              <a:defRPr/>
            </a:pPr>
            <a:endParaRPr lang="es-ES" sz="11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0" algn="ctr">
              <a:spcBef>
                <a:spcPct val="20000"/>
              </a:spcBef>
              <a:defRPr/>
            </a:pPr>
            <a:r>
              <a:rPr lang="es-ES" sz="4000" b="1" spc="50" dirty="0">
                <a:ln w="0"/>
                <a:solidFill>
                  <a:schemeClr val="bg2"/>
                </a:solidFill>
                <a:effectLst>
                  <a:outerShdw blurRad="38100" dist="38100" dir="2700000" algn="tl">
                    <a:srgbClr val="000000">
                      <a:alpha val="43137"/>
                    </a:srgbClr>
                  </a:outerShdw>
                </a:effectLst>
                <a:latin typeface="Book Antiqua" panose="02040602050305030304" pitchFamily="18" charset="0"/>
              </a:rPr>
              <a:t>División de Administración</a:t>
            </a:r>
            <a:br>
              <a:rPr lang="es-ES" sz="4000" b="1" spc="50" dirty="0">
                <a:ln w="0"/>
                <a:solidFill>
                  <a:schemeClr val="bg2"/>
                </a:solidFill>
                <a:effectLst>
                  <a:outerShdw blurRad="38100" dist="38100" dir="2700000" algn="tl">
                    <a:srgbClr val="000000">
                      <a:alpha val="43137"/>
                    </a:srgbClr>
                  </a:outerShdw>
                </a:effectLst>
                <a:latin typeface="Book Antiqua" panose="02040602050305030304" pitchFamily="18" charset="0"/>
              </a:rPr>
            </a:br>
            <a:r>
              <a:rPr lang="es-ES" sz="4000" b="1" spc="50" dirty="0">
                <a:ln w="0"/>
                <a:solidFill>
                  <a:schemeClr val="bg2"/>
                </a:solidFill>
                <a:effectLst>
                  <a:outerShdw blurRad="38100" dist="38100" dir="2700000" algn="tl">
                    <a:srgbClr val="000000">
                      <a:alpha val="43137"/>
                    </a:srgbClr>
                  </a:outerShdw>
                </a:effectLst>
                <a:latin typeface="Book Antiqua" panose="02040602050305030304" pitchFamily="18" charset="0"/>
              </a:rPr>
              <a:t>Ingeniería en Negocios</a:t>
            </a:r>
          </a:p>
          <a:p>
            <a:pPr lvl="0" algn="ctr">
              <a:spcBef>
                <a:spcPct val="20000"/>
              </a:spcBef>
              <a:defRPr/>
            </a:pPr>
            <a:endParaRPr lang="es-ES" sz="10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0" algn="ctr">
              <a:spcBef>
                <a:spcPct val="20000"/>
              </a:spcBef>
              <a:defRPr/>
            </a:pPr>
            <a:endParaRPr lang="es-ES" sz="10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0" algn="ctr">
              <a:spcBef>
                <a:spcPct val="20000"/>
              </a:spcBef>
              <a:defRPr/>
            </a:pPr>
            <a:r>
              <a:rPr lang="es-ES" sz="3600" b="1" spc="50" dirty="0">
                <a:ln w="0"/>
                <a:solidFill>
                  <a:schemeClr val="bg2"/>
                </a:solidFill>
                <a:effectLst>
                  <a:outerShdw blurRad="38100" dist="38100" dir="2700000" algn="tl">
                    <a:srgbClr val="000000">
                      <a:alpha val="43137"/>
                    </a:srgbClr>
                  </a:outerShdw>
                </a:effectLst>
                <a:latin typeface="Book Antiqua" panose="02040602050305030304" pitchFamily="18" charset="0"/>
              </a:rPr>
              <a:t>Profesor: Ricardo </a:t>
            </a:r>
            <a:r>
              <a:rPr lang="es-ES" sz="3600" b="1" spc="50" dirty="0" err="1">
                <a:ln w="0"/>
                <a:solidFill>
                  <a:schemeClr val="bg2"/>
                </a:solidFill>
                <a:effectLst>
                  <a:outerShdw blurRad="38100" dist="38100" dir="2700000" algn="tl">
                    <a:srgbClr val="000000">
                      <a:alpha val="43137"/>
                    </a:srgbClr>
                  </a:outerShdw>
                </a:effectLst>
                <a:latin typeface="Book Antiqua" panose="02040602050305030304" pitchFamily="18" charset="0"/>
              </a:rPr>
              <a:t>Yebra</a:t>
            </a:r>
            <a:r>
              <a:rPr lang="es-ES" sz="3600" b="1" spc="50" dirty="0">
                <a:ln w="0"/>
                <a:solidFill>
                  <a:schemeClr val="bg2"/>
                </a:solidFill>
                <a:effectLst>
                  <a:outerShdw blurRad="38100" dist="38100" dir="2700000" algn="tl">
                    <a:srgbClr val="000000">
                      <a:alpha val="43137"/>
                    </a:srgbClr>
                  </a:outerShdw>
                </a:effectLst>
                <a:latin typeface="Book Antiqua" panose="02040602050305030304" pitchFamily="18" charset="0"/>
              </a:rPr>
              <a:t> Romero</a:t>
            </a:r>
          </a:p>
          <a:p>
            <a:pPr lvl="0" algn="ctr">
              <a:spcBef>
                <a:spcPct val="20000"/>
              </a:spcBef>
              <a:defRPr/>
            </a:pPr>
            <a:endParaRPr lang="es-ES" sz="10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0" algn="ctr">
              <a:spcBef>
                <a:spcPct val="20000"/>
              </a:spcBef>
              <a:defRPr/>
            </a:pPr>
            <a:endParaRPr lang="es-ES" sz="10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a:p>
            <a:pPr lvl="0" algn="ctr">
              <a:spcBef>
                <a:spcPct val="20000"/>
              </a:spcBef>
              <a:defRPr/>
            </a:pPr>
            <a:r>
              <a:rPr lang="es-ES" sz="4000" b="1" spc="50" dirty="0" smtClean="0">
                <a:ln w="0"/>
                <a:solidFill>
                  <a:schemeClr val="bg2"/>
                </a:solidFill>
                <a:effectLst>
                  <a:outerShdw blurRad="38100" dist="38100" dir="2700000" algn="tl">
                    <a:srgbClr val="000000">
                      <a:alpha val="43137"/>
                    </a:srgbClr>
                  </a:outerShdw>
                </a:effectLst>
                <a:latin typeface="Book Antiqua" panose="02040602050305030304" pitchFamily="18" charset="0"/>
              </a:rPr>
              <a:t>MERCADOTECNIA</a:t>
            </a:r>
          </a:p>
          <a:p>
            <a:pPr lvl="0" algn="ctr">
              <a:spcBef>
                <a:spcPct val="20000"/>
              </a:spcBef>
              <a:defRPr/>
            </a:pPr>
            <a:r>
              <a:rPr lang="es-ES" sz="4000" b="1" spc="50" dirty="0" smtClean="0">
                <a:ln w="0"/>
                <a:solidFill>
                  <a:schemeClr val="bg2"/>
                </a:solidFill>
                <a:effectLst>
                  <a:outerShdw blurRad="38100" dist="38100" dir="2700000" algn="tl">
                    <a:srgbClr val="000000">
                      <a:alpha val="43137"/>
                    </a:srgbClr>
                  </a:outerShdw>
                </a:effectLst>
                <a:latin typeface="Book Antiqua" panose="02040602050305030304" pitchFamily="18" charset="0"/>
              </a:rPr>
              <a:t>Alumno: </a:t>
            </a:r>
            <a:r>
              <a:rPr lang="es-ES" sz="4000" b="1" spc="50" dirty="0" smtClean="0">
                <a:ln w="0"/>
                <a:solidFill>
                  <a:schemeClr val="bg2"/>
                </a:solidFill>
                <a:effectLst>
                  <a:outerShdw blurRad="38100" dist="38100" dir="2700000" algn="tl">
                    <a:srgbClr val="000000">
                      <a:alpha val="43137"/>
                    </a:srgbClr>
                  </a:outerShdw>
                </a:effectLst>
                <a:latin typeface="Book Antiqua" panose="02040602050305030304" pitchFamily="18" charset="0"/>
              </a:rPr>
              <a:t>I. Sharazan Sandoval Espinoza</a:t>
            </a:r>
            <a:endParaRPr lang="es-ES" sz="4000" b="1" spc="50" dirty="0">
              <a:ln w="0"/>
              <a:solidFill>
                <a:schemeClr val="bg2"/>
              </a:solidFill>
              <a:effectLst>
                <a:outerShdw blurRad="38100" dist="38100" dir="2700000" algn="tl">
                  <a:srgbClr val="000000">
                    <a:alpha val="43137"/>
                  </a:srgbClr>
                </a:outerShdw>
              </a:effectLst>
              <a:latin typeface="Book Antiqua" panose="02040602050305030304" pitchFamily="18" charset="0"/>
            </a:endParaRPr>
          </a:p>
        </p:txBody>
      </p:sp>
      <p:pic>
        <p:nvPicPr>
          <p:cNvPr id="5"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4364" y="289130"/>
            <a:ext cx="1754667" cy="1761687"/>
          </a:xfrm>
          <a:prstGeom prst="rect">
            <a:avLst/>
          </a:prstGeom>
          <a:noFill/>
        </p:spPr>
      </p:pic>
    </p:spTree>
    <p:extLst>
      <p:ext uri="{BB962C8B-B14F-4D97-AF65-F5344CB8AC3E}">
        <p14:creationId xmlns:p14="http://schemas.microsoft.com/office/powerpoint/2010/main" val="277355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199" y="1351854"/>
            <a:ext cx="10515600" cy="5506145"/>
          </a:xfrm>
        </p:spPr>
        <p:txBody>
          <a:bodyPr>
            <a:noAutofit/>
          </a:bodyPr>
          <a:lstStyle/>
          <a:p>
            <a:pPr fontAlgn="base"/>
            <a:r>
              <a:rPr lang="es-MX" sz="2900" b="1" dirty="0" smtClean="0"/>
              <a:t>Finalmente</a:t>
            </a:r>
            <a:r>
              <a:rPr lang="es-MX" sz="2900" b="1" dirty="0"/>
              <a:t>, en esta etapa se controla y evalúa la implementación de las estrategias de marketing.</a:t>
            </a:r>
          </a:p>
          <a:p>
            <a:pPr fontAlgn="base"/>
            <a:r>
              <a:rPr lang="es-MX" sz="2900" b="1" dirty="0"/>
              <a:t>En primer lugar se controla y se asegura de que las estrategias de marketing se estén implementando tal como se especifica en los planes de acción, y que el personal encargado de la implementación esté teniendo un buen desempeño tanto individual como grupal.</a:t>
            </a:r>
          </a:p>
          <a:p>
            <a:pPr fontAlgn="base"/>
            <a:r>
              <a:rPr lang="es-MX" sz="2900" b="1" dirty="0"/>
              <a:t>Y luego se evalúa y se comprueba que se estén alcanzando los objetivos propuestos al verificar que los resultados obtenidos concuerden con los resultados esperados, para que en caso contrario se tomen las medidas correctivas o, en todo caso, se formulen e implementen nuevas estrategias de marketing.</a:t>
            </a:r>
          </a:p>
          <a:p>
            <a:endParaRPr lang="es-MX" sz="2900" b="1" dirty="0"/>
          </a:p>
        </p:txBody>
      </p:sp>
      <p:sp>
        <p:nvSpPr>
          <p:cNvPr id="5" name="Rectángulo 4"/>
          <p:cNvSpPr/>
          <p:nvPr/>
        </p:nvSpPr>
        <p:spPr>
          <a:xfrm>
            <a:off x="3022690" y="276125"/>
            <a:ext cx="6146619" cy="923330"/>
          </a:xfrm>
          <a:prstGeom prst="rect">
            <a:avLst/>
          </a:prstGeom>
          <a:noFill/>
        </p:spPr>
        <p:txBody>
          <a:bodyPr wrap="none" lIns="91440" tIns="45720" rIns="91440" bIns="45720">
            <a:spAutoFit/>
          </a:bodyPr>
          <a:lstStyle/>
          <a:p>
            <a:pPr algn="ctr"/>
            <a:r>
              <a:rPr lang="es-ES" sz="54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Control y Evaluación</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1404547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367531" y="1679448"/>
            <a:ext cx="9456948" cy="2554545"/>
          </a:xfrm>
          <a:prstGeom prst="rect">
            <a:avLst/>
          </a:prstGeom>
          <a:noFill/>
        </p:spPr>
        <p:txBody>
          <a:bodyPr wrap="none" lIns="91440" tIns="45720" rIns="91440" bIns="45720">
            <a:spAutoFit/>
          </a:bodyPr>
          <a:lstStyle/>
          <a:p>
            <a:pPr algn="ctr"/>
            <a:r>
              <a:rPr lang="es-ES" sz="80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TAREA 45</a:t>
            </a:r>
          </a:p>
          <a:p>
            <a:pPr algn="ctr"/>
            <a:r>
              <a:rPr lang="es-ES" sz="80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Proceso de Marketing</a:t>
            </a:r>
            <a:endParaRPr lang="es-ES" sz="8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851839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82471" y="764190"/>
            <a:ext cx="10515600" cy="5369909"/>
          </a:xfrm>
        </p:spPr>
        <p:txBody>
          <a:bodyPr>
            <a:noAutofit/>
          </a:bodyPr>
          <a:lstStyle/>
          <a:p>
            <a:pPr fontAlgn="base"/>
            <a:r>
              <a:rPr lang="es-MX" sz="3200" b="1" dirty="0"/>
              <a:t>El proceso de marketing es el proceso mediante el cual se buscan oportunidades, se segmenta el mercado y se selecciona un mercado resultante, se analiza dicho mercado, se formulan estrategias de marketing, se diseñan planes de acción, se implementan las estrategias, y se controlan y evalúan los resultados.</a:t>
            </a:r>
          </a:p>
          <a:p>
            <a:pPr fontAlgn="base"/>
            <a:r>
              <a:rPr lang="es-MX" sz="3200" b="1" dirty="0"/>
              <a:t>Conocer el proceso de marketing nos permite conocer las principales actividades del marketing y saber cómo y cuándo realizarlas.</a:t>
            </a:r>
          </a:p>
          <a:p>
            <a:pPr fontAlgn="base"/>
            <a:r>
              <a:rPr lang="es-MX" sz="3200" b="1" dirty="0"/>
              <a:t>Veamos a continuación las etapas o fases que conforman el proceso de marketing:</a:t>
            </a:r>
          </a:p>
          <a:p>
            <a:pPr marL="0" indent="0">
              <a:buNone/>
            </a:pPr>
            <a:endParaRPr lang="es-MX" sz="3200" b="1" dirty="0"/>
          </a:p>
        </p:txBody>
      </p:sp>
    </p:spTree>
    <p:extLst>
      <p:ext uri="{BB962C8B-B14F-4D97-AF65-F5344CB8AC3E}">
        <p14:creationId xmlns:p14="http://schemas.microsoft.com/office/powerpoint/2010/main" val="3393411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Autofit/>
          </a:bodyPr>
          <a:lstStyle/>
          <a:p>
            <a:r>
              <a:rPr lang="es-MX" sz="4000" dirty="0" smtClean="0"/>
              <a:t>La primera etapa del proceso de marketing consiste en la búsqueda, identificación y análisis de oportunidades que puedan existir en el mercado.</a:t>
            </a:r>
          </a:p>
          <a:p>
            <a:r>
              <a:rPr lang="es-MX" sz="4000" dirty="0" smtClean="0"/>
              <a:t>Esta búsqueda, identificación y análisis de oportunidades se realiza a través de una investigación de mercados que permita identificar y analizar, entre otras cosas:</a:t>
            </a:r>
          </a:p>
        </p:txBody>
      </p:sp>
      <p:sp>
        <p:nvSpPr>
          <p:cNvPr id="4" name="Rectángulo 3"/>
          <p:cNvSpPr/>
          <p:nvPr/>
        </p:nvSpPr>
        <p:spPr>
          <a:xfrm>
            <a:off x="1905590" y="674895"/>
            <a:ext cx="8380820" cy="923330"/>
          </a:xfrm>
          <a:prstGeom prst="rect">
            <a:avLst/>
          </a:prstGeom>
          <a:noFill/>
        </p:spPr>
        <p:txBody>
          <a:bodyPr wrap="none" lIns="91440" tIns="45720" rIns="91440" bIns="45720">
            <a:spAutoFit/>
          </a:bodyPr>
          <a:lstStyle/>
          <a:p>
            <a:pPr algn="ctr"/>
            <a:r>
              <a:rPr lang="es-E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Búsqueda de Oportunidades</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495498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57250" y="511174"/>
            <a:ext cx="10668000" cy="6251575"/>
          </a:xfrm>
        </p:spPr>
        <p:txBody>
          <a:bodyPr>
            <a:noAutofit/>
          </a:bodyPr>
          <a:lstStyle/>
          <a:p>
            <a:r>
              <a:rPr lang="es-MX" sz="3000" b="1" dirty="0" smtClean="0"/>
              <a:t>necesidades: por ejemplo, la necesidad de ahorrar energía.</a:t>
            </a:r>
          </a:p>
          <a:p>
            <a:r>
              <a:rPr lang="es-MX" sz="3000" b="1" dirty="0" smtClean="0"/>
              <a:t>problemas: por ejemplo, el problema de la falta de seguridad.</a:t>
            </a:r>
          </a:p>
          <a:p>
            <a:r>
              <a:rPr lang="es-MX" sz="3000" b="1" dirty="0" smtClean="0"/>
              <a:t>deseos: por ejemplo, el deseo de vestirse con ropa original, única y novedosa.</a:t>
            </a:r>
          </a:p>
          <a:p>
            <a:r>
              <a:rPr lang="es-MX" sz="3000" b="1" dirty="0" smtClean="0"/>
              <a:t>cambios: por ejemplo, cambios en gustos y preferencias de consumo.</a:t>
            </a:r>
          </a:p>
          <a:p>
            <a:r>
              <a:rPr lang="es-MX" sz="3000" b="1" dirty="0" smtClean="0"/>
              <a:t>tendencias: por ejemplo, el aumento del número de personas de la tercera edad.</a:t>
            </a:r>
          </a:p>
          <a:p>
            <a:r>
              <a:rPr lang="es-MX" sz="3000" b="1" dirty="0" smtClean="0"/>
              <a:t>Cabe señalar que las oportunidades no solo incluyen las oportunidades de crear un nuevo negocio, sino que también incluyen, por ejemplo, las oportunidades de lanzar un nuevo producto, de incursionar en un nuevo mercado, de apostar por un nuevo rubro de negocio, etc.</a:t>
            </a:r>
          </a:p>
          <a:p>
            <a:endParaRPr lang="es-MX" sz="3000" b="1" dirty="0"/>
          </a:p>
        </p:txBody>
      </p:sp>
    </p:spTree>
    <p:extLst>
      <p:ext uri="{BB962C8B-B14F-4D97-AF65-F5344CB8AC3E}">
        <p14:creationId xmlns:p14="http://schemas.microsoft.com/office/powerpoint/2010/main" val="40877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965582"/>
            <a:ext cx="10515600" cy="4026191"/>
          </a:xfrm>
        </p:spPr>
        <p:txBody>
          <a:bodyPr>
            <a:noAutofit/>
          </a:bodyPr>
          <a:lstStyle/>
          <a:p>
            <a:r>
              <a:rPr lang="es-MX" b="1" dirty="0" smtClean="0"/>
              <a:t>En </a:t>
            </a:r>
            <a:r>
              <a:rPr lang="es-MX" b="1" dirty="0" smtClean="0"/>
              <a:t>primer lugar se segmenta o divide el mercado total que existe para el producto o servicio a ofrecer en diferentes mercados homogéneos (grupos de consumidores con características similares), tomando en cuenta diferentes variables tales como ubicación, rango de edad, género, nivel socioeconómico, estilo de vida, etc.</a:t>
            </a:r>
          </a:p>
          <a:p>
            <a:endParaRPr lang="es-MX" b="1" dirty="0" smtClean="0"/>
          </a:p>
          <a:p>
            <a:r>
              <a:rPr lang="es-MX" b="1" dirty="0" smtClean="0"/>
              <a:t>Y luego se selecciona entre los mercados resultantes, el mercado más atractivo para incursionar, tomando en cuenta la capacidad, el conocimiento y la experiencia con que uno cuenta, así como el hecho de que sea lo suficientemente amplio y cuente con suficiente capacidad económica.</a:t>
            </a:r>
            <a:endParaRPr lang="es-MX" b="1" dirty="0"/>
          </a:p>
        </p:txBody>
      </p:sp>
      <p:sp>
        <p:nvSpPr>
          <p:cNvPr id="4" name="Rectángulo 3"/>
          <p:cNvSpPr/>
          <p:nvPr/>
        </p:nvSpPr>
        <p:spPr>
          <a:xfrm>
            <a:off x="2116527" y="211256"/>
            <a:ext cx="7572586" cy="1754326"/>
          </a:xfrm>
          <a:prstGeom prst="rect">
            <a:avLst/>
          </a:prstGeom>
          <a:noFill/>
        </p:spPr>
        <p:txBody>
          <a:bodyPr wrap="none" lIns="91440" tIns="45720" rIns="91440" bIns="45720">
            <a:spAutoFit/>
          </a:bodyPr>
          <a:lstStyle/>
          <a:p>
            <a:pPr algn="ctr"/>
            <a:r>
              <a:rPr lang="es-ES" sz="5400" b="1" cap="none" spc="0" dirty="0" smtClean="0">
                <a:ln w="12700">
                  <a:solidFill>
                    <a:schemeClr val="accent5"/>
                  </a:solidFill>
                  <a:prstDash val="solid"/>
                </a:ln>
                <a:pattFill prst="ltDnDiag">
                  <a:fgClr>
                    <a:schemeClr val="accent5">
                      <a:lumMod val="60000"/>
                      <a:lumOff val="40000"/>
                    </a:schemeClr>
                  </a:fgClr>
                  <a:bgClr>
                    <a:schemeClr val="bg1"/>
                  </a:bgClr>
                </a:pattFill>
                <a:effectLst/>
              </a:rPr>
              <a:t>Segmentación y Selección</a:t>
            </a:r>
          </a:p>
          <a:p>
            <a:pPr algn="ctr"/>
            <a:r>
              <a:rPr lang="es-ES" sz="5400" b="1" dirty="0" smtClean="0">
                <a:ln w="12700">
                  <a:solidFill>
                    <a:schemeClr val="accent5"/>
                  </a:solidFill>
                  <a:prstDash val="solid"/>
                </a:ln>
                <a:pattFill prst="ltDnDiag">
                  <a:fgClr>
                    <a:schemeClr val="accent5">
                      <a:lumMod val="60000"/>
                      <a:lumOff val="40000"/>
                    </a:schemeClr>
                  </a:fgClr>
                  <a:bgClr>
                    <a:schemeClr val="bg1"/>
                  </a:bgClr>
                </a:pattFill>
              </a:rPr>
              <a:t>De Mercados</a:t>
            </a:r>
            <a:endParaRPr lang="es-ES" sz="5400" b="1" cap="none" spc="0" dirty="0">
              <a:ln w="12700">
                <a:solidFill>
                  <a:schemeClr val="accent5"/>
                </a:solidFill>
                <a:prstDash val="solid"/>
              </a:ln>
              <a:pattFill prst="ltDnDiag">
                <a:fgClr>
                  <a:schemeClr val="accent5">
                    <a:lumMod val="60000"/>
                    <a:lumOff val="40000"/>
                  </a:schemeClr>
                </a:fgClr>
                <a:bgClr>
                  <a:schemeClr val="bg1"/>
                </a:bgClr>
              </a:pattFill>
              <a:effectLst/>
            </a:endParaRPr>
          </a:p>
        </p:txBody>
      </p:sp>
    </p:spTree>
    <p:extLst>
      <p:ext uri="{BB962C8B-B14F-4D97-AF65-F5344CB8AC3E}">
        <p14:creationId xmlns:p14="http://schemas.microsoft.com/office/powerpoint/2010/main" val="2082047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199" y="1495194"/>
            <a:ext cx="10515600" cy="4351338"/>
          </a:xfrm>
        </p:spPr>
        <p:txBody>
          <a:bodyPr>
            <a:noAutofit/>
          </a:bodyPr>
          <a:lstStyle/>
          <a:p>
            <a:r>
              <a:rPr lang="es-MX" sz="3200" b="1" dirty="0" smtClean="0"/>
              <a:t>En </a:t>
            </a:r>
            <a:r>
              <a:rPr lang="es-MX" sz="3200" b="1" dirty="0" smtClean="0"/>
              <a:t>esta etapa se formulan las estrategias de marketing que se utilizarán para incursionar en el mercado objetivo y atenderlo de la mejor manera posible, en base al análisis del mercado previamente realizado.</a:t>
            </a:r>
          </a:p>
          <a:p>
            <a:endParaRPr lang="es-MX" sz="3200" b="1" dirty="0" smtClean="0"/>
          </a:p>
          <a:p>
            <a:r>
              <a:rPr lang="es-MX" sz="3200" b="1" dirty="0" smtClean="0"/>
              <a:t>Es decir, se formulan estrategias de marketing que satisfagan necesidades, gustos, preferencias y deseos de los consumidores, y que tomen en cuenta sus demás características, y que permitan competir adecuadamente con los competidores.</a:t>
            </a:r>
            <a:endParaRPr lang="es-MX" sz="3200" b="1" dirty="0"/>
          </a:p>
        </p:txBody>
      </p:sp>
      <p:sp>
        <p:nvSpPr>
          <p:cNvPr id="4" name="Rectángulo 3"/>
          <p:cNvSpPr/>
          <p:nvPr/>
        </p:nvSpPr>
        <p:spPr>
          <a:xfrm>
            <a:off x="2143539" y="571864"/>
            <a:ext cx="7904921" cy="923330"/>
          </a:xfrm>
          <a:prstGeom prst="rect">
            <a:avLst/>
          </a:prstGeom>
          <a:noFill/>
        </p:spPr>
        <p:txBody>
          <a:bodyPr wrap="none" lIns="91440" tIns="45720" rIns="91440" bIns="45720">
            <a:spAutoFit/>
          </a:bodyPr>
          <a:lstStyle/>
          <a:p>
            <a:pPr algn="ctr"/>
            <a:r>
              <a:rPr lang="es-ES" sz="54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Formulación de Estrategias</a:t>
            </a:r>
            <a:endPar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860803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19150" y="568324"/>
            <a:ext cx="10515600" cy="5794375"/>
          </a:xfrm>
        </p:spPr>
        <p:txBody>
          <a:bodyPr>
            <a:noAutofit/>
          </a:bodyPr>
          <a:lstStyle/>
          <a:p>
            <a:r>
              <a:rPr lang="es-MX" sz="3000" b="1" dirty="0" smtClean="0"/>
              <a:t>Las estrategias de marketing se realizan para los cuatro elementos que conforman la mezcla de marketing (producto, precio, plaza y promoción).</a:t>
            </a:r>
          </a:p>
          <a:p>
            <a:r>
              <a:rPr lang="es-MX" sz="3000" b="1" dirty="0" smtClean="0"/>
              <a:t>Estrategias </a:t>
            </a:r>
            <a:r>
              <a:rPr lang="es-MX" sz="3000" b="1" dirty="0" smtClean="0"/>
              <a:t>para el producto: por ejemplo, la inclusión de nuevas características o atributos al producto.</a:t>
            </a:r>
          </a:p>
          <a:p>
            <a:r>
              <a:rPr lang="es-MX" sz="3000" b="1" dirty="0" smtClean="0"/>
              <a:t>Estrategias para el precio: por ejemplo, el aumento del precio del producto con el fin de aumentar la sensación de calidad.</a:t>
            </a:r>
          </a:p>
          <a:p>
            <a:r>
              <a:rPr lang="es-MX" sz="3000" b="1" dirty="0" smtClean="0"/>
              <a:t>Estrategias para la plaza: por ejemplo, el uso de intermediarios con el fin de aumentar la cobertura del producto.</a:t>
            </a:r>
          </a:p>
          <a:p>
            <a:r>
              <a:rPr lang="es-MX" sz="3000" b="1" dirty="0" smtClean="0"/>
              <a:t>Estrategias para la promoción: por ejemplo, el obsequio de artículos publicitarios tales como lapiceros o llaveros que lleven consigo el logo de la empresa.</a:t>
            </a:r>
            <a:endParaRPr lang="es-MX" sz="3000" b="1" dirty="0"/>
          </a:p>
        </p:txBody>
      </p:sp>
    </p:spTree>
    <p:extLst>
      <p:ext uri="{BB962C8B-B14F-4D97-AF65-F5344CB8AC3E}">
        <p14:creationId xmlns:p14="http://schemas.microsoft.com/office/powerpoint/2010/main" val="205347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709715"/>
            <a:ext cx="10515600" cy="4351338"/>
          </a:xfrm>
        </p:spPr>
        <p:txBody>
          <a:bodyPr>
            <a:normAutofit/>
          </a:bodyPr>
          <a:lstStyle/>
          <a:p>
            <a:pPr fontAlgn="base"/>
            <a:r>
              <a:rPr lang="es-MX" sz="3200" b="1" dirty="0" smtClean="0"/>
              <a:t>En </a:t>
            </a:r>
            <a:r>
              <a:rPr lang="es-MX" sz="3200" b="1" dirty="0"/>
              <a:t>esta etapa se implementan las estrategias de marketing formuladas, en base a los planes de acción previamente diseñados.</a:t>
            </a:r>
          </a:p>
          <a:p>
            <a:pPr fontAlgn="base"/>
            <a:r>
              <a:rPr lang="es-MX" sz="3200" b="1" dirty="0"/>
              <a:t>La implementación o puesta en práctica de las estrategias de marketing comprende entre otras cosas la organización de las tareas, la asignación y distribución de los recursos a utilizar, la asignación de los responsables y encargados, la coordinación de las actividades, y la dirección de la ejecución de las estrategias.</a:t>
            </a:r>
          </a:p>
          <a:p>
            <a:endParaRPr lang="es-MX" sz="3200" b="1" dirty="0"/>
          </a:p>
        </p:txBody>
      </p:sp>
      <p:sp>
        <p:nvSpPr>
          <p:cNvPr id="5" name="Rectángulo 4"/>
          <p:cNvSpPr/>
          <p:nvPr/>
        </p:nvSpPr>
        <p:spPr>
          <a:xfrm>
            <a:off x="1581623" y="455955"/>
            <a:ext cx="9028754" cy="1754326"/>
          </a:xfrm>
          <a:prstGeom prst="rect">
            <a:avLst/>
          </a:prstGeom>
          <a:noFill/>
        </p:spPr>
        <p:txBody>
          <a:bodyPr wrap="none" lIns="91440" tIns="45720" rIns="91440" bIns="45720">
            <a:spAutoFit/>
          </a:bodyPr>
          <a:lstStyle/>
          <a:p>
            <a:pPr algn="ctr"/>
            <a:r>
              <a:rPr lang="es-E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Implementación de estrategias</a:t>
            </a:r>
          </a:p>
          <a:p>
            <a:pPr algn="ctr"/>
            <a:r>
              <a:rPr lang="es-ES" sz="5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de Marketing</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43997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775</Words>
  <Application>Microsoft Office PowerPoint</Application>
  <PresentationFormat>Personalizado</PresentationFormat>
  <Paragraphs>47</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cobijas</dc:creator>
  <cp:lastModifiedBy>eLmOsHa</cp:lastModifiedBy>
  <cp:revision>5</cp:revision>
  <dcterms:created xsi:type="dcterms:W3CDTF">2014-01-18T20:00:18Z</dcterms:created>
  <dcterms:modified xsi:type="dcterms:W3CDTF">2014-03-20T03:09:32Z</dcterms:modified>
</cp:coreProperties>
</file>