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753" autoAdjust="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70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5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418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98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11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89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01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044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98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534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6F708-E31B-4035-84AE-783CD5A0C7B7}" type="datetimeFigureOut">
              <a:rPr lang="es-MX" smtClean="0"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9B6F-7E29-4E79-8206-5FDCA2EAC4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12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9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6.wdp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804" y="260648"/>
            <a:ext cx="1504868" cy="151088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925695" y="496144"/>
            <a:ext cx="847084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7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UNIVERSIDAD TECNOLOGICA DE NEZAHUALCOYOTL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88997" y="1670749"/>
            <a:ext cx="8159467" cy="471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ctr"/>
            <a:endParaRPr lang="es-ES" sz="11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División de Administración</a:t>
            </a:r>
            <a:b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1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Temas del Cuatrimestre</a:t>
            </a:r>
            <a:endParaRPr lang="es-E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Alumna: I.  Sharazan Sandoval Espinoza</a:t>
            </a:r>
          </a:p>
        </p:txBody>
      </p:sp>
    </p:spTree>
    <p:extLst>
      <p:ext uri="{BB962C8B-B14F-4D97-AF65-F5344CB8AC3E}">
        <p14:creationId xmlns:p14="http://schemas.microsoft.com/office/powerpoint/2010/main" val="22365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2.gstatic.com/images?q=tbn:ANd9GcSAGa3FX6oiL3fUFGlF4JO1E0Z4jQ2-GzkyZ5e9Mt47naN3tulHgA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06" y="842298"/>
            <a:ext cx="8056442" cy="532300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67544" y="486768"/>
            <a:ext cx="86774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1"/>
            </a:pPr>
            <a:r>
              <a:rPr lang="es-ES" sz="36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Análisis y Desarrollo del Marketing </a:t>
            </a: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Bursátil.</a:t>
            </a:r>
            <a:endParaRPr lang="es-ES" sz="36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1"/>
            </a:pPr>
            <a:r>
              <a:rPr lang="es-ES" sz="36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Análisis y Desarrollo del Marketing </a:t>
            </a: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Político.</a:t>
            </a:r>
            <a:endParaRPr lang="es-ES" sz="36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1"/>
            </a:pPr>
            <a:r>
              <a:rPr lang="es-ES" sz="36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Marketing </a:t>
            </a: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Social.</a:t>
            </a:r>
            <a:endParaRPr lang="es-ES" sz="36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 startAt="41"/>
              <a:defRPr/>
            </a:pPr>
            <a:r>
              <a:rPr lang="es-ES" sz="36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Historia del </a:t>
            </a: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Marketing.</a:t>
            </a:r>
            <a:endParaRPr lang="es-ES" sz="36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1"/>
            </a:pPr>
            <a:r>
              <a:rPr lang="es-ES" sz="36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Proceso del </a:t>
            </a: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marketing.</a:t>
            </a:r>
            <a:endParaRPr lang="es-ES" sz="36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70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467544" y="314421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Mercadotecnia: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7504" y="1737134"/>
            <a:ext cx="7992888" cy="4615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lvl="1" indent="-1143000">
              <a:lnSpc>
                <a:spcPct val="150000"/>
              </a:lnSpc>
              <a:buFont typeface="+mj-lt"/>
              <a:buAutoNum type="arabicPeriod"/>
            </a:pPr>
            <a:r>
              <a:rPr lang="es-MX" sz="4000" b="1" dirty="0" smtClean="0">
                <a:latin typeface="Book Antiqua" panose="02040602050305030304" pitchFamily="18" charset="0"/>
                <a:cs typeface="Arial" pitchFamily="34" charset="0"/>
              </a:rPr>
              <a:t>Nacional </a:t>
            </a:r>
          </a:p>
          <a:p>
            <a:pPr marL="1600200" lvl="1" indent="-1143000">
              <a:lnSpc>
                <a:spcPct val="150000"/>
              </a:lnSpc>
              <a:buFont typeface="+mj-lt"/>
              <a:buAutoNum type="arabicPeriod"/>
            </a:pPr>
            <a:r>
              <a:rPr lang="es-MX" sz="4000" b="1" dirty="0" smtClean="0">
                <a:latin typeface="Book Antiqua" panose="02040602050305030304" pitchFamily="18" charset="0"/>
                <a:cs typeface="Arial" pitchFamily="34" charset="0"/>
              </a:rPr>
              <a:t>Internacional</a:t>
            </a:r>
          </a:p>
          <a:p>
            <a:pPr marL="1600200" lvl="1" indent="-1143000">
              <a:lnSpc>
                <a:spcPct val="150000"/>
              </a:lnSpc>
              <a:buFont typeface="+mj-lt"/>
              <a:buAutoNum type="arabicPeriod"/>
            </a:pPr>
            <a:r>
              <a:rPr lang="es-MX" sz="4000" b="1" dirty="0" smtClean="0">
                <a:latin typeface="Book Antiqua" panose="02040602050305030304" pitchFamily="18" charset="0"/>
                <a:cs typeface="Arial" pitchFamily="34" charset="0"/>
              </a:rPr>
              <a:t>Conceptos</a:t>
            </a:r>
          </a:p>
          <a:p>
            <a:pPr marL="1600200" lvl="1" indent="-1143000">
              <a:lnSpc>
                <a:spcPct val="150000"/>
              </a:lnSpc>
              <a:buFont typeface="+mj-lt"/>
              <a:buAutoNum type="arabicPeriod"/>
            </a:pPr>
            <a:r>
              <a:rPr lang="es-MX" sz="4000" b="1" dirty="0" smtClean="0">
                <a:latin typeface="Book Antiqua" panose="02040602050305030304" pitchFamily="18" charset="0"/>
                <a:cs typeface="Arial" pitchFamily="34" charset="0"/>
              </a:rPr>
              <a:t>Actividades Aduanales</a:t>
            </a:r>
          </a:p>
          <a:p>
            <a:pPr marL="1600200" lvl="1" indent="-1143000">
              <a:lnSpc>
                <a:spcPct val="150000"/>
              </a:lnSpc>
              <a:buFont typeface="+mj-lt"/>
              <a:buAutoNum type="arabicPeriod"/>
            </a:pPr>
            <a:r>
              <a:rPr lang="es-MX" sz="4000" b="1" dirty="0" smtClean="0">
                <a:latin typeface="Book Antiqua" panose="02040602050305030304" pitchFamily="18" charset="0"/>
                <a:cs typeface="Arial" pitchFamily="34" charset="0"/>
              </a:rPr>
              <a:t>Perfil Laboral</a:t>
            </a:r>
            <a:endParaRPr lang="es-MX" sz="4000" b="1" dirty="0">
              <a:latin typeface="Book Antiqua" panose="02040602050305030304" pitchFamily="18" charset="0"/>
              <a:cs typeface="Arial" pitchFamily="34" charset="0"/>
            </a:endParaRPr>
          </a:p>
        </p:txBody>
      </p:sp>
      <p:pic>
        <p:nvPicPr>
          <p:cNvPr id="1026" name="Picture 2" descr="http://upload.wikimedia.org/wikipedia/commons/2/2d/Union_Nacional_Sinarquista-1-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7" r="12251" b="10595"/>
          <a:stretch/>
        </p:blipFill>
        <p:spPr bwMode="auto">
          <a:xfrm>
            <a:off x="4645068" y="1585471"/>
            <a:ext cx="2357870" cy="131494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R73-ArEAs5hJv9TvG4R2xNuReV1QwtFUbWSdjerMweuS67c7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277" y="2927658"/>
            <a:ext cx="1716661" cy="173709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2.gstatic.com/images?q=tbn:ANd9GcSYgx5JbmX2i0K_zb29zu4yKGQbBawMvhlkdUjlX6c9srvfQlTK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293" y="5373216"/>
            <a:ext cx="3200400" cy="125730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ciudadpostal.files.wordpress.com/2011/11/nacionalizacion-y-aduan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832" y="2596056"/>
            <a:ext cx="1855120" cy="240030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3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0.gstatic.com/images?q=tbn:ANd9GcRXhquUGhCS5ynKKmJhe_n2Cl3WE6sCHffethERyfocQswrRCHr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0689"/>
            <a:ext cx="6170543" cy="561662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11560" y="476672"/>
            <a:ext cx="77048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</a:pPr>
            <a:r>
              <a:rPr lang="es-ES" sz="3200" b="1" dirty="0">
                <a:solidFill>
                  <a:srgbClr val="FF0000"/>
                </a:solidFill>
                <a:latin typeface="Book Antiqua" panose="02040602050305030304" pitchFamily="18" charset="0"/>
              </a:rPr>
              <a:t>Elementos de la internacionalización de la </a:t>
            </a:r>
            <a:r>
              <a:rPr lang="es-ES" sz="3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Mercadotecnia (Procesos)</a:t>
            </a:r>
            <a:endParaRPr lang="es-ES" sz="32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</a:pPr>
            <a:r>
              <a:rPr lang="es-ES" sz="3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Elementos </a:t>
            </a:r>
            <a:r>
              <a:rPr lang="es-ES" sz="3200" b="1" dirty="0">
                <a:solidFill>
                  <a:srgbClr val="FF0000"/>
                </a:solidFill>
                <a:latin typeface="Book Antiqua" panose="02040602050305030304" pitchFamily="18" charset="0"/>
              </a:rPr>
              <a:t>de la internacionalización de la Mercadotecnia </a:t>
            </a:r>
            <a:r>
              <a:rPr lang="es-ES" sz="3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(Etapas)</a:t>
            </a:r>
            <a:endParaRPr lang="es-ES" sz="32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</a:pPr>
            <a:r>
              <a:rPr lang="es-MX" sz="3200" b="1" dirty="0">
                <a:solidFill>
                  <a:srgbClr val="FF0000"/>
                </a:solidFill>
                <a:latin typeface="Book Antiqua" panose="02040602050305030304" pitchFamily="18" charset="0"/>
              </a:rPr>
              <a:t>Fuentes estadísticas del mercado nacional e </a:t>
            </a:r>
            <a:r>
              <a:rPr lang="es-MX" sz="3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internacional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</a:pPr>
            <a:r>
              <a:rPr lang="es-MX" sz="3200" b="1" dirty="0">
                <a:solidFill>
                  <a:srgbClr val="FF0000"/>
                </a:solidFill>
                <a:latin typeface="Book Antiqua" panose="02040602050305030304" pitchFamily="18" charset="0"/>
              </a:rPr>
              <a:t>¿Que vende México en el extranjero?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</a:pPr>
            <a:r>
              <a:rPr lang="es-MX" sz="3200" b="1" dirty="0">
                <a:solidFill>
                  <a:srgbClr val="FF0000"/>
                </a:solidFill>
                <a:latin typeface="Book Antiqua" panose="02040602050305030304" pitchFamily="18" charset="0"/>
              </a:rPr>
              <a:t>Estadísticas por consumidor</a:t>
            </a:r>
          </a:p>
        </p:txBody>
      </p:sp>
    </p:spTree>
    <p:extLst>
      <p:ext uri="{BB962C8B-B14F-4D97-AF65-F5344CB8AC3E}">
        <p14:creationId xmlns:p14="http://schemas.microsoft.com/office/powerpoint/2010/main" val="261172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1.gstatic.com/images?q=tbn:ANd9GcRo72lW1Num-4Y-Ik-4nmh3qGyKvFI2ckjwJ9vNZY7H0JAAtj8ZWw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126" y="1093175"/>
            <a:ext cx="7072006" cy="466643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827584" y="548680"/>
            <a:ext cx="77048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1"/>
            </a:pPr>
            <a: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Tratado de libre comercio México, EU, Canadá, Japón y China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1"/>
            </a:pPr>
            <a: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Reglas de Mercado Libre y Segunda Mano para COMPRAR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1"/>
            </a:pPr>
            <a: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Reglas de Mercado Libre y Segunda Mano para  VENDER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11"/>
            </a:pP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Productos que se venden en Mercado Libre y Segunda Mano en la zona Oriente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1"/>
            </a:pPr>
            <a: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Costureras(os) en nuestra comunidad</a:t>
            </a:r>
          </a:p>
        </p:txBody>
      </p:sp>
    </p:spTree>
    <p:extLst>
      <p:ext uri="{BB962C8B-B14F-4D97-AF65-F5344CB8AC3E}">
        <p14:creationId xmlns:p14="http://schemas.microsoft.com/office/powerpoint/2010/main" val="9876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3.gstatic.com/images?q=tbn:ANd9GcTdM1r-nbpNj_DRyQbRzdb12j4kfQVbhZP3OB_RDKTazxi0b_wO3A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052" y="548680"/>
            <a:ext cx="5818364" cy="581836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755576" y="548680"/>
            <a:ext cx="7560840" cy="5725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6"/>
            </a:pP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Diagrama de IMPORTACIÓN y EXPORTACIÓN a HONG KONG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16"/>
              <a:defRPr/>
            </a:pP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Diagrama de IMPORTACIÓN y EXPORTACIÓN a </a:t>
            </a:r>
            <a:r>
              <a:rPr lang="es-ES" sz="3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E. U.</a:t>
            </a:r>
            <a:endParaRPr lang="es-ES" sz="3200" b="1" dirty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6"/>
            </a:pP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Diagrama de IMPORTACIÓN </a:t>
            </a:r>
            <a:r>
              <a:rPr lang="es-ES" sz="3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y EXPORTACIÓN </a:t>
            </a: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a CANADA</a:t>
            </a:r>
            <a:endParaRPr lang="es-ES" sz="3200" dirty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6"/>
            </a:pP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Diagrama de IMPORTACIÓN y EXPORTACIÓN a BRASIL</a:t>
            </a:r>
            <a:endParaRPr lang="es-MX" sz="3200" dirty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16"/>
            </a:pPr>
            <a:r>
              <a:rPr lang="es-ES" sz="3200" b="1" dirty="0">
                <a:solidFill>
                  <a:srgbClr val="00B0F0"/>
                </a:solidFill>
                <a:latin typeface="Book Antiqua" panose="02040602050305030304" pitchFamily="18" charset="0"/>
              </a:rPr>
              <a:t>Diagrama de IMPORTACIÓN y EXPORTACIÓN a GUATEMALA</a:t>
            </a:r>
            <a:endParaRPr lang="es-ES" sz="3200" dirty="0">
              <a:solidFill>
                <a:srgbClr val="00B0F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65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aiteco.com/web/wp-content/uploads/2012/03/darbol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839" y="805816"/>
            <a:ext cx="6344617" cy="540048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67544" y="486768"/>
            <a:ext cx="8208912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1"/>
            </a:pPr>
            <a:r>
              <a:rPr lang="es-ES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Diagrama de IMPORTACIÓN y EXPORTACIÓN, ejemplificado de HONG KONG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21"/>
              <a:defRPr/>
            </a:pPr>
            <a:r>
              <a:rPr lang="es-ES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Diagrama de IMPORTACIÓN y EXPORTACIÓN, ejemplificado de CANADA</a:t>
            </a:r>
            <a:endParaRPr lang="es-ES" sz="2800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buFont typeface="+mj-lt"/>
              <a:buAutoNum type="arabicPeriod" startAt="21"/>
              <a:defRPr/>
            </a:pPr>
            <a:r>
              <a:rPr lang="es-ES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Diagrama de IMPORTACIÓN y EXPORTACIÓN ejemplificado de </a:t>
            </a:r>
            <a:r>
              <a:rPr lang="es-ES" sz="28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E. U.</a:t>
            </a:r>
            <a:endParaRPr lang="es-ES" sz="28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1"/>
            </a:pPr>
            <a:r>
              <a:rPr lang="es-ES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Diagrama de IMPORTACIÓN y EXPORTACIÓN ejemplificado de  CHINA</a:t>
            </a:r>
            <a:endParaRPr lang="es-MX" sz="2800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1"/>
            </a:pPr>
            <a:r>
              <a:rPr lang="es-ES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Diagrama de IMPORTACIÓN y EXPORTACIÓN ejemplificado de  ALEMANIA</a:t>
            </a:r>
            <a:endParaRPr lang="es-ES" sz="28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0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t1.gstatic.com/images?q=tbn:ANd9GcSBHoqHd0lzbD637vicXsdbmigOhgc2tfJ_5rSmF7OnpviFqQh_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59" y="486768"/>
            <a:ext cx="5403448" cy="279821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t2.gstatic.com/images?q=tbn:ANd9GcSWrTvmBS3nremQDxImBGzmoMhc68oye0Ds6SQFM7iHEFoTa7LWow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206" y="3314552"/>
            <a:ext cx="4155225" cy="311642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11560" y="486768"/>
            <a:ext cx="7848872" cy="5904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6"/>
            </a:pPr>
            <a:r>
              <a:rPr lang="es-ES" sz="3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3 Empresas de ropa de vestir; Hong Kong, Alemania y Francia.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6"/>
            </a:pPr>
            <a:r>
              <a:rPr lang="es-ES" sz="3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3 Empresas que realicen ropa plástica de; Brasil, Canadá y E. U.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26"/>
              <a:defRPr/>
            </a:pPr>
            <a:r>
              <a:rPr lang="es-ES" sz="3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3 Paginas de Internet de; Perú, México y China que exporten productos Históricos.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26"/>
              <a:defRPr/>
            </a:pPr>
            <a:r>
              <a:rPr lang="es-ES" sz="3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3 Paginas de Internet de; Canadá, México y E. U. que exporten Obras de Arte.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6"/>
            </a:pPr>
            <a:r>
              <a:rPr lang="es-ES" sz="3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Diagrama sobre las estrategias de Marketing Internacional.</a:t>
            </a:r>
            <a:endParaRPr lang="es-ES" sz="3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3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2sis.com.mx/imagenes/ImagenesVarias/paginasweb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760579"/>
            <a:ext cx="6264696" cy="548161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11560" y="553898"/>
            <a:ext cx="78488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31"/>
            </a:pP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Preguntas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31"/>
            </a:pPr>
            <a:r>
              <a:rPr lang="es-ES" sz="3200" b="1" dirty="0" smtClean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Ante </a:t>
            </a:r>
            <a:r>
              <a:rPr lang="es-ES" sz="3200" b="1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que autoridades se debe realizar el tramite de importación, requisitos, documentación y administrativos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31"/>
            </a:pPr>
            <a:r>
              <a:rPr lang="es-ES" sz="3200" b="1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Ante que autoridades se debe realizar el tramite de exportación, requisitos, documentación y administrativos</a:t>
            </a:r>
          </a:p>
          <a:p>
            <a:pPr marL="514350" indent="-514350">
              <a:lnSpc>
                <a:spcPct val="115000"/>
              </a:lnSpc>
              <a:buFont typeface="+mj-lt"/>
              <a:buAutoNum type="arabicPeriod" startAt="31"/>
              <a:defRPr/>
            </a:pPr>
            <a:r>
              <a:rPr lang="es-ES" sz="3200" b="1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Paginas de importación de E. U., Japón y China.</a:t>
            </a:r>
          </a:p>
          <a:p>
            <a:pPr marL="514350" indent="-514350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31"/>
            </a:pPr>
            <a:r>
              <a:rPr lang="es-ES" sz="3200" b="1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Elaboración de Pagina WEB</a:t>
            </a:r>
            <a:endParaRPr lang="es-ES" sz="3200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t2.gstatic.com/images?q=tbn:ANd9GcSEf9MByWk4jKeYu0yVEb-qEmXMpU2Q2mIEp-N1ma6irK5Zq_S4gw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3673"/>
            <a:ext cx="8064896" cy="636070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115616" y="637872"/>
            <a:ext cx="78488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5"/>
            </a:pPr>
            <a:r>
              <a:rPr lang="es-ES" sz="4000" b="1" dirty="0">
                <a:solidFill>
                  <a:schemeClr val="bg1"/>
                </a:solidFill>
                <a:latin typeface="Book Antiqua" panose="02040602050305030304" pitchFamily="18" charset="0"/>
              </a:rPr>
              <a:t>Perfil de Signo de </a:t>
            </a:r>
            <a:r>
              <a:rPr lang="es-ES" sz="4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PISCIS</a:t>
            </a:r>
            <a:endParaRPr lang="es-ES" sz="4000" b="1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5"/>
            </a:pPr>
            <a:r>
              <a:rPr lang="es-ES" sz="4000" b="1" dirty="0">
                <a:solidFill>
                  <a:schemeClr val="bg1"/>
                </a:solidFill>
                <a:latin typeface="Book Antiqua" panose="02040602050305030304" pitchFamily="18" charset="0"/>
              </a:rPr>
              <a:t>Compatibilidad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5"/>
            </a:pPr>
            <a:r>
              <a:rPr lang="es-ES" sz="4000" b="1" dirty="0">
                <a:solidFill>
                  <a:schemeClr val="bg1"/>
                </a:solidFill>
                <a:latin typeface="Book Antiqua" panose="02040602050305030304" pitchFamily="18" charset="0"/>
              </a:rPr>
              <a:t>Signo Según los Filósofos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35"/>
              <a:defRPr/>
            </a:pPr>
            <a:r>
              <a:rPr lang="es-ES" sz="4000" b="1" dirty="0">
                <a:solidFill>
                  <a:schemeClr val="bg1"/>
                </a:solidFill>
                <a:latin typeface="Book Antiqua" panose="02040602050305030304" pitchFamily="18" charset="0"/>
              </a:rPr>
              <a:t>Conclusiones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5"/>
            </a:pPr>
            <a:r>
              <a:rPr lang="es-ES" sz="4000" b="1" dirty="0">
                <a:solidFill>
                  <a:schemeClr val="bg1"/>
                </a:solidFill>
                <a:latin typeface="Book Antiqua" panose="02040602050305030304" pitchFamily="18" charset="0"/>
              </a:rPr>
              <a:t>Análisis Mercadológico de PISCIS</a:t>
            </a:r>
            <a:endParaRPr lang="es-ES" sz="4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4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352</Words>
  <Application>Microsoft Office PowerPoint</Application>
  <PresentationFormat>Presentación en pantalla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33</cp:revision>
  <dcterms:created xsi:type="dcterms:W3CDTF">2014-02-10T15:39:17Z</dcterms:created>
  <dcterms:modified xsi:type="dcterms:W3CDTF">2014-03-26T17:59:00Z</dcterms:modified>
</cp:coreProperties>
</file>