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2" r:id="rId5"/>
    <p:sldId id="259" r:id="rId6"/>
    <p:sldId id="264" r:id="rId7"/>
    <p:sldId id="260" r:id="rId8"/>
    <p:sldId id="261" r:id="rId9"/>
    <p:sldId id="258" r:id="rId10"/>
    <p:sldId id="265" r:id="rId11"/>
    <p:sldId id="266" r:id="rId12"/>
    <p:sldId id="267" r:id="rId13"/>
    <p:sldId id="268"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52" d="100"/>
          <a:sy n="52" d="100"/>
        </p:scale>
        <p:origin x="-10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3951681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417114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2755902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118230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218058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92759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402446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40340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289249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140302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AA1BE02-0A9E-47CD-9965-96AC804F1F51}" type="datetimeFigureOut">
              <a:rPr lang="es-MX" smtClean="0"/>
              <a:t>26/03/2014</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1A2F9AE-9FF4-4717-A0D5-BDCB27ADE1EB}" type="slidenum">
              <a:rPr lang="es-MX" smtClean="0"/>
              <a:t>‹Nº›</a:t>
            </a:fld>
            <a:endParaRPr lang="es-MX"/>
          </a:p>
        </p:txBody>
      </p:sp>
    </p:spTree>
    <p:extLst>
      <p:ext uri="{BB962C8B-B14F-4D97-AF65-F5344CB8AC3E}">
        <p14:creationId xmlns:p14="http://schemas.microsoft.com/office/powerpoint/2010/main" val="285963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1BE02-0A9E-47CD-9965-96AC804F1F51}" type="datetimeFigureOut">
              <a:rPr lang="es-MX" smtClean="0"/>
              <a:t>26/03/2014</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2F9AE-9FF4-4717-A0D5-BDCB27ADE1EB}" type="slidenum">
              <a:rPr lang="es-MX" smtClean="0"/>
              <a:t>‹Nº›</a:t>
            </a:fld>
            <a:endParaRPr lang="es-MX"/>
          </a:p>
        </p:txBody>
      </p:sp>
    </p:spTree>
    <p:extLst>
      <p:ext uri="{BB962C8B-B14F-4D97-AF65-F5344CB8AC3E}">
        <p14:creationId xmlns:p14="http://schemas.microsoft.com/office/powerpoint/2010/main" val="2793810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marketingdirecto.com/actualidad/publicidad/la-historia-del-marketing-de-1450-a-2012/print/" TargetMode="Externa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marketingdirecto.com/actualidad/publicidad/la-historia-del-marketing-de-1450-a-2012/ema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marketingdirecto.com/actualidad/publicidad/la-historia-del-marketing-de-1450-a-2012/print/" TargetMode="Externa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hyperlink" Target="http://www.marketingdirecto.com/actualidad/publicidad/la-historia-del-marketing-de-1450-a-2012/emai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3.bp.blogspot.com/_zm3SWTZqyv0/SwDIOts-v7I/AAAAAAAAAEQ/nRgVS0tJyGs/s320/nez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67544" y="422558"/>
            <a:ext cx="1275326" cy="1280428"/>
          </a:xfrm>
          <a:prstGeom prst="rect">
            <a:avLst/>
          </a:prstGeom>
          <a:noFill/>
        </p:spPr>
      </p:pic>
      <p:sp>
        <p:nvSpPr>
          <p:cNvPr id="5" name="4 Rectángulo"/>
          <p:cNvSpPr/>
          <p:nvPr/>
        </p:nvSpPr>
        <p:spPr>
          <a:xfrm>
            <a:off x="1201546" y="490607"/>
            <a:ext cx="8050974" cy="1354217"/>
          </a:xfrm>
          <a:prstGeom prst="rect">
            <a:avLst/>
          </a:prstGeom>
        </p:spPr>
        <p:txBody>
          <a:bodyPr wrap="square">
            <a:spAutoFit/>
          </a:bodyPr>
          <a:lstStyle/>
          <a:p>
            <a:pPr lvl="1" algn="ctr"/>
            <a:r>
              <a:rPr lang="es-ES" sz="3600" b="1" dirty="0" smtClean="0">
                <a:ln w="10541" cmpd="sng">
                  <a:solidFill>
                    <a:srgbClr val="7D7D7D">
                      <a:tint val="100000"/>
                      <a:shade val="100000"/>
                      <a:satMod val="110000"/>
                    </a:srgbClr>
                  </a:solidFill>
                  <a:prstDash val="solid"/>
                </a:ln>
                <a:latin typeface="Book Antiqua" panose="02040602050305030304" pitchFamily="18" charset="0"/>
              </a:rPr>
              <a:t>UNIVERSIDAD TECNOLOGICA DE NEZAHUALCOYOTL</a:t>
            </a:r>
          </a:p>
          <a:p>
            <a:pPr lvl="3" algn="ctr"/>
            <a:endParaRPr lang="es-ES" sz="900" b="1" dirty="0" smtClean="0">
              <a:ln w="10541" cmpd="sng">
                <a:solidFill>
                  <a:srgbClr val="7D7D7D">
                    <a:tint val="100000"/>
                    <a:shade val="100000"/>
                    <a:satMod val="110000"/>
                  </a:srgbClr>
                </a:solidFill>
                <a:prstDash val="solid"/>
              </a:ln>
              <a:latin typeface="Book Antiqua" panose="02040602050305030304" pitchFamily="18" charset="0"/>
            </a:endParaRPr>
          </a:p>
        </p:txBody>
      </p:sp>
      <p:sp>
        <p:nvSpPr>
          <p:cNvPr id="6" name="5 Rectángulo"/>
          <p:cNvSpPr/>
          <p:nvPr/>
        </p:nvSpPr>
        <p:spPr>
          <a:xfrm>
            <a:off x="381614" y="1795587"/>
            <a:ext cx="8352928" cy="4847481"/>
          </a:xfrm>
          <a:prstGeom prst="rect">
            <a:avLst/>
          </a:prstGeom>
        </p:spPr>
        <p:txBody>
          <a:bodyPr wrap="square">
            <a:spAutoFit/>
          </a:bodyPr>
          <a:lstStyle/>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División de Administración</a:t>
            </a:r>
            <a:br>
              <a:rPr lang="es-ES" sz="4000" b="1" dirty="0" smtClean="0">
                <a:ln w="10541" cmpd="sng">
                  <a:solidFill>
                    <a:srgbClr val="7D7D7D">
                      <a:tint val="100000"/>
                      <a:shade val="100000"/>
                      <a:satMod val="110000"/>
                    </a:srgbClr>
                  </a:solidFill>
                  <a:prstDash val="solid"/>
                </a:ln>
                <a:latin typeface="Book Antiqua" panose="02040602050305030304" pitchFamily="18" charset="0"/>
              </a:rPr>
            </a:br>
            <a:r>
              <a:rPr lang="es-ES" sz="4000" b="1" dirty="0" smtClean="0">
                <a:ln w="10541" cmpd="sng">
                  <a:solidFill>
                    <a:srgbClr val="7D7D7D">
                      <a:tint val="100000"/>
                      <a:shade val="100000"/>
                      <a:satMod val="110000"/>
                    </a:srgbClr>
                  </a:solidFill>
                  <a:prstDash val="solid"/>
                </a:ln>
                <a:latin typeface="Book Antiqua" panose="02040602050305030304" pitchFamily="18" charset="0"/>
              </a:rPr>
              <a:t>Ingeniería en Negocios</a:t>
            </a: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MERCADOTECNIA</a:t>
            </a:r>
            <a:endParaRPr lang="es-ES" sz="4000" b="1" dirty="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3600" b="1" dirty="0" smtClean="0">
                <a:ln w="10541" cmpd="sng">
                  <a:solidFill>
                    <a:srgbClr val="7D7D7D">
                      <a:tint val="100000"/>
                      <a:shade val="100000"/>
                      <a:satMod val="110000"/>
                    </a:srgbClr>
                  </a:solidFill>
                  <a:prstDash val="solid"/>
                </a:ln>
                <a:latin typeface="Book Antiqua" panose="02040602050305030304" pitchFamily="18" charset="0"/>
              </a:rPr>
              <a:t>Profesor</a:t>
            </a:r>
            <a:r>
              <a:rPr lang="es-ES" sz="3600" b="1" dirty="0">
                <a:ln w="10541" cmpd="sng">
                  <a:solidFill>
                    <a:srgbClr val="7D7D7D">
                      <a:tint val="100000"/>
                      <a:shade val="100000"/>
                      <a:satMod val="110000"/>
                    </a:srgbClr>
                  </a:solidFill>
                  <a:prstDash val="solid"/>
                </a:ln>
                <a:latin typeface="Book Antiqua" panose="02040602050305030304" pitchFamily="18" charset="0"/>
              </a:rPr>
              <a:t>: Ricardo Yebra Romero</a:t>
            </a: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0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4000" b="1" dirty="0" smtClean="0">
                <a:ln w="10541" cmpd="sng">
                  <a:solidFill>
                    <a:srgbClr val="7D7D7D">
                      <a:tint val="100000"/>
                      <a:shade val="100000"/>
                      <a:satMod val="110000"/>
                    </a:srgbClr>
                  </a:solidFill>
                  <a:prstDash val="solid"/>
                </a:ln>
                <a:latin typeface="Book Antiqua" panose="02040602050305030304" pitchFamily="18" charset="0"/>
              </a:rPr>
              <a:t>HISTORIA DEL MARKETING</a:t>
            </a:r>
            <a:endParaRPr lang="es-ES" sz="1200" b="1" dirty="0" smtClean="0">
              <a:ln w="10541" cmpd="sng">
                <a:solidFill>
                  <a:srgbClr val="7D7D7D">
                    <a:tint val="100000"/>
                    <a:shade val="100000"/>
                    <a:satMod val="110000"/>
                  </a:srgbClr>
                </a:solidFill>
                <a:prstDash val="solid"/>
              </a:ln>
              <a:latin typeface="Book Antiqua" panose="02040602050305030304" pitchFamily="18" charset="0"/>
            </a:endParaRPr>
          </a:p>
          <a:p>
            <a:pPr algn="ctr"/>
            <a:endParaRPr lang="es-ES" sz="1050" b="1" dirty="0" smtClean="0">
              <a:ln w="10541" cmpd="sng">
                <a:solidFill>
                  <a:srgbClr val="7D7D7D">
                    <a:tint val="100000"/>
                    <a:shade val="100000"/>
                    <a:satMod val="110000"/>
                  </a:srgbClr>
                </a:solidFill>
                <a:prstDash val="solid"/>
              </a:ln>
              <a:latin typeface="Book Antiqua" panose="02040602050305030304" pitchFamily="18" charset="0"/>
            </a:endParaRPr>
          </a:p>
          <a:p>
            <a:pPr algn="ctr"/>
            <a:r>
              <a:rPr lang="es-ES" sz="3200" b="1" dirty="0" smtClean="0">
                <a:ln w="10541" cmpd="sng">
                  <a:solidFill>
                    <a:srgbClr val="7D7D7D">
                      <a:tint val="100000"/>
                      <a:shade val="100000"/>
                      <a:satMod val="110000"/>
                    </a:srgbClr>
                  </a:solidFill>
                  <a:prstDash val="solid"/>
                </a:ln>
                <a:latin typeface="Arial" pitchFamily="34" charset="0"/>
                <a:cs typeface="Arial" pitchFamily="34" charset="0"/>
              </a:rPr>
              <a:t>Alumna: I.  Sharazan Sandoval Espinoza</a:t>
            </a:r>
            <a:r>
              <a:rPr lang="es-MX" sz="2800" b="1" dirty="0" smtClean="0">
                <a:ln w="10541" cmpd="sng">
                  <a:solidFill>
                    <a:srgbClr val="7D7D7D">
                      <a:tint val="100000"/>
                      <a:shade val="100000"/>
                      <a:satMod val="110000"/>
                    </a:srgbClr>
                  </a:solidFill>
                  <a:prstDash val="solid"/>
                </a:ln>
                <a:latin typeface="Arial" pitchFamily="34" charset="0"/>
                <a:cs typeface="Arial" pitchFamily="34" charset="0"/>
              </a:rPr>
              <a:t>               </a:t>
            </a:r>
            <a:endParaRPr lang="es-MX" sz="2800" b="1" dirty="0">
              <a:ln w="10541" cmpd="sng">
                <a:solidFill>
                  <a:srgbClr val="7D7D7D">
                    <a:tint val="100000"/>
                    <a:shade val="100000"/>
                    <a:satMod val="110000"/>
                  </a:srgbClr>
                </a:solidFill>
                <a:prstDash val="solid"/>
              </a:ln>
              <a:latin typeface="Arial" pitchFamily="34" charset="0"/>
              <a:cs typeface="Arial" pitchFamily="34" charset="0"/>
            </a:endParaRPr>
          </a:p>
        </p:txBody>
      </p:sp>
    </p:spTree>
    <p:extLst>
      <p:ext uri="{BB962C8B-B14F-4D97-AF65-F5344CB8AC3E}">
        <p14:creationId xmlns:p14="http://schemas.microsoft.com/office/powerpoint/2010/main" val="54959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3406348"/>
            <a:ext cx="8280920" cy="3046988"/>
          </a:xfrm>
          <a:prstGeom prst="rect">
            <a:avLst/>
          </a:prstGeom>
        </p:spPr>
        <p:txBody>
          <a:bodyPr wrap="square">
            <a:spAutoFit/>
          </a:bodyPr>
          <a:lstStyle/>
          <a:p>
            <a:r>
              <a:rPr lang="es-MX" sz="2400" dirty="0">
                <a:latin typeface="Book Antiqua" panose="02040602050305030304" pitchFamily="18" charset="0"/>
              </a:rPr>
              <a:t>En 1998 surge el concepto del </a:t>
            </a:r>
            <a:r>
              <a:rPr lang="es-MX" sz="2400" dirty="0" err="1">
                <a:latin typeface="Book Antiqua" panose="02040602050305030304" pitchFamily="18" charset="0"/>
              </a:rPr>
              <a:t>blogging</a:t>
            </a:r>
            <a:r>
              <a:rPr lang="es-MX" sz="2400" dirty="0">
                <a:latin typeface="Book Antiqua" panose="02040602050305030304" pitchFamily="18" charset="0"/>
              </a:rPr>
              <a:t> de la mano de Brad </a:t>
            </a:r>
            <a:r>
              <a:rPr lang="es-MX" sz="2400" dirty="0" err="1">
                <a:latin typeface="Book Antiqua" panose="02040602050305030304" pitchFamily="18" charset="0"/>
              </a:rPr>
              <a:t>Fitzpatrick</a:t>
            </a:r>
            <a:r>
              <a:rPr lang="es-MX" sz="2400" dirty="0">
                <a:latin typeface="Book Antiqua" panose="02040602050305030304" pitchFamily="18" charset="0"/>
              </a:rPr>
              <a:t>, </a:t>
            </a:r>
            <a:r>
              <a:rPr lang="es-MX" sz="2400" dirty="0" err="1">
                <a:latin typeface="Book Antiqua" panose="02040602050305030304" pitchFamily="18" charset="0"/>
              </a:rPr>
              <a:t>Evan</a:t>
            </a:r>
            <a:r>
              <a:rPr lang="es-MX" sz="2400" dirty="0">
                <a:latin typeface="Book Antiqua" panose="02040602050305030304" pitchFamily="18" charset="0"/>
              </a:rPr>
              <a:t> Williams y </a:t>
            </a:r>
            <a:r>
              <a:rPr lang="es-MX" sz="2400" dirty="0" err="1">
                <a:latin typeface="Book Antiqua" panose="02040602050305030304" pitchFamily="18" charset="0"/>
              </a:rPr>
              <a:t>Meg</a:t>
            </a:r>
            <a:r>
              <a:rPr lang="es-MX" sz="2400" dirty="0">
                <a:latin typeface="Book Antiqua" panose="02040602050305030304" pitchFamily="18" charset="0"/>
              </a:rPr>
              <a:t> </a:t>
            </a:r>
            <a:r>
              <a:rPr lang="es-MX" sz="2400" dirty="0" err="1">
                <a:latin typeface="Book Antiqua" panose="02040602050305030304" pitchFamily="18" charset="0"/>
              </a:rPr>
              <a:t>Hourihan</a:t>
            </a:r>
            <a:r>
              <a:rPr lang="es-MX" sz="2400" dirty="0">
                <a:latin typeface="Book Antiqua" panose="02040602050305030304" pitchFamily="18" charset="0"/>
              </a:rPr>
              <a:t>, entre otros pioneros.</a:t>
            </a:r>
            <a:br>
              <a:rPr lang="es-MX" sz="2400" dirty="0">
                <a:latin typeface="Book Antiqua" panose="02040602050305030304" pitchFamily="18" charset="0"/>
              </a:rPr>
            </a:br>
            <a:r>
              <a:rPr lang="es-MX" sz="2400" dirty="0">
                <a:latin typeface="Book Antiqua" panose="02040602050305030304" pitchFamily="18" charset="0"/>
              </a:rPr>
              <a:t>- En 1999, apenas hay unos pocos blogs en las blogosfera. A mediados de 2006, se contabilizan ya 50 millones de blogs en todo el mundo.</a:t>
            </a:r>
            <a:br>
              <a:rPr lang="es-MX" sz="2400" dirty="0">
                <a:latin typeface="Book Antiqua" panose="02040602050305030304" pitchFamily="18" charset="0"/>
              </a:rPr>
            </a:br>
            <a:r>
              <a:rPr lang="es-MX" sz="2400" dirty="0">
                <a:latin typeface="Book Antiqua" panose="02040602050305030304" pitchFamily="18" charset="0"/>
              </a:rPr>
              <a:t>- La burbuja </a:t>
            </a:r>
            <a:r>
              <a:rPr lang="es-MX" sz="2400" dirty="0" smtClean="0">
                <a:latin typeface="Book Antiqua" panose="02040602050305030304" pitchFamily="18" charset="0"/>
              </a:rPr>
              <a:t>punto </a:t>
            </a:r>
            <a:r>
              <a:rPr lang="es-MX" sz="2400" dirty="0" err="1" smtClean="0">
                <a:latin typeface="Book Antiqua" panose="02040602050305030304" pitchFamily="18" charset="0"/>
              </a:rPr>
              <a:t>com</a:t>
            </a:r>
            <a:r>
              <a:rPr lang="es-MX" sz="2400" dirty="0" smtClean="0">
                <a:latin typeface="Book Antiqua" panose="02040602050305030304" pitchFamily="18" charset="0"/>
              </a:rPr>
              <a:t> </a:t>
            </a:r>
            <a:r>
              <a:rPr lang="es-MX" sz="2400" dirty="0">
                <a:latin typeface="Book Antiqua" panose="02040602050305030304" pitchFamily="18" charset="0"/>
              </a:rPr>
              <a:t>estalla definitivamente el 10 de marzo de 2010</a:t>
            </a:r>
            <a:r>
              <a:rPr lang="es-MX" sz="2400" dirty="0" smtClean="0">
                <a:latin typeface="Book Antiqua" panose="02040602050305030304" pitchFamily="18" charset="0"/>
              </a:rPr>
              <a:t>.</a:t>
            </a:r>
            <a:endParaRPr lang="es-MX" sz="2400" dirty="0">
              <a:latin typeface="Book Antiqua" panose="02040602050305030304" pitchFamily="18" charset="0"/>
            </a:endParaRPr>
          </a:p>
        </p:txBody>
      </p:sp>
      <p:pic>
        <p:nvPicPr>
          <p:cNvPr id="4098" name="Picture 2" descr="http://t3.gstatic.com/images?q=tbn:ANd9GcSDG2HY_59fP_SHgDOKexOJMtqOna47RKtOP6DiqQO2esKdddb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92888" cy="30207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115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25044" y="481152"/>
            <a:ext cx="5652120" cy="1862048"/>
          </a:xfrm>
          <a:prstGeom prst="rect">
            <a:avLst/>
          </a:prstGeom>
        </p:spPr>
        <p:txBody>
          <a:bodyPr wrap="square">
            <a:spAutoFit/>
          </a:bodyPr>
          <a:lstStyle/>
          <a:p>
            <a:r>
              <a:rPr lang="es-MX" sz="2300" b="1" dirty="0">
                <a:latin typeface="Book Antiqua" panose="02040602050305030304" pitchFamily="18" charset="0"/>
              </a:rPr>
              <a:t>2003-2012: La era del </a:t>
            </a:r>
            <a:r>
              <a:rPr lang="es-MX" sz="2300" b="1" dirty="0" err="1">
                <a:latin typeface="Book Antiqua" panose="02040602050305030304" pitchFamily="18" charset="0"/>
              </a:rPr>
              <a:t>inbound</a:t>
            </a:r>
            <a:r>
              <a:rPr lang="es-MX" sz="2300" b="1" dirty="0">
                <a:latin typeface="Book Antiqua" panose="02040602050305030304" pitchFamily="18" charset="0"/>
              </a:rPr>
              <a:t> marketing</a:t>
            </a:r>
            <a:r>
              <a:rPr lang="es-MX" sz="2300" dirty="0">
                <a:latin typeface="Book Antiqua" panose="02040602050305030304" pitchFamily="18" charset="0"/>
              </a:rPr>
              <a:t/>
            </a:r>
            <a:br>
              <a:rPr lang="es-MX" sz="2300" dirty="0">
                <a:latin typeface="Book Antiqua" panose="02040602050305030304" pitchFamily="18" charset="0"/>
              </a:rPr>
            </a:br>
            <a:r>
              <a:rPr lang="es-MX" sz="2300" dirty="0">
                <a:latin typeface="Book Antiqua" panose="02040602050305030304" pitchFamily="18" charset="0"/>
              </a:rPr>
              <a:t>- En 2003, se firma la primera ley anti spam en Estados Unidos.</a:t>
            </a:r>
            <a:br>
              <a:rPr lang="es-MX" sz="2300" dirty="0">
                <a:latin typeface="Book Antiqua" panose="02040602050305030304" pitchFamily="18" charset="0"/>
              </a:rPr>
            </a:br>
            <a:r>
              <a:rPr lang="es-MX" sz="2300" dirty="0">
                <a:latin typeface="Book Antiqua" panose="02040602050305030304" pitchFamily="18" charset="0"/>
              </a:rPr>
              <a:t>- Entre 2003 y 2004, se lanzan tres redes sociales: </a:t>
            </a:r>
            <a:r>
              <a:rPr lang="es-MX" sz="2300" dirty="0" err="1">
                <a:latin typeface="Book Antiqua" panose="02040602050305030304" pitchFamily="18" charset="0"/>
              </a:rPr>
              <a:t>LinkedIn</a:t>
            </a:r>
            <a:r>
              <a:rPr lang="es-MX" sz="2300" dirty="0">
                <a:latin typeface="Book Antiqua" panose="02040602050305030304" pitchFamily="18" charset="0"/>
              </a:rPr>
              <a:t>, MySpace </a:t>
            </a:r>
            <a:r>
              <a:rPr lang="es-MX" sz="2300" dirty="0" smtClean="0">
                <a:latin typeface="Book Antiqua" panose="02040602050305030304" pitchFamily="18" charset="0"/>
              </a:rPr>
              <a:t>y Facebook.</a:t>
            </a:r>
            <a:endParaRPr lang="es-MX" sz="2300" dirty="0">
              <a:latin typeface="Book Antiqua" panose="02040602050305030304" pitchFamily="18" charset="0"/>
            </a:endParaRPr>
          </a:p>
        </p:txBody>
      </p:sp>
      <p:sp>
        <p:nvSpPr>
          <p:cNvPr id="3" name="2 Rectángulo"/>
          <p:cNvSpPr/>
          <p:nvPr/>
        </p:nvSpPr>
        <p:spPr>
          <a:xfrm>
            <a:off x="395536" y="2492896"/>
            <a:ext cx="8509620" cy="4016484"/>
          </a:xfrm>
          <a:prstGeom prst="rect">
            <a:avLst/>
          </a:prstGeom>
        </p:spPr>
        <p:txBody>
          <a:bodyPr wrap="square">
            <a:spAutoFit/>
          </a:bodyPr>
          <a:lstStyle/>
          <a:p>
            <a:r>
              <a:rPr lang="es-MX" sz="2300" dirty="0" smtClean="0">
                <a:latin typeface="Book Antiqua" panose="02040602050305030304" pitchFamily="18" charset="0"/>
              </a:rPr>
              <a:t>- </a:t>
            </a:r>
            <a:r>
              <a:rPr lang="es-MX" sz="2300" dirty="0">
                <a:latin typeface="Book Antiqua" panose="02040602050305030304" pitchFamily="18" charset="0"/>
              </a:rPr>
              <a:t>En 2005, Google inicia las búsquedas personalizadas, basadas en el historial de búsquedas del </a:t>
            </a:r>
            <a:r>
              <a:rPr lang="es-MX" sz="2300" dirty="0" smtClean="0">
                <a:latin typeface="Book Antiqua" panose="02040602050305030304" pitchFamily="18" charset="0"/>
              </a:rPr>
              <a:t>internauta</a:t>
            </a:r>
          </a:p>
          <a:p>
            <a:r>
              <a:rPr lang="es-MX" sz="2300" dirty="0" smtClean="0">
                <a:latin typeface="Book Antiqua" panose="02040602050305030304" pitchFamily="18" charset="0"/>
              </a:rPr>
              <a:t>-Google </a:t>
            </a:r>
            <a:r>
              <a:rPr lang="es-MX" sz="2300" dirty="0">
                <a:latin typeface="Book Antiqua" panose="02040602050305030304" pitchFamily="18" charset="0"/>
              </a:rPr>
              <a:t>lanza una nueva versión de Google </a:t>
            </a:r>
            <a:r>
              <a:rPr lang="es-MX" sz="2300" dirty="0" err="1">
                <a:latin typeface="Book Antiqua" panose="02040602050305030304" pitchFamily="18" charset="0"/>
              </a:rPr>
              <a:t>Analytics</a:t>
            </a:r>
            <a:r>
              <a:rPr lang="es-MX" sz="2300" dirty="0">
                <a:latin typeface="Book Antiqua" panose="02040602050305030304" pitchFamily="18" charset="0"/>
              </a:rPr>
              <a:t> en noviembre de 2005.</a:t>
            </a:r>
            <a:br>
              <a:rPr lang="es-MX" sz="2300" dirty="0">
                <a:latin typeface="Book Antiqua" panose="02040602050305030304" pitchFamily="18" charset="0"/>
              </a:rPr>
            </a:br>
            <a:r>
              <a:rPr lang="es-MX" sz="2300" dirty="0">
                <a:latin typeface="Book Antiqua" panose="02040602050305030304" pitchFamily="18" charset="0"/>
              </a:rPr>
              <a:t>- En 2006, se lanza Twitter.</a:t>
            </a:r>
            <a:br>
              <a:rPr lang="es-MX" sz="2300" dirty="0">
                <a:latin typeface="Book Antiqua" panose="02040602050305030304" pitchFamily="18" charset="0"/>
              </a:rPr>
            </a:br>
            <a:r>
              <a:rPr lang="es-MX" sz="2300" dirty="0">
                <a:latin typeface="Book Antiqua" panose="02040602050305030304" pitchFamily="18" charset="0"/>
              </a:rPr>
              <a:t>- Amazon alcanza unas ventas de 10.000 millones de dólares en 2006. Sólo tres años después, en 2009, ingresó 25.000 millones de dólares.</a:t>
            </a:r>
            <a:br>
              <a:rPr lang="es-MX" sz="2300" dirty="0">
                <a:latin typeface="Book Antiqua" panose="02040602050305030304" pitchFamily="18" charset="0"/>
              </a:rPr>
            </a:br>
            <a:r>
              <a:rPr lang="es-MX" sz="2300" dirty="0">
                <a:latin typeface="Book Antiqua" panose="02040602050305030304" pitchFamily="18" charset="0"/>
              </a:rPr>
              <a:t>- En 2007, los suscriptores de redes 3G llegan a los 295 millones</a:t>
            </a:r>
            <a:r>
              <a:rPr lang="es-MX" sz="2300" dirty="0" smtClean="0">
                <a:latin typeface="Book Antiqua" panose="02040602050305030304" pitchFamily="18" charset="0"/>
              </a:rPr>
              <a:t>.</a:t>
            </a:r>
          </a:p>
          <a:p>
            <a:r>
              <a:rPr lang="es-MX" sz="2400" dirty="0">
                <a:latin typeface="Book Antiqua" panose="02040602050305030304" pitchFamily="18" charset="0"/>
              </a:rPr>
              <a:t>- En 2009, Google lanza las búsquedas en tiempo real.</a:t>
            </a:r>
            <a:br>
              <a:rPr lang="es-MX" sz="2400" dirty="0">
                <a:latin typeface="Book Antiqua" panose="02040602050305030304" pitchFamily="18" charset="0"/>
              </a:rPr>
            </a:br>
            <a:r>
              <a:rPr lang="es-MX" sz="2400" dirty="0">
                <a:latin typeface="Book Antiqua" panose="02040602050305030304" pitchFamily="18" charset="0"/>
              </a:rPr>
              <a:t>- En 2010, el 90% de los emails son spam</a:t>
            </a:r>
            <a:r>
              <a:rPr lang="es-MX" sz="2400" dirty="0" smtClean="0">
                <a:latin typeface="Book Antiqua" panose="02040602050305030304" pitchFamily="18" charset="0"/>
              </a:rPr>
              <a:t>.</a:t>
            </a:r>
            <a:endParaRPr lang="es-MX" sz="2300" dirty="0">
              <a:latin typeface="Book Antiqua" panose="02040602050305030304" pitchFamily="18" charset="0"/>
            </a:endParaRPr>
          </a:p>
        </p:txBody>
      </p:sp>
      <p:pic>
        <p:nvPicPr>
          <p:cNvPr id="5122" name="Picture 2" descr="http://networkerfactory.com/wp-content/uploads/2012/07/Human-3D_42-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056"/>
            <a:ext cx="2857500" cy="21602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63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851920" y="230738"/>
            <a:ext cx="5013196" cy="6370975"/>
          </a:xfrm>
          <a:prstGeom prst="rect">
            <a:avLst/>
          </a:prstGeom>
        </p:spPr>
        <p:txBody>
          <a:bodyPr wrap="square">
            <a:spAutoFit/>
          </a:bodyPr>
          <a:lstStyle/>
          <a:p>
            <a:r>
              <a:rPr lang="es-MX" sz="2400" dirty="0"/>
              <a:t>- El 90% de todos los hogares estadounidenses tiene teléfono móvil en el año 2010.</a:t>
            </a:r>
            <a:br>
              <a:rPr lang="es-MX" sz="2400" dirty="0"/>
            </a:br>
            <a:r>
              <a:rPr lang="es-MX" sz="2400" dirty="0"/>
              <a:t>- En 2011, Google lanza Google Panda y Google+.</a:t>
            </a:r>
            <a:br>
              <a:rPr lang="es-MX" sz="2400" dirty="0"/>
            </a:br>
            <a:r>
              <a:rPr lang="es-MX" sz="2400" dirty="0"/>
              <a:t>- Uno de cada dos ciudadanos estadounidense tiene un </a:t>
            </a:r>
            <a:r>
              <a:rPr lang="es-MX" sz="2400" dirty="0" err="1"/>
              <a:t>smartphone</a:t>
            </a:r>
            <a:r>
              <a:rPr lang="es-MX" sz="2400" dirty="0"/>
              <a:t> en el año 2011.</a:t>
            </a:r>
            <a:br>
              <a:rPr lang="es-MX" sz="2400" dirty="0"/>
            </a:br>
            <a:r>
              <a:rPr lang="es-MX" sz="2400" dirty="0"/>
              <a:t>- Los jóvenes de entre 13 y 24 años invierten 13,7 horas en internet, frente a los 13,6 horas que pasan viendo la televisión.</a:t>
            </a:r>
            <a:br>
              <a:rPr lang="es-MX" sz="2400" dirty="0"/>
            </a:br>
            <a:r>
              <a:rPr lang="es-MX" sz="2400" dirty="0"/>
              <a:t>- El coste del </a:t>
            </a:r>
            <a:r>
              <a:rPr lang="es-MX" sz="2400" dirty="0" err="1"/>
              <a:t>inbound</a:t>
            </a:r>
            <a:r>
              <a:rPr lang="es-MX" sz="2400" dirty="0"/>
              <a:t> marketing es un 62% menor del </a:t>
            </a:r>
            <a:r>
              <a:rPr lang="es-MX" sz="2400" dirty="0" err="1"/>
              <a:t>outbound</a:t>
            </a:r>
            <a:r>
              <a:rPr lang="es-MX" sz="2400" dirty="0"/>
              <a:t> marketing.</a:t>
            </a:r>
            <a:br>
              <a:rPr lang="es-MX" sz="2400" dirty="0"/>
            </a:br>
            <a:r>
              <a:rPr lang="es-MX" sz="2400" dirty="0"/>
              <a:t>- En 2012, los anunciantes tienen previsto aumentar sus inversiones en los social media en un 64</a:t>
            </a:r>
            <a:r>
              <a:rPr lang="es-MX" sz="2400" dirty="0" smtClean="0"/>
              <a:t>%.</a:t>
            </a:r>
            <a:endParaRPr lang="es-MX" sz="2400" dirty="0"/>
          </a:p>
        </p:txBody>
      </p:sp>
      <p:pic>
        <p:nvPicPr>
          <p:cNvPr id="6146" name="Picture 2" descr="http://mediatextual.com/wp-content/uploads/2010/08/marketing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762"/>
            <a:ext cx="3344416" cy="60785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02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23928" y="476672"/>
            <a:ext cx="4896544" cy="3416320"/>
          </a:xfrm>
          <a:prstGeom prst="rect">
            <a:avLst/>
          </a:prstGeom>
        </p:spPr>
        <p:txBody>
          <a:bodyPr wrap="square">
            <a:spAutoFit/>
          </a:bodyPr>
          <a:lstStyle/>
          <a:p>
            <a:r>
              <a:rPr lang="es-MX" sz="2400" dirty="0">
                <a:latin typeface="Book Antiqua" panose="02040602050305030304" pitchFamily="18" charset="0"/>
              </a:rPr>
              <a:t>- Los usuarios de </a:t>
            </a:r>
            <a:r>
              <a:rPr lang="es-MX" sz="2400" dirty="0" err="1">
                <a:latin typeface="Book Antiqua" panose="02040602050305030304" pitchFamily="18" charset="0"/>
              </a:rPr>
              <a:t>smartphones</a:t>
            </a:r>
            <a:r>
              <a:rPr lang="es-MX" sz="2400" dirty="0">
                <a:latin typeface="Book Antiqua" panose="02040602050305030304" pitchFamily="18" charset="0"/>
              </a:rPr>
              <a:t> serán ya 106,7 millones en 2012.</a:t>
            </a:r>
            <a:br>
              <a:rPr lang="es-MX" sz="2400" dirty="0">
                <a:latin typeface="Book Antiqua" panose="02040602050305030304" pitchFamily="18" charset="0"/>
              </a:rPr>
            </a:br>
            <a:r>
              <a:rPr lang="es-MX" sz="2400" dirty="0">
                <a:latin typeface="Book Antiqua" panose="02040602050305030304" pitchFamily="18" charset="0"/>
              </a:rPr>
              <a:t>- En 2012, habrá ya 54,8 millones de usuarios de tabletas.</a:t>
            </a:r>
            <a:br>
              <a:rPr lang="es-MX" sz="2400" dirty="0">
                <a:latin typeface="Book Antiqua" panose="02040602050305030304" pitchFamily="18" charset="0"/>
              </a:rPr>
            </a:br>
            <a:r>
              <a:rPr lang="es-MX" sz="2400" dirty="0">
                <a:latin typeface="Book Antiqua" panose="02040602050305030304" pitchFamily="18" charset="0"/>
              </a:rPr>
              <a:t>- Los espectadores de vídeos online llegarán a los 169,3 millones en 2012.</a:t>
            </a:r>
            <a:br>
              <a:rPr lang="es-MX" sz="2400" dirty="0">
                <a:latin typeface="Book Antiqua" panose="02040602050305030304" pitchFamily="18" charset="0"/>
              </a:rPr>
            </a:br>
            <a:r>
              <a:rPr lang="es-MX" sz="2400" dirty="0">
                <a:latin typeface="Book Antiqua" panose="02040602050305030304" pitchFamily="18" charset="0"/>
              </a:rPr>
              <a:t>- Los compradores online serán ya 184,3 millones en 2012</a:t>
            </a:r>
            <a:r>
              <a:rPr lang="es-MX" sz="2400" dirty="0" smtClean="0">
                <a:latin typeface="Book Antiqua" panose="02040602050305030304" pitchFamily="18" charset="0"/>
              </a:rPr>
              <a:t>.</a:t>
            </a:r>
            <a:endParaRPr lang="es-MX" sz="2400" dirty="0">
              <a:latin typeface="Book Antiqua" panose="02040602050305030304" pitchFamily="18" charset="0"/>
            </a:endParaRPr>
          </a:p>
        </p:txBody>
      </p:sp>
      <p:pic>
        <p:nvPicPr>
          <p:cNvPr id="7170" name="Picture 2" descr="http://marcasocial.files.wordpress.com/2011/01/publicidad-marketing-redessociales.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79970" y="4128879"/>
            <a:ext cx="3896486" cy="23244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http://angelescamposalva.files.wordpress.com/2012/08/marketing-businessblog-winweb2.jpg"/>
          <p:cNvPicPr>
            <a:picLocks noChangeAspect="1" noChangeArrowheads="1"/>
          </p:cNvPicPr>
          <p:nvPr/>
        </p:nvPicPr>
        <p:blipFill rotWithShape="1">
          <a:blip r:embed="rId3">
            <a:extLst>
              <a:ext uri="{28A0092B-C50C-407E-A947-70E740481C1C}">
                <a14:useLocalDpi xmlns:a14="http://schemas.microsoft.com/office/drawing/2010/main" val="0"/>
              </a:ext>
            </a:extLst>
          </a:blip>
          <a:srcRect t="11998" b="8288"/>
          <a:stretch/>
        </p:blipFill>
        <p:spPr bwMode="auto">
          <a:xfrm>
            <a:off x="467544" y="4071555"/>
            <a:ext cx="4192976" cy="23817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4" name="Picture 6" descr="http://www.marketingdirecto.com/wp-content/uploads/2013/04/startu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36" y="476672"/>
            <a:ext cx="3416320" cy="34163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14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7975" y="188640"/>
            <a:ext cx="8584505" cy="1446550"/>
          </a:xfrm>
          <a:prstGeom prst="rect">
            <a:avLst/>
          </a:prstGeom>
        </p:spPr>
        <p:txBody>
          <a:bodyPr wrap="square">
            <a:spAutoFit/>
          </a:bodyPr>
          <a:lstStyle/>
          <a:p>
            <a:pPr lvl="1" algn="ctr"/>
            <a:r>
              <a:rPr lang="es-MX" sz="4400" b="1" dirty="0" smtClean="0">
                <a:ln w="18415" cmpd="sng">
                  <a:solidFill>
                    <a:srgbClr val="FFFFFF"/>
                  </a:solidFill>
                  <a:prstDash val="solid"/>
                </a:ln>
                <a:effectLst>
                  <a:outerShdw blurRad="63500" dir="3600000" algn="tl" rotWithShape="0">
                    <a:srgbClr val="000000">
                      <a:alpha val="70000"/>
                    </a:srgbClr>
                  </a:outerShdw>
                </a:effectLst>
                <a:latin typeface="Book Antiqua" panose="02040602050305030304" pitchFamily="18" charset="0"/>
              </a:rPr>
              <a:t>HISTORIA DEL MARKETING</a:t>
            </a:r>
          </a:p>
        </p:txBody>
      </p:sp>
      <p:pic>
        <p:nvPicPr>
          <p:cNvPr id="5" name="Picture 2" descr="Imprime este post">
            <a:hlinkClick r:id="rId2" tooltip="Imprime este po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290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nvia esta noticia a un amigo">
            <a:hlinkClick r:id="rId4" tooltip="Envia esta noticia a un amig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362902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17709" y="1628800"/>
            <a:ext cx="8363275" cy="2492990"/>
          </a:xfrm>
          <a:prstGeom prst="rect">
            <a:avLst/>
          </a:prstGeom>
        </p:spPr>
        <p:txBody>
          <a:bodyPr wrap="square">
            <a:spAutoFit/>
          </a:bodyPr>
          <a:lstStyle/>
          <a:p>
            <a:r>
              <a:rPr lang="es-MX" sz="2500" b="1" dirty="0" smtClean="0">
                <a:latin typeface="Book Antiqua" panose="02040602050305030304" pitchFamily="18" charset="0"/>
              </a:rPr>
              <a:t>1450-1900: Aparece la publicidad impresa</a:t>
            </a:r>
            <a:r>
              <a:rPr lang="es-MX" sz="2500" dirty="0" smtClean="0">
                <a:latin typeface="Book Antiqua" panose="02040602050305030304" pitchFamily="18" charset="0"/>
              </a:rPr>
              <a:t/>
            </a:r>
            <a:br>
              <a:rPr lang="es-MX" sz="2500" dirty="0" smtClean="0">
                <a:latin typeface="Book Antiqua" panose="02040602050305030304" pitchFamily="18" charset="0"/>
              </a:rPr>
            </a:br>
            <a:r>
              <a:rPr lang="es-MX" sz="2500" dirty="0" smtClean="0">
                <a:latin typeface="Book Antiqua" panose="02040602050305030304" pitchFamily="18" charset="0"/>
              </a:rPr>
              <a:t>- En 1450, Gutenberg inventa la imprenta, que permite la difusión masiva de textos impresos por primera vez en la historia.</a:t>
            </a:r>
            <a:br>
              <a:rPr lang="es-MX" sz="2500" dirty="0" smtClean="0">
                <a:latin typeface="Book Antiqua" panose="02040602050305030304" pitchFamily="18" charset="0"/>
              </a:rPr>
            </a:br>
            <a:r>
              <a:rPr lang="es-MX" sz="2500" dirty="0" smtClean="0">
                <a:latin typeface="Book Antiqua" panose="02040602050305030304" pitchFamily="18" charset="0"/>
              </a:rPr>
              <a:t>- Hacia </a:t>
            </a:r>
            <a:r>
              <a:rPr lang="es-MX" sz="2500" dirty="0" smtClean="0">
                <a:latin typeface="Book Antiqua" panose="02040602050305030304" pitchFamily="18" charset="0"/>
              </a:rPr>
              <a:t>1673</a:t>
            </a:r>
            <a:r>
              <a:rPr lang="es-MX" sz="2500" dirty="0" smtClean="0">
                <a:latin typeface="Book Antiqua" panose="02040602050305030304" pitchFamily="18" charset="0"/>
              </a:rPr>
              <a:t>, las revistas emergen por primera vez como medios de comunicación.</a:t>
            </a:r>
            <a:endParaRPr lang="es-MX" sz="2500" dirty="0">
              <a:latin typeface="Book Antiqua" panose="02040602050305030304" pitchFamily="18" charset="0"/>
            </a:endParaRPr>
          </a:p>
        </p:txBody>
      </p:sp>
      <p:pic>
        <p:nvPicPr>
          <p:cNvPr id="1030" name="Picture 6" descr="http://bitelia.hipertextual.com/files/2011/12/Marketing-Digital-800x6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6632" y="3616432"/>
            <a:ext cx="3312368" cy="27727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251520" y="3933056"/>
            <a:ext cx="5188305" cy="2785378"/>
          </a:xfrm>
          <a:prstGeom prst="rect">
            <a:avLst/>
          </a:prstGeom>
        </p:spPr>
        <p:txBody>
          <a:bodyPr wrap="square">
            <a:spAutoFit/>
          </a:bodyPr>
          <a:lstStyle/>
          <a:p>
            <a:r>
              <a:rPr lang="es-MX" sz="2500" dirty="0" smtClean="0">
                <a:latin typeface="Book Antiqua" panose="02040602050305030304" pitchFamily="18" charset="0"/>
              </a:rPr>
              <a:t>-La primera revista estadounidense se publica en Filadelfia en el año 1741.</a:t>
            </a:r>
            <a:br>
              <a:rPr lang="es-MX" sz="2500" dirty="0" smtClean="0">
                <a:latin typeface="Book Antiqua" panose="02040602050305030304" pitchFamily="18" charset="0"/>
              </a:rPr>
            </a:br>
            <a:r>
              <a:rPr lang="es-MX" sz="2500" dirty="0" smtClean="0">
                <a:latin typeface="Book Antiqua" panose="02040602050305030304" pitchFamily="18" charset="0"/>
              </a:rPr>
              <a:t>-En 1839, los </a:t>
            </a:r>
            <a:r>
              <a:rPr lang="es-MX" sz="2500" dirty="0" err="1" smtClean="0">
                <a:latin typeface="Book Antiqua" panose="02040602050305030304" pitchFamily="18" charset="0"/>
              </a:rPr>
              <a:t>pósters</a:t>
            </a:r>
            <a:r>
              <a:rPr lang="es-MX" sz="2500" dirty="0" smtClean="0">
                <a:latin typeface="Book Antiqua" panose="02040602050305030304" pitchFamily="18" charset="0"/>
              </a:rPr>
              <a:t> se hacen tan populares que tienen que ser prohibidos de las propiedades en Londres.</a:t>
            </a:r>
            <a:endParaRPr lang="es-MX" sz="2500" dirty="0">
              <a:latin typeface="Book Antiqua" panose="02040602050305030304" pitchFamily="18" charset="0"/>
            </a:endParaRPr>
          </a:p>
        </p:txBody>
      </p:sp>
    </p:spTree>
    <p:extLst>
      <p:ext uri="{BB962C8B-B14F-4D97-AF65-F5344CB8AC3E}">
        <p14:creationId xmlns:p14="http://schemas.microsoft.com/office/powerpoint/2010/main" val="30689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prime este post">
            <a:hlinkClick r:id="rId2" tooltip="Imprime este po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62902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nvia esta noticia a un amigo">
            <a:hlinkClick r:id="rId4" tooltip="Envia esta noticia a un amigo"/>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 y="-3629025"/>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391839" y="751344"/>
            <a:ext cx="8572649" cy="2677656"/>
          </a:xfrm>
          <a:prstGeom prst="rect">
            <a:avLst/>
          </a:prstGeom>
        </p:spPr>
        <p:txBody>
          <a:bodyPr wrap="square">
            <a:spAutoFit/>
          </a:bodyPr>
          <a:lstStyle/>
          <a:p>
            <a:r>
              <a:rPr lang="es-MX" sz="2800" b="1" dirty="0">
                <a:latin typeface="Book Antiqua" panose="02040602050305030304" pitchFamily="18" charset="0"/>
              </a:rPr>
              <a:t>1920-1949: La emergencia de los nuevos medios</a:t>
            </a:r>
            <a:r>
              <a:rPr lang="es-MX" sz="2800" dirty="0">
                <a:latin typeface="Book Antiqua" panose="02040602050305030304" pitchFamily="18" charset="0"/>
              </a:rPr>
              <a:t/>
            </a:r>
            <a:br>
              <a:rPr lang="es-MX" sz="2800" dirty="0">
                <a:latin typeface="Book Antiqua" panose="02040602050305030304" pitchFamily="18" charset="0"/>
              </a:rPr>
            </a:br>
            <a:r>
              <a:rPr lang="es-MX" sz="2800" dirty="0">
                <a:latin typeface="Book Antiqua" panose="02040602050305030304" pitchFamily="18" charset="0"/>
              </a:rPr>
              <a:t>- En 1922, comienza la publicidad radiofónica.</a:t>
            </a:r>
            <a:br>
              <a:rPr lang="es-MX" sz="2800" dirty="0">
                <a:latin typeface="Book Antiqua" panose="02040602050305030304" pitchFamily="18" charset="0"/>
              </a:rPr>
            </a:br>
            <a:r>
              <a:rPr lang="es-MX" sz="2800" dirty="0">
                <a:latin typeface="Book Antiqua" panose="02040602050305030304" pitchFamily="18" charset="0"/>
              </a:rPr>
              <a:t>- En 1933, más de la mitad de la población estadounidense (55,2%) tiene aparatos receptores de radio en sus hogares. En 1921, la proporción era del 0</a:t>
            </a:r>
            <a:r>
              <a:rPr lang="es-MX" sz="2800" dirty="0" smtClean="0">
                <a:latin typeface="Book Antiqua" panose="02040602050305030304" pitchFamily="18" charset="0"/>
              </a:rPr>
              <a:t>%.</a:t>
            </a:r>
            <a:endParaRPr lang="es-MX" sz="2800" dirty="0">
              <a:latin typeface="Book Antiqua" panose="02040602050305030304" pitchFamily="18" charset="0"/>
            </a:endParaRPr>
          </a:p>
        </p:txBody>
      </p:sp>
      <p:sp>
        <p:nvSpPr>
          <p:cNvPr id="11" name="10 Rectángulo"/>
          <p:cNvSpPr/>
          <p:nvPr/>
        </p:nvSpPr>
        <p:spPr>
          <a:xfrm>
            <a:off x="391807" y="3356992"/>
            <a:ext cx="5188305" cy="3108543"/>
          </a:xfrm>
          <a:prstGeom prst="rect">
            <a:avLst/>
          </a:prstGeom>
        </p:spPr>
        <p:txBody>
          <a:bodyPr wrap="square">
            <a:spAutoFit/>
          </a:bodyPr>
          <a:lstStyle/>
          <a:p>
            <a:pPr algn="just"/>
            <a:r>
              <a:rPr lang="es-MX" sz="2800" dirty="0">
                <a:latin typeface="Book Antiqua" panose="02040602050305030304" pitchFamily="18" charset="0"/>
              </a:rPr>
              <a:t>- En 1941, surge la publicidad televisiva. El primer spot para </a:t>
            </a:r>
            <a:r>
              <a:rPr lang="es-MX" sz="2800" dirty="0" err="1">
                <a:latin typeface="Book Antiqua" panose="02040602050305030304" pitchFamily="18" charset="0"/>
              </a:rPr>
              <a:t>Bulova</a:t>
            </a:r>
            <a:r>
              <a:rPr lang="es-MX" sz="2800" dirty="0">
                <a:latin typeface="Book Antiqua" panose="02040602050305030304" pitchFamily="18" charset="0"/>
              </a:rPr>
              <a:t> </a:t>
            </a:r>
            <a:r>
              <a:rPr lang="es-MX" sz="2800" dirty="0" err="1">
                <a:latin typeface="Book Antiqua" panose="02040602050305030304" pitchFamily="18" charset="0"/>
              </a:rPr>
              <a:t>Clocks</a:t>
            </a:r>
            <a:r>
              <a:rPr lang="es-MX" sz="2800" dirty="0">
                <a:latin typeface="Book Antiqua" panose="02040602050305030304" pitchFamily="18" charset="0"/>
              </a:rPr>
              <a:t> llega a 4.000 aparatos de televisión.</a:t>
            </a:r>
            <a:br>
              <a:rPr lang="es-MX" sz="2800" dirty="0">
                <a:latin typeface="Book Antiqua" panose="02040602050305030304" pitchFamily="18" charset="0"/>
              </a:rPr>
            </a:br>
            <a:r>
              <a:rPr lang="es-MX" sz="2800" dirty="0">
                <a:latin typeface="Book Antiqua" panose="02040602050305030304" pitchFamily="18" charset="0"/>
              </a:rPr>
              <a:t>- En 1946, la penetración del teléfono en los hogares supera el 50</a:t>
            </a:r>
            <a:r>
              <a:rPr lang="es-MX" sz="2800" dirty="0" smtClean="0">
                <a:latin typeface="Book Antiqua" panose="02040602050305030304" pitchFamily="18" charset="0"/>
              </a:rPr>
              <a:t>%.</a:t>
            </a:r>
            <a:endParaRPr lang="es-MX" sz="2800" dirty="0">
              <a:latin typeface="Book Antiqua" panose="02040602050305030304" pitchFamily="18" charset="0"/>
            </a:endParaRPr>
          </a:p>
        </p:txBody>
      </p:sp>
      <p:pic>
        <p:nvPicPr>
          <p:cNvPr id="2050" name="Picture 2" descr="http://www.marketingdirecto.com/wp-content/uploads/2012/02/contenido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482513"/>
            <a:ext cx="28575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646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11960" y="902325"/>
            <a:ext cx="4501008" cy="5262979"/>
          </a:xfrm>
          <a:prstGeom prst="rect">
            <a:avLst/>
          </a:prstGeom>
        </p:spPr>
        <p:txBody>
          <a:bodyPr wrap="square">
            <a:spAutoFit/>
          </a:bodyPr>
          <a:lstStyle/>
          <a:p>
            <a:pPr algn="just"/>
            <a:r>
              <a:rPr lang="es-MX" sz="2800" dirty="0">
                <a:latin typeface="Book Antiqua" panose="02040602050305030304" pitchFamily="18" charset="0"/>
              </a:rPr>
              <a:t>El marketing tal como lo conocemos hoy, comenzó en la década de 1970 con el nacimiento de la "orientación al marketing". Durante la primera etapa del capitalismo, la empresa tenía una orientación a la producción. La empresa se preocupaba de asuntos relativos a la producción, la fabricación, y la eficacia. </a:t>
            </a:r>
          </a:p>
        </p:txBody>
      </p:sp>
      <p:pic>
        <p:nvPicPr>
          <p:cNvPr id="1026" name="Picture 2" descr="http://www.marketingdirecto.com/wp-content/uploads/2012/02/marketing.jpg"/>
          <p:cNvPicPr>
            <a:picLocks noChangeAspect="1" noChangeArrowheads="1"/>
          </p:cNvPicPr>
          <p:nvPr/>
        </p:nvPicPr>
        <p:blipFill rotWithShape="1">
          <a:blip r:embed="rId2">
            <a:extLst>
              <a:ext uri="{28A0092B-C50C-407E-A947-70E740481C1C}">
                <a14:useLocalDpi xmlns:a14="http://schemas.microsoft.com/office/drawing/2010/main" val="0"/>
              </a:ext>
            </a:extLst>
          </a:blip>
          <a:srcRect t="7359" b="6241"/>
          <a:stretch/>
        </p:blipFill>
        <p:spPr bwMode="auto">
          <a:xfrm>
            <a:off x="477856" y="904605"/>
            <a:ext cx="3312368" cy="48965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7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3272785"/>
            <a:ext cx="8604448" cy="3108543"/>
          </a:xfrm>
          <a:prstGeom prst="rect">
            <a:avLst/>
          </a:prstGeom>
        </p:spPr>
        <p:txBody>
          <a:bodyPr wrap="square">
            <a:spAutoFit/>
          </a:bodyPr>
          <a:lstStyle/>
          <a:p>
            <a:r>
              <a:rPr lang="es-MX" sz="2800" dirty="0"/>
              <a:t>A mediados de la década de 1950, emergió una segunda etapa, la etapa de la orientación a las ventas. La primera preocupación de la empresa se convirtió en vender lo que producía. A principios de la década de 1970, emergió una tercera etapa, la de </a:t>
            </a:r>
            <a:r>
              <a:rPr lang="es-MX" sz="2800" i="1" dirty="0"/>
              <a:t>orientación al marketing</a:t>
            </a:r>
            <a:r>
              <a:rPr lang="es-MX" sz="2800" dirty="0"/>
              <a:t> cuando las empresas se dieron cuenta de que los deseos y necesidades del consumidor conducían todo el proceso. </a:t>
            </a:r>
          </a:p>
        </p:txBody>
      </p:sp>
      <p:pic>
        <p:nvPicPr>
          <p:cNvPr id="2050" name="Picture 2" descr="http://blog.ktc.mx/wp-content/uploads/marketing-381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064896" cy="27961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42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419872" y="400590"/>
            <a:ext cx="5688632" cy="6124754"/>
          </a:xfrm>
          <a:prstGeom prst="rect">
            <a:avLst/>
          </a:prstGeom>
        </p:spPr>
        <p:txBody>
          <a:bodyPr wrap="square">
            <a:spAutoFit/>
          </a:bodyPr>
          <a:lstStyle/>
          <a:p>
            <a:r>
              <a:rPr lang="es-MX" sz="2800" b="1" dirty="0" smtClean="0">
                <a:latin typeface="Book Antiqua" panose="02040602050305030304" pitchFamily="18" charset="0"/>
              </a:rPr>
              <a:t>1973-1994</a:t>
            </a:r>
            <a:r>
              <a:rPr lang="es-MX" sz="2800" b="1" dirty="0">
                <a:latin typeface="Book Antiqua" panose="02040602050305030304" pitchFamily="18" charset="0"/>
              </a:rPr>
              <a:t>: Emerge la era digital</a:t>
            </a:r>
            <a:r>
              <a:rPr lang="es-MX" sz="2800" dirty="0">
                <a:latin typeface="Book Antiqua" panose="02040602050305030304" pitchFamily="18" charset="0"/>
              </a:rPr>
              <a:t/>
            </a:r>
            <a:br>
              <a:rPr lang="es-MX" sz="2800" dirty="0">
                <a:latin typeface="Book Antiqua" panose="02040602050305030304" pitchFamily="18" charset="0"/>
              </a:rPr>
            </a:br>
            <a:r>
              <a:rPr lang="es-MX" sz="2800" dirty="0">
                <a:latin typeface="Book Antiqua" panose="02040602050305030304" pitchFamily="18" charset="0"/>
              </a:rPr>
              <a:t>- El 3 de abril de 1973, Martin Cooper, investigador de Motorola, realiza la primera llama telefónica a través de un teléfono móvil.</a:t>
            </a:r>
            <a:br>
              <a:rPr lang="es-MX" sz="2800" dirty="0">
                <a:latin typeface="Book Antiqua" panose="02040602050305030304" pitchFamily="18" charset="0"/>
              </a:rPr>
            </a:br>
            <a:r>
              <a:rPr lang="es-MX" sz="2800" dirty="0">
                <a:latin typeface="Book Antiqua" panose="02040602050305030304" pitchFamily="18" charset="0"/>
              </a:rPr>
              <a:t>-En 1981, IBM lanza su primer ordenador personal.</a:t>
            </a:r>
            <a:br>
              <a:rPr lang="es-MX" sz="2800" dirty="0">
                <a:latin typeface="Book Antiqua" panose="02040602050305030304" pitchFamily="18" charset="0"/>
              </a:rPr>
            </a:br>
            <a:r>
              <a:rPr lang="es-MX" sz="2800" dirty="0">
                <a:latin typeface="Book Antiqua" panose="02040602050305030304" pitchFamily="18" charset="0"/>
              </a:rPr>
              <a:t>- Tres años después, en 1984, Apple presenta el nuevo </a:t>
            </a:r>
            <a:r>
              <a:rPr lang="es-MX" sz="2800" dirty="0" err="1">
                <a:latin typeface="Book Antiqua" panose="02040602050305030304" pitchFamily="18" charset="0"/>
              </a:rPr>
              <a:t>Macinstosh</a:t>
            </a:r>
            <a:r>
              <a:rPr lang="es-MX" sz="2800" dirty="0">
                <a:latin typeface="Book Antiqua" panose="02040602050305030304" pitchFamily="18" charset="0"/>
              </a:rPr>
              <a:t> en un spot emitido durante la </a:t>
            </a:r>
            <a:r>
              <a:rPr lang="es-MX" sz="2800" dirty="0" err="1">
                <a:latin typeface="Book Antiqua" panose="02040602050305030304" pitchFamily="18" charset="0"/>
              </a:rPr>
              <a:t>Super</a:t>
            </a:r>
            <a:r>
              <a:rPr lang="es-MX" sz="2800" dirty="0">
                <a:latin typeface="Book Antiqua" panose="02040602050305030304" pitchFamily="18" charset="0"/>
              </a:rPr>
              <a:t> </a:t>
            </a:r>
            <a:r>
              <a:rPr lang="es-MX" sz="2800" dirty="0" err="1">
                <a:latin typeface="Book Antiqua" panose="02040602050305030304" pitchFamily="18" charset="0"/>
              </a:rPr>
              <a:t>Bowl</a:t>
            </a:r>
            <a:r>
              <a:rPr lang="es-MX" sz="2800" dirty="0">
                <a:latin typeface="Book Antiqua" panose="02040602050305030304" pitchFamily="18" charset="0"/>
              </a:rPr>
              <a:t>. El anuncio tuvo un coste de 900.000 dólares y llegó el 46,4% de </a:t>
            </a:r>
            <a:r>
              <a:rPr lang="es-MX" sz="2800" dirty="0" smtClean="0">
                <a:latin typeface="Book Antiqua" panose="02040602050305030304" pitchFamily="18" charset="0"/>
              </a:rPr>
              <a:t>los </a:t>
            </a:r>
            <a:r>
              <a:rPr lang="es-MX" sz="2800" dirty="0">
                <a:latin typeface="Book Antiqua" panose="02040602050305030304" pitchFamily="18" charset="0"/>
              </a:rPr>
              <a:t>hogares estadounidenses</a:t>
            </a:r>
            <a:r>
              <a:rPr lang="es-MX" sz="2800" dirty="0" smtClean="0">
                <a:latin typeface="Book Antiqua" panose="02040602050305030304" pitchFamily="18" charset="0"/>
              </a:rPr>
              <a:t>.</a:t>
            </a:r>
            <a:endParaRPr lang="es-MX" sz="2800" dirty="0">
              <a:latin typeface="Book Antiqua" panose="02040602050305030304" pitchFamily="18" charset="0"/>
            </a:endParaRPr>
          </a:p>
        </p:txBody>
      </p:sp>
      <p:pic>
        <p:nvPicPr>
          <p:cNvPr id="3074" name="Picture 2" descr="http://www.multinivelconfuturo.com/slir/w300/wp-content/uploads/Historia-del-marketing-multinivel-249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52646"/>
            <a:ext cx="3168352" cy="576064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19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3968" y="547332"/>
            <a:ext cx="4320480" cy="5693866"/>
          </a:xfrm>
          <a:prstGeom prst="rect">
            <a:avLst/>
          </a:prstGeom>
        </p:spPr>
        <p:txBody>
          <a:bodyPr wrap="square">
            <a:spAutoFit/>
          </a:bodyPr>
          <a:lstStyle/>
          <a:p>
            <a:r>
              <a:rPr lang="es-MX" sz="2800" dirty="0"/>
              <a:t>- Apoyada por las nuevas tecnologías, la publicidad impresa vive un nuevo boom. En 1985, los ingresos derivados de la publicidad en periódicos llegaron a los 25.000 millones de dólares.</a:t>
            </a:r>
            <a:br>
              <a:rPr lang="es-MX" sz="2800" dirty="0"/>
            </a:br>
            <a:r>
              <a:rPr lang="es-MX" sz="2800" dirty="0"/>
              <a:t>- Entre 1990 y 1994, se producen importantes avances en la tecnología 2G, que sentaría las bases de la futura explosión de la televisión móvil</a:t>
            </a:r>
            <a:r>
              <a:rPr lang="es-MX" sz="2800" dirty="0" smtClean="0"/>
              <a:t>.</a:t>
            </a:r>
            <a:endParaRPr lang="es-MX" sz="2800" dirty="0"/>
          </a:p>
        </p:txBody>
      </p:sp>
      <p:pic>
        <p:nvPicPr>
          <p:cNvPr id="3074" name="Picture 2" descr="http://www.marketingdirecto.com/wp-content/uploads/2012/05/publi-on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5654"/>
            <a:ext cx="3816424" cy="588366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34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477172" y="615454"/>
            <a:ext cx="4271292" cy="5693866"/>
          </a:xfrm>
          <a:prstGeom prst="rect">
            <a:avLst/>
          </a:prstGeom>
        </p:spPr>
        <p:txBody>
          <a:bodyPr wrap="square">
            <a:spAutoFit/>
          </a:bodyPr>
          <a:lstStyle/>
          <a:p>
            <a:r>
              <a:rPr lang="es-MX" sz="2800" dirty="0"/>
              <a:t>- En este periodo, la televisión desplaza por primera vez a los periódicos como soporte publicitario líder. Entre 1990 y 1998, la inversión en la publicidad televisión pasó de los 2.400 millones de dólares a loas 8.300 millones de dólares.</a:t>
            </a:r>
            <a:br>
              <a:rPr lang="es-MX" sz="2800" dirty="0"/>
            </a:br>
            <a:r>
              <a:rPr lang="es-MX" sz="2800" dirty="0"/>
              <a:t>- En abril de 1994, se produce el primer caso de spam comercial a través del comercio electrónico</a:t>
            </a:r>
            <a:r>
              <a:rPr lang="es-MX" sz="2800" dirty="0" smtClean="0"/>
              <a:t>.</a:t>
            </a:r>
            <a:endParaRPr lang="es-MX" sz="2800" dirty="0"/>
          </a:p>
        </p:txBody>
      </p:sp>
      <p:pic>
        <p:nvPicPr>
          <p:cNvPr id="4098" name="Picture 2" descr="http://www.altag.net/wp-content/uploads/2013/08/C%C3%B3mo-involucrar-a-los-clientes-en-tu-mark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4009628" cy="595384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45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851920" y="660752"/>
            <a:ext cx="5040560" cy="3416320"/>
          </a:xfrm>
          <a:prstGeom prst="rect">
            <a:avLst/>
          </a:prstGeom>
        </p:spPr>
        <p:txBody>
          <a:bodyPr wrap="square">
            <a:spAutoFit/>
          </a:bodyPr>
          <a:lstStyle/>
          <a:p>
            <a:r>
              <a:rPr lang="es-MX" sz="2400" b="1" dirty="0">
                <a:latin typeface="Book Antiqua" panose="02040602050305030304" pitchFamily="18" charset="0"/>
              </a:rPr>
              <a:t>1995-2002: La burbuja punto </a:t>
            </a:r>
            <a:r>
              <a:rPr lang="es-MX" sz="2400" b="1" dirty="0" err="1">
                <a:latin typeface="Book Antiqua" panose="02040602050305030304" pitchFamily="18" charset="0"/>
              </a:rPr>
              <a:t>com</a:t>
            </a:r>
            <a:r>
              <a:rPr lang="es-MX" sz="2400" dirty="0">
                <a:latin typeface="Book Antiqua" panose="02040602050305030304" pitchFamily="18" charset="0"/>
              </a:rPr>
              <a:t/>
            </a:r>
            <a:br>
              <a:rPr lang="es-MX" sz="2400" dirty="0">
                <a:latin typeface="Book Antiqua" panose="02040602050305030304" pitchFamily="18" charset="0"/>
              </a:rPr>
            </a:br>
            <a:r>
              <a:rPr lang="es-MX" sz="2400" dirty="0">
                <a:latin typeface="Book Antiqua" panose="02040602050305030304" pitchFamily="18" charset="0"/>
              </a:rPr>
              <a:t>- Yahoo! y </a:t>
            </a:r>
            <a:r>
              <a:rPr lang="es-MX" sz="2400" dirty="0" err="1">
                <a:latin typeface="Book Antiqua" panose="02040602050305030304" pitchFamily="18" charset="0"/>
              </a:rPr>
              <a:t>Altavista</a:t>
            </a:r>
            <a:r>
              <a:rPr lang="es-MX" sz="2400" dirty="0">
                <a:latin typeface="Book Antiqua" panose="02040602050305030304" pitchFamily="18" charset="0"/>
              </a:rPr>
              <a:t> lanzan sus motores de búsqueda en 1995. En 1997, Ask.com hace lo propio con su propio buscador.</a:t>
            </a:r>
            <a:br>
              <a:rPr lang="es-MX" sz="2400" dirty="0">
                <a:latin typeface="Book Antiqua" panose="02040602050305030304" pitchFamily="18" charset="0"/>
              </a:rPr>
            </a:br>
            <a:r>
              <a:rPr lang="es-MX" sz="2400" dirty="0">
                <a:latin typeface="Book Antiqua" panose="02040602050305030304" pitchFamily="18" charset="0"/>
              </a:rPr>
              <a:t>- En diciembre de 1995, sólo el 0,4% de la población mundial utiliza los buscadores. En diciembre de 1997, el porcentaje es ya del 1,7</a:t>
            </a:r>
            <a:r>
              <a:rPr lang="es-MX" sz="2400" dirty="0" smtClean="0">
                <a:latin typeface="Book Antiqua" panose="02040602050305030304" pitchFamily="18" charset="0"/>
              </a:rPr>
              <a:t>%.</a:t>
            </a:r>
            <a:endParaRPr lang="es-MX" sz="2400" dirty="0">
              <a:latin typeface="Book Antiqua" panose="02040602050305030304" pitchFamily="18" charset="0"/>
            </a:endParaRPr>
          </a:p>
        </p:txBody>
      </p:sp>
      <p:pic>
        <p:nvPicPr>
          <p:cNvPr id="5124" name="Picture 4" descr="http://mejorniveldevida1.files.wordpress.com/2011/03/multinivel-trabajar-trabajo-casa-oficina-multilevel-red-internet-network-marketing-red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3104"/>
          <a:stretch/>
        </p:blipFill>
        <p:spPr bwMode="auto">
          <a:xfrm>
            <a:off x="251520" y="476672"/>
            <a:ext cx="3456384" cy="33676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683568" y="4077072"/>
            <a:ext cx="7880840" cy="2308324"/>
          </a:xfrm>
          <a:prstGeom prst="rect">
            <a:avLst/>
          </a:prstGeom>
        </p:spPr>
        <p:txBody>
          <a:bodyPr wrap="square">
            <a:spAutoFit/>
          </a:bodyPr>
          <a:lstStyle/>
          <a:p>
            <a:r>
              <a:rPr lang="es-MX" sz="2400" dirty="0">
                <a:latin typeface="Book Antiqua" panose="02040602050305030304" pitchFamily="18" charset="0"/>
              </a:rPr>
              <a:t>Entre 1995 y 1997, surge por primera vez el concepto de SEO (</a:t>
            </a:r>
            <a:r>
              <a:rPr lang="es-MX" sz="2400" dirty="0" err="1">
                <a:latin typeface="Book Antiqua" panose="02040602050305030304" pitchFamily="18" charset="0"/>
              </a:rPr>
              <a:t>Search</a:t>
            </a:r>
            <a:r>
              <a:rPr lang="es-MX" sz="2400" dirty="0">
                <a:latin typeface="Book Antiqua" panose="02040602050305030304" pitchFamily="18" charset="0"/>
              </a:rPr>
              <a:t> </a:t>
            </a:r>
            <a:r>
              <a:rPr lang="es-MX" sz="2400" dirty="0" err="1">
                <a:latin typeface="Book Antiqua" panose="02040602050305030304" pitchFamily="18" charset="0"/>
              </a:rPr>
              <a:t>Engine</a:t>
            </a:r>
            <a:r>
              <a:rPr lang="es-MX" sz="2400" dirty="0">
                <a:latin typeface="Book Antiqua" panose="02040602050305030304" pitchFamily="18" charset="0"/>
              </a:rPr>
              <a:t> </a:t>
            </a:r>
            <a:r>
              <a:rPr lang="es-MX" sz="2400" dirty="0" err="1">
                <a:latin typeface="Book Antiqua" panose="02040602050305030304" pitchFamily="18" charset="0"/>
              </a:rPr>
              <a:t>Optimization</a:t>
            </a:r>
            <a:r>
              <a:rPr lang="es-MX" sz="2400" dirty="0">
                <a:latin typeface="Book Antiqua" panose="02040602050305030304" pitchFamily="18" charset="0"/>
              </a:rPr>
              <a:t>).</a:t>
            </a:r>
            <a:br>
              <a:rPr lang="es-MX" sz="2400" dirty="0">
                <a:latin typeface="Book Antiqua" panose="02040602050305030304" pitchFamily="18" charset="0"/>
              </a:rPr>
            </a:br>
            <a:r>
              <a:rPr lang="es-MX" sz="2400" dirty="0">
                <a:latin typeface="Book Antiqua" panose="02040602050305030304" pitchFamily="18" charset="0"/>
              </a:rPr>
              <a:t>- En 1998, Google y MSN lanzan nuevos motores de búsqueda.</a:t>
            </a:r>
            <a:br>
              <a:rPr lang="es-MX" sz="2400" dirty="0">
                <a:latin typeface="Book Antiqua" panose="02040602050305030304" pitchFamily="18" charset="0"/>
              </a:rPr>
            </a:br>
            <a:r>
              <a:rPr lang="es-MX" sz="2400" dirty="0">
                <a:latin typeface="Book Antiqua" panose="02040602050305030304" pitchFamily="18" charset="0"/>
              </a:rPr>
              <a:t>- En el año 2000, se lanza PPC/</a:t>
            </a:r>
            <a:r>
              <a:rPr lang="es-MX" sz="2400" dirty="0" err="1">
                <a:latin typeface="Book Antiqua" panose="02040602050305030304" pitchFamily="18" charset="0"/>
              </a:rPr>
              <a:t>Adword</a:t>
            </a:r>
            <a:r>
              <a:rPr lang="es-MX" sz="2400" dirty="0">
                <a:latin typeface="Book Antiqua" panose="02040602050305030304" pitchFamily="18" charset="0"/>
              </a:rPr>
              <a:t>. Cinco años después, en 2005, se crea la plataforma Google </a:t>
            </a:r>
            <a:r>
              <a:rPr lang="es-MX" sz="2400" dirty="0" err="1">
                <a:latin typeface="Book Antiqua" panose="02040602050305030304" pitchFamily="18" charset="0"/>
              </a:rPr>
              <a:t>Analytics</a:t>
            </a:r>
            <a:r>
              <a:rPr lang="es-MX" sz="2400" dirty="0" smtClean="0">
                <a:latin typeface="Book Antiqua" panose="02040602050305030304" pitchFamily="18" charset="0"/>
              </a:rPr>
              <a:t>.</a:t>
            </a:r>
            <a:endParaRPr lang="es-MX" sz="2400" dirty="0">
              <a:latin typeface="Book Antiqua" panose="02040602050305030304" pitchFamily="18" charset="0"/>
            </a:endParaRPr>
          </a:p>
        </p:txBody>
      </p:sp>
    </p:spTree>
    <p:extLst>
      <p:ext uri="{BB962C8B-B14F-4D97-AF65-F5344CB8AC3E}">
        <p14:creationId xmlns:p14="http://schemas.microsoft.com/office/powerpoint/2010/main" val="3184369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391</Words>
  <Application>Microsoft Office PowerPoint</Application>
  <PresentationFormat>Presentación en pantalla (4:3)</PresentationFormat>
  <Paragraphs>32</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eLmOsHa</dc:creator>
  <cp:lastModifiedBy>eLmOsHa</cp:lastModifiedBy>
  <cp:revision>19</cp:revision>
  <dcterms:created xsi:type="dcterms:W3CDTF">2014-02-10T15:41:47Z</dcterms:created>
  <dcterms:modified xsi:type="dcterms:W3CDTF">2014-03-26T18:09:35Z</dcterms:modified>
</cp:coreProperties>
</file>