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8" r:id="rId7"/>
    <p:sldId id="264" r:id="rId8"/>
    <p:sldId id="269" r:id="rId9"/>
    <p:sldId id="270" r:id="rId10"/>
    <p:sldId id="271" r:id="rId11"/>
    <p:sldId id="272" r:id="rId12"/>
    <p:sldId id="273"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52" d="100"/>
          <a:sy n="52" d="100"/>
        </p:scale>
        <p:origin x="-10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3951681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4171141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755902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1182301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18058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92759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4024466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403405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89249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1403027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AA1BE02-0A9E-47CD-9965-96AC804F1F51}" type="datetimeFigureOut">
              <a:rPr lang="es-MX" smtClean="0"/>
              <a:t>23/03/2014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859639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A1BE02-0A9E-47CD-9965-96AC804F1F51}" type="datetimeFigureOut">
              <a:rPr lang="es-MX" smtClean="0"/>
              <a:t>23/03/2014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2F9AE-9FF4-4717-A0D5-BDCB27ADE1EB}" type="slidenum">
              <a:rPr lang="es-MX" smtClean="0"/>
              <a:t>‹Nº›</a:t>
            </a:fld>
            <a:endParaRPr lang="es-MX"/>
          </a:p>
        </p:txBody>
      </p:sp>
    </p:spTree>
    <p:extLst>
      <p:ext uri="{BB962C8B-B14F-4D97-AF65-F5344CB8AC3E}">
        <p14:creationId xmlns:p14="http://schemas.microsoft.com/office/powerpoint/2010/main" val="2793810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3.bp.blogspot.com/_zm3SWTZqyv0/SwDIOts-v7I/AAAAAAAAAEQ/nRgVS0tJyGs/s320/neza.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496" y="348372"/>
            <a:ext cx="1275326" cy="1280428"/>
          </a:xfrm>
          <a:prstGeom prst="rect">
            <a:avLst/>
          </a:prstGeom>
          <a:noFill/>
        </p:spPr>
      </p:pic>
      <p:sp>
        <p:nvSpPr>
          <p:cNvPr id="6" name="5 Rectángulo"/>
          <p:cNvSpPr/>
          <p:nvPr/>
        </p:nvSpPr>
        <p:spPr>
          <a:xfrm>
            <a:off x="525630" y="404664"/>
            <a:ext cx="8870906" cy="1261884"/>
          </a:xfrm>
          <a:prstGeom prst="rect">
            <a:avLst/>
          </a:prstGeom>
        </p:spPr>
        <p:txBody>
          <a:bodyPr wrap="square">
            <a:spAutoFit/>
          </a:bodyPr>
          <a:lstStyle/>
          <a:p>
            <a:pPr lvl="1" algn="ctr"/>
            <a:r>
              <a:rPr lang="es-ES" sz="3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UNIVERSIDAD TECNOLOGICA DE NEZAHUALCOYOTL</a:t>
            </a:r>
          </a:p>
        </p:txBody>
      </p:sp>
      <p:sp>
        <p:nvSpPr>
          <p:cNvPr id="7" name="6 Rectángulo"/>
          <p:cNvSpPr/>
          <p:nvPr/>
        </p:nvSpPr>
        <p:spPr>
          <a:xfrm>
            <a:off x="381614" y="1700808"/>
            <a:ext cx="8510866" cy="4685898"/>
          </a:xfrm>
          <a:prstGeom prst="rect">
            <a:avLst/>
          </a:prstGeom>
        </p:spPr>
        <p:txBody>
          <a:bodyPr wrap="square">
            <a:spAutoFit/>
          </a:bodyPr>
          <a:lstStyle/>
          <a:p>
            <a:pPr algn="ctr"/>
            <a: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División de Administración</a:t>
            </a:r>
            <a:b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br>
            <a: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Ingeniería en Negocios</a:t>
            </a: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4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MERCADOTECNIA</a:t>
            </a:r>
          </a:p>
          <a:p>
            <a:pPr algn="ctr"/>
            <a:endParaRPr lang="es-ES" sz="10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6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Profesor: Ricardo Yebra Romero</a:t>
            </a: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FUTURO DE LA MERCADOTECNIA</a:t>
            </a:r>
            <a:endParaRPr lang="es-ES" sz="3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5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2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Alumna: I.  Sharazan Sandoval Espinoza</a:t>
            </a:r>
            <a:r>
              <a:rPr lang="es-MX" sz="2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               </a:t>
            </a:r>
            <a:endParaRPr lang="es-MX" sz="28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spTree>
    <p:extLst>
      <p:ext uri="{BB962C8B-B14F-4D97-AF65-F5344CB8AC3E}">
        <p14:creationId xmlns:p14="http://schemas.microsoft.com/office/powerpoint/2010/main" val="5495938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11560" y="372720"/>
            <a:ext cx="7992888" cy="3416320"/>
          </a:xfrm>
          <a:prstGeom prst="rect">
            <a:avLst/>
          </a:prstGeom>
        </p:spPr>
        <p:txBody>
          <a:bodyPr wrap="square">
            <a:spAutoFit/>
          </a:bodyPr>
          <a:lstStyle/>
          <a:p>
            <a:r>
              <a:rPr lang="es-MX" sz="2400" dirty="0">
                <a:latin typeface="Book Antiqua" panose="02040602050305030304" pitchFamily="18" charset="0"/>
              </a:rPr>
              <a:t>El objetivo principal de la investigación de mercados es generar información y conocimiento para dar solución a distintos fenómenos de mercadotecnia, la  evolución de las metodologías para alcanzar los objetivos estratégicos en mercadotecnia, apuntan a dos cambios significativos en el proceso de desarrollo de la investigación de mercados:</a:t>
            </a:r>
          </a:p>
          <a:p>
            <a:r>
              <a:rPr lang="es-MX" sz="2400" dirty="0">
                <a:latin typeface="Book Antiqua" panose="02040602050305030304" pitchFamily="18" charset="0"/>
              </a:rPr>
              <a:t>• En la generación de información</a:t>
            </a:r>
          </a:p>
          <a:p>
            <a:r>
              <a:rPr lang="es-MX" sz="2400" dirty="0">
                <a:latin typeface="Book Antiqua" panose="02040602050305030304" pitchFamily="18" charset="0"/>
              </a:rPr>
              <a:t>• En el objetivo del análisis de la información</a:t>
            </a:r>
          </a:p>
        </p:txBody>
      </p:sp>
      <p:pic>
        <p:nvPicPr>
          <p:cNvPr id="9218" name="Picture 2" descr="http://identidadgeek.com/wp-content/uploads/2011/11/issn-science21-615x19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4005064"/>
            <a:ext cx="7272808" cy="2316045"/>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97366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0416" y="301293"/>
            <a:ext cx="8362064" cy="3631763"/>
          </a:xfrm>
          <a:prstGeom prst="rect">
            <a:avLst/>
          </a:prstGeom>
        </p:spPr>
        <p:txBody>
          <a:bodyPr wrap="square">
            <a:spAutoFit/>
          </a:bodyPr>
          <a:lstStyle/>
          <a:p>
            <a:r>
              <a:rPr lang="es-MX" sz="2300" dirty="0">
                <a:latin typeface="Book Antiqua" panose="02040602050305030304" pitchFamily="18" charset="0"/>
              </a:rPr>
              <a:t>Internet y sus distintas aplicaciones han generado cambios importantes en la forma de hacer mercadotecnia de las empresas. Los tiempos en los que se ejecutan los procesos comerciales, se reducen significativamente y se incrementa la eficiencia, gracias al uso de Tecnologías de Información y Comunicación.</a:t>
            </a:r>
          </a:p>
          <a:p>
            <a:r>
              <a:rPr lang="es-MX" sz="2300" dirty="0">
                <a:latin typeface="Book Antiqua" panose="02040602050305030304" pitchFamily="18" charset="0"/>
              </a:rPr>
              <a:t>La investigación de mercados evoluciona, como consecuencia del cambio en los procesos de mercadotecnia. La generación de datos primarios cambia de medios personales a medios controlados por el entrevistado o sujeto de la investigación.</a:t>
            </a:r>
          </a:p>
        </p:txBody>
      </p:sp>
      <p:pic>
        <p:nvPicPr>
          <p:cNvPr id="10242" name="Picture 2" descr="http://www.actualidadinformatica.com/wp-content/uploads/2010/01/Crear-correo-electronic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5928" y="4060675"/>
            <a:ext cx="6416625" cy="2392661"/>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8488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0416" y="301293"/>
            <a:ext cx="8362064" cy="3046988"/>
          </a:xfrm>
          <a:prstGeom prst="rect">
            <a:avLst/>
          </a:prstGeom>
        </p:spPr>
        <p:txBody>
          <a:bodyPr wrap="square">
            <a:spAutoFit/>
          </a:bodyPr>
          <a:lstStyle/>
          <a:p>
            <a:r>
              <a:rPr lang="es-MX" sz="2400" dirty="0">
                <a:latin typeface="Book Antiqua" panose="02040602050305030304" pitchFamily="18" charset="0"/>
              </a:rPr>
              <a:t>Las agencias de investigación deberán estar preparadas con mayor conocimiento de tecnologías de información, estadística analítica inferencial y capacidad de “coaching” para guiar a sus clientes.</a:t>
            </a:r>
          </a:p>
          <a:p>
            <a:r>
              <a:rPr lang="es-MX" sz="2400" dirty="0">
                <a:latin typeface="Book Antiqua" panose="02040602050305030304" pitchFamily="18" charset="0"/>
              </a:rPr>
              <a:t>El reto de la función de investigación de mercados es convergir con los procesos de negocio de las empresas, marcado por los cambios de hábitos en el mercado y el uso del internet y las tecnologías de </a:t>
            </a:r>
            <a:r>
              <a:rPr lang="es-MX" sz="2400" dirty="0" smtClean="0">
                <a:latin typeface="Book Antiqua" panose="02040602050305030304" pitchFamily="18" charset="0"/>
              </a:rPr>
              <a:t>información</a:t>
            </a:r>
            <a:r>
              <a:rPr lang="es-MX" sz="2400" dirty="0">
                <a:latin typeface="Book Antiqua" panose="02040602050305030304" pitchFamily="18" charset="0"/>
              </a:rPr>
              <a:t>.</a:t>
            </a:r>
          </a:p>
        </p:txBody>
      </p:sp>
      <p:pic>
        <p:nvPicPr>
          <p:cNvPr id="11266" name="Picture 2" descr="http://vianeymendozadigital.weebly.com/uploads/2/2/5/5/22550186/467124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3431360"/>
            <a:ext cx="6912768" cy="3021976"/>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3848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61345"/>
            <a:ext cx="8280920" cy="1323439"/>
          </a:xfrm>
          <a:prstGeom prst="rect">
            <a:avLst/>
          </a:prstGeom>
        </p:spPr>
        <p:txBody>
          <a:bodyPr wrap="square">
            <a:spAutoFit/>
          </a:bodyPr>
          <a:lstStyle/>
          <a:p>
            <a:pPr algn="ctr"/>
            <a:r>
              <a:rPr lang="es-ES" sz="40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FUTURO DE LA MERCADOTECNIA</a:t>
            </a:r>
          </a:p>
        </p:txBody>
      </p:sp>
      <p:sp>
        <p:nvSpPr>
          <p:cNvPr id="3" name="2 Rectángulo"/>
          <p:cNvSpPr/>
          <p:nvPr/>
        </p:nvSpPr>
        <p:spPr>
          <a:xfrm>
            <a:off x="395976" y="1412776"/>
            <a:ext cx="4824096" cy="5262979"/>
          </a:xfrm>
          <a:prstGeom prst="rect">
            <a:avLst/>
          </a:prstGeom>
        </p:spPr>
        <p:txBody>
          <a:bodyPr wrap="square">
            <a:spAutoFit/>
          </a:bodyPr>
          <a:lstStyle/>
          <a:p>
            <a:r>
              <a:rPr lang="es-MX" sz="2800" dirty="0">
                <a:latin typeface="Book Antiqua" panose="02040602050305030304" pitchFamily="18" charset="0"/>
              </a:rPr>
              <a:t>La mercadotecnia tal y como la conocemos no es la misma que conocíamos hace algunos años y tampoco será la misma en un futuro próximo.  Desde la llegada del internet y el auge de las redes sociales muchas empresas están cambiado la forma en que hacen mercadotecnia generando así resultados extraordinarios. </a:t>
            </a:r>
            <a:endParaRPr lang="es-MX" sz="2800" dirty="0">
              <a:effectLst/>
              <a:latin typeface="Book Antiqua" panose="02040602050305030304" pitchFamily="18" charset="0"/>
            </a:endParaRPr>
          </a:p>
        </p:txBody>
      </p:sp>
      <p:pic>
        <p:nvPicPr>
          <p:cNvPr id="4" name="Picture 2" descr="http://farm6.static.flickr.com/5306/5877355107_9636277f1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1738042"/>
            <a:ext cx="3611116" cy="4643286"/>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54252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46136" y="404664"/>
            <a:ext cx="5694016" cy="6370975"/>
          </a:xfrm>
          <a:prstGeom prst="rect">
            <a:avLst/>
          </a:prstGeom>
        </p:spPr>
        <p:txBody>
          <a:bodyPr wrap="square">
            <a:spAutoFit/>
          </a:bodyPr>
          <a:lstStyle/>
          <a:p>
            <a:pPr algn="just"/>
            <a:r>
              <a:rPr lang="es-MX" sz="2400" dirty="0">
                <a:latin typeface="Book Antiqua" panose="02040602050305030304" pitchFamily="18" charset="0"/>
              </a:rPr>
              <a:t>En la era de internet, el tiempo de proceso del negocio (desde la conceptualización del producto, hasta la compra por parte del cliente) se ha disminuido significativamente, Internet ha cambiado la forma en que los consumidores interactúan con las marcas. La creciente participación de los clientes en ambientes de páginas web, redes sociales y comercio electrónico hacen que la cantidad de información en red crezca exponencialmente cada año; mientras que el uso de dispositivos como notebooks, </a:t>
            </a:r>
            <a:r>
              <a:rPr lang="es-MX" sz="2400" dirty="0" err="1">
                <a:latin typeface="Book Antiqua" panose="02040602050305030304" pitchFamily="18" charset="0"/>
              </a:rPr>
              <a:t>smartphones</a:t>
            </a:r>
            <a:r>
              <a:rPr lang="es-MX" sz="2400" dirty="0">
                <a:latin typeface="Book Antiqua" panose="02040602050305030304" pitchFamily="18" charset="0"/>
              </a:rPr>
              <a:t> y las </a:t>
            </a:r>
            <a:r>
              <a:rPr lang="es-MX" sz="2400" dirty="0" err="1">
                <a:latin typeface="Book Antiqua" panose="02040602050305030304" pitchFamily="18" charset="0"/>
              </a:rPr>
              <a:t>tablets</a:t>
            </a:r>
            <a:r>
              <a:rPr lang="es-MX" sz="2400" dirty="0">
                <a:latin typeface="Book Antiqua" panose="02040602050305030304" pitchFamily="18" charset="0"/>
              </a:rPr>
              <a:t>, hacen que el registro y transmisión de la información se realice en forma inmediata.</a:t>
            </a:r>
            <a:endParaRPr lang="es-MX" sz="2400" dirty="0">
              <a:latin typeface="Book Antiqua" panose="02040602050305030304" pitchFamily="18" charset="0"/>
            </a:endParaRPr>
          </a:p>
        </p:txBody>
      </p:sp>
      <p:pic>
        <p:nvPicPr>
          <p:cNvPr id="3074" name="Picture 2" descr="http://www.informationweek.com.mx/wp-content/uploads/2012/11/shutterstock_112663082-e135355079756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620688"/>
            <a:ext cx="2569468" cy="5669763"/>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89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02464" y="260648"/>
            <a:ext cx="8490016" cy="3985706"/>
          </a:xfrm>
          <a:prstGeom prst="rect">
            <a:avLst/>
          </a:prstGeom>
        </p:spPr>
        <p:txBody>
          <a:bodyPr wrap="square">
            <a:spAutoFit/>
          </a:bodyPr>
          <a:lstStyle/>
          <a:p>
            <a:r>
              <a:rPr lang="es-MX" sz="2300" dirty="0">
                <a:latin typeface="Book Antiqua" panose="02040602050305030304" pitchFamily="18" charset="0"/>
              </a:rPr>
              <a:t>Actualmente las empresas cuentan con sistemas capaces de integrar información, procesos y datos (ventas, seguimiento a </a:t>
            </a:r>
            <a:r>
              <a:rPr lang="es-MX" sz="2300" dirty="0" err="1">
                <a:latin typeface="Book Antiqua" panose="02040602050305030304" pitchFamily="18" charset="0"/>
              </a:rPr>
              <a:t>telemarketing</a:t>
            </a:r>
            <a:r>
              <a:rPr lang="es-MX" sz="2300" dirty="0">
                <a:latin typeface="Book Antiqua" panose="02040602050305030304" pitchFamily="18" charset="0"/>
              </a:rPr>
              <a:t>, servicio al cliente, comunicación); por ejemplo, las soluciones de CRM (</a:t>
            </a:r>
            <a:r>
              <a:rPr lang="es-MX" sz="2300" dirty="0" err="1">
                <a:latin typeface="Book Antiqua" panose="02040602050305030304" pitchFamily="18" charset="0"/>
              </a:rPr>
              <a:t>Customer</a:t>
            </a:r>
            <a:r>
              <a:rPr lang="es-MX" sz="2300" dirty="0">
                <a:latin typeface="Book Antiqua" panose="02040602050305030304" pitchFamily="18" charset="0"/>
              </a:rPr>
              <a:t> </a:t>
            </a:r>
            <a:r>
              <a:rPr lang="es-MX" sz="2300" dirty="0" err="1">
                <a:latin typeface="Book Antiqua" panose="02040602050305030304" pitchFamily="18" charset="0"/>
              </a:rPr>
              <a:t>relationship</a:t>
            </a:r>
            <a:r>
              <a:rPr lang="es-MX" sz="2300" dirty="0">
                <a:latin typeface="Book Antiqua" panose="02040602050305030304" pitchFamily="18" charset="0"/>
              </a:rPr>
              <a:t> </a:t>
            </a:r>
            <a:r>
              <a:rPr lang="es-MX" sz="2300" dirty="0" err="1">
                <a:latin typeface="Book Antiqua" panose="02040602050305030304" pitchFamily="18" charset="0"/>
              </a:rPr>
              <a:t>management</a:t>
            </a:r>
            <a:r>
              <a:rPr lang="es-MX" sz="2300" dirty="0">
                <a:latin typeface="Book Antiqua" panose="02040602050305030304" pitchFamily="18" charset="0"/>
              </a:rPr>
              <a:t>), desarrollados por SIEBEL, SAP, </a:t>
            </a:r>
            <a:r>
              <a:rPr lang="es-MX" sz="2300" dirty="0" err="1">
                <a:latin typeface="Book Antiqua" panose="02040602050305030304" pitchFamily="18" charset="0"/>
              </a:rPr>
              <a:t>Salesforce</a:t>
            </a:r>
            <a:r>
              <a:rPr lang="es-MX" sz="2300" dirty="0">
                <a:latin typeface="Book Antiqua" panose="02040602050305030304" pitchFamily="18" charset="0"/>
              </a:rPr>
              <a:t>, etc. La convergencia de diversas aplicaciones han dado paso a servicios integrados de digital marketing que procesan la información generada en la web, la analizan, generan perfiles y emiten campañas de marketing para clientes y prospectos específicos, posteriormente recuperan las estadísticas de impacto para seguimiento oportuno ¡en estrategias de 360 grados!</a:t>
            </a:r>
          </a:p>
        </p:txBody>
      </p:sp>
      <p:pic>
        <p:nvPicPr>
          <p:cNvPr id="2050" name="Picture 2" descr="http://t0.gstatic.com/images?q=tbn:ANd9GcSbZ6pHwU6O8FY9sXiZ7204OUpKlp2bquH715F3dcAeRzsXvNFG_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1068" y="4138253"/>
            <a:ext cx="7272808" cy="2350998"/>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43694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548680"/>
            <a:ext cx="8064896" cy="3046988"/>
          </a:xfrm>
          <a:prstGeom prst="rect">
            <a:avLst/>
          </a:prstGeom>
        </p:spPr>
        <p:txBody>
          <a:bodyPr wrap="square">
            <a:spAutoFit/>
          </a:bodyPr>
          <a:lstStyle/>
          <a:p>
            <a:pPr algn="just"/>
            <a:r>
              <a:rPr lang="es-MX" sz="2400" dirty="0"/>
              <a:t>Las nuevas soluciones (</a:t>
            </a:r>
            <a:r>
              <a:rPr lang="es-MX" sz="2400" dirty="0" err="1"/>
              <a:t>Coremetrics</a:t>
            </a:r>
            <a:r>
              <a:rPr lang="es-MX" sz="2400" dirty="0"/>
              <a:t>, </a:t>
            </a:r>
            <a:r>
              <a:rPr lang="es-MX" sz="2400" dirty="0" err="1"/>
              <a:t>Omniture</a:t>
            </a:r>
            <a:r>
              <a:rPr lang="es-MX" sz="2400" dirty="0"/>
              <a:t>, etc.) toman la información asociada al correo electrónico que los usuarios ingresan en los formatos de registro de los sitios web y recuperan información acerca de las páginas visitadas, perfiles en red, sus opiniones, gustos y preferencias sobre productos o marcas, amigos y seguidores de Social Media y demás información; todo con sistemas inteligentes que analizan palabras, textos y números.</a:t>
            </a:r>
            <a:endParaRPr lang="es-MX" dirty="0"/>
          </a:p>
        </p:txBody>
      </p:sp>
      <p:pic>
        <p:nvPicPr>
          <p:cNvPr id="4" name="Picture 2" descr="http://www.burocreativo.com/wp-content/themes/synthetik/functions/timthumb.php?src=http://www.burocreativo.com/wp-content/uploads/2013/06/marketing-digital.jpg&amp;h=290&amp;w=580&amp;zc=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9672" y="3595668"/>
            <a:ext cx="5504656" cy="2752328"/>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9348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404664"/>
            <a:ext cx="4392488" cy="6124754"/>
          </a:xfrm>
          <a:prstGeom prst="rect">
            <a:avLst/>
          </a:prstGeom>
        </p:spPr>
        <p:txBody>
          <a:bodyPr wrap="square">
            <a:spAutoFit/>
          </a:bodyPr>
          <a:lstStyle/>
          <a:p>
            <a:pPr algn="just"/>
            <a:r>
              <a:rPr lang="es-MX" sz="2800" dirty="0"/>
              <a:t>Dichas soluciones cuentan con módulos de “web </a:t>
            </a:r>
            <a:r>
              <a:rPr lang="es-MX" sz="2800" dirty="0" err="1"/>
              <a:t>analytics</a:t>
            </a:r>
            <a:r>
              <a:rPr lang="es-MX" sz="2800" dirty="0"/>
              <a:t>”, perfiles de clientes y ejecución de marketing que permiten interacción del negocio en línea, gestión de clientes y prospectos, marketing de eventos y campañas, evaluación de la eficiencia del comercio online e incluso estandarización de procesos y modelos predictivos (SPSS, SAS, etc.)</a:t>
            </a:r>
            <a:endParaRPr lang="es-MX" sz="2000" dirty="0"/>
          </a:p>
        </p:txBody>
      </p:sp>
      <p:pic>
        <p:nvPicPr>
          <p:cNvPr id="5122" name="Picture 2" descr="http://multipress.com.mx/wp-content/uploads/2013/11/Marketing-Movil-Aplicaciones-y-Desarrollo-de-Apps-Interactiva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8552" y="620688"/>
            <a:ext cx="3851920" cy="5659477"/>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144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16632"/>
            <a:ext cx="5616624" cy="6740307"/>
          </a:xfrm>
          <a:prstGeom prst="rect">
            <a:avLst/>
          </a:prstGeom>
        </p:spPr>
        <p:txBody>
          <a:bodyPr wrap="square">
            <a:spAutoFit/>
          </a:bodyPr>
          <a:lstStyle/>
          <a:p>
            <a:pPr algn="just"/>
            <a:r>
              <a:rPr lang="es-MX" sz="2400" dirty="0">
                <a:latin typeface="Book Antiqua" panose="02040602050305030304" pitchFamily="18" charset="0"/>
              </a:rPr>
              <a:t>Con la información generada (a partir de una clasificación y distribución lógica de las distintas variables) es posible crear patrones de relación entre los distintos datos, análisis estadísticos y predictivos. Los sistemas generarán perfiles y “</a:t>
            </a:r>
            <a:r>
              <a:rPr lang="es-MX" sz="2400" dirty="0" err="1">
                <a:latin typeface="Book Antiqua" panose="02040602050305030304" pitchFamily="18" charset="0"/>
              </a:rPr>
              <a:t>clusters</a:t>
            </a:r>
            <a:r>
              <a:rPr lang="es-MX" sz="2400" dirty="0">
                <a:latin typeface="Book Antiqua" panose="02040602050305030304" pitchFamily="18" charset="0"/>
              </a:rPr>
              <a:t>” o grupos de clientes o consumidores perfectamente segmentados a los cuales se les ofrecen ofertas de valor que satisfagan sus necesidades a través de los múltiples canales, incluyendo medios electrónicos (e-</a:t>
            </a:r>
            <a:r>
              <a:rPr lang="es-MX" sz="2400" dirty="0" err="1">
                <a:latin typeface="Book Antiqua" panose="02040602050305030304" pitchFamily="18" charset="0"/>
              </a:rPr>
              <a:t>comerce</a:t>
            </a:r>
            <a:r>
              <a:rPr lang="es-MX" sz="2400" dirty="0">
                <a:latin typeface="Book Antiqua" panose="02040602050305030304" pitchFamily="18" charset="0"/>
              </a:rPr>
              <a:t>, </a:t>
            </a:r>
            <a:r>
              <a:rPr lang="es-MX" sz="2400" dirty="0" err="1">
                <a:latin typeface="Book Antiqua" panose="02040602050305030304" pitchFamily="18" charset="0"/>
              </a:rPr>
              <a:t>mobile</a:t>
            </a:r>
            <a:r>
              <a:rPr lang="es-MX" sz="2400" dirty="0">
                <a:latin typeface="Book Antiqua" panose="02040602050305030304" pitchFamily="18" charset="0"/>
              </a:rPr>
              <a:t> marketing, etc.); con sistemas denominados “Web </a:t>
            </a:r>
            <a:r>
              <a:rPr lang="es-MX" sz="2400" dirty="0" err="1">
                <a:latin typeface="Book Antiqua" panose="02040602050305030304" pitchFamily="18" charset="0"/>
              </a:rPr>
              <a:t>personalization</a:t>
            </a:r>
            <a:r>
              <a:rPr lang="es-MX" sz="2400" dirty="0">
                <a:latin typeface="Book Antiqua" panose="02040602050305030304" pitchFamily="18" charset="0"/>
              </a:rPr>
              <a:t> &amp; </a:t>
            </a:r>
            <a:r>
              <a:rPr lang="es-MX" sz="2400" dirty="0" err="1">
                <a:latin typeface="Book Antiqua" panose="02040602050305030304" pitchFamily="18" charset="0"/>
              </a:rPr>
              <a:t>offers</a:t>
            </a:r>
            <a:r>
              <a:rPr lang="es-MX" sz="2400" dirty="0">
                <a:latin typeface="Book Antiqua" panose="02040602050305030304" pitchFamily="18" charset="0"/>
              </a:rPr>
              <a:t>” entre los que se encuentran </a:t>
            </a:r>
            <a:r>
              <a:rPr lang="es-MX" sz="2400" dirty="0" err="1">
                <a:latin typeface="Book Antiqua" panose="02040602050305030304" pitchFamily="18" charset="0"/>
              </a:rPr>
              <a:t>Baynote</a:t>
            </a:r>
            <a:r>
              <a:rPr lang="es-MX" sz="2400" dirty="0">
                <a:latin typeface="Book Antiqua" panose="02040602050305030304" pitchFamily="18" charset="0"/>
              </a:rPr>
              <a:t>, </a:t>
            </a:r>
            <a:r>
              <a:rPr lang="es-MX" sz="2400" dirty="0" err="1">
                <a:latin typeface="Book Antiqua" panose="02040602050305030304" pitchFamily="18" charset="0"/>
              </a:rPr>
              <a:t>Omniture</a:t>
            </a:r>
            <a:r>
              <a:rPr lang="es-MX" sz="2400" dirty="0">
                <a:latin typeface="Book Antiqua" panose="02040602050305030304" pitchFamily="18" charset="0"/>
              </a:rPr>
              <a:t> y otros más tradicionales como el envío de correo directo.</a:t>
            </a:r>
            <a:endParaRPr lang="es-MX" sz="2400" dirty="0">
              <a:latin typeface="Book Antiqua" panose="02040602050305030304" pitchFamily="18" charset="0"/>
            </a:endParaRPr>
          </a:p>
        </p:txBody>
      </p:sp>
      <p:pic>
        <p:nvPicPr>
          <p:cNvPr id="6146" name="Picture 2" descr="http://www.altonivel.com.mx/assets/images/Estructura_V2/Marketing/Publicidad/MercadotecniaDirec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548679"/>
            <a:ext cx="3168352" cy="5857627"/>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909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73576" y="404664"/>
            <a:ext cx="8546896" cy="3108543"/>
          </a:xfrm>
          <a:prstGeom prst="rect">
            <a:avLst/>
          </a:prstGeom>
        </p:spPr>
        <p:txBody>
          <a:bodyPr wrap="square">
            <a:spAutoFit/>
          </a:bodyPr>
          <a:lstStyle/>
          <a:p>
            <a:pPr algn="just"/>
            <a:r>
              <a:rPr lang="es-MX" sz="2800" dirty="0">
                <a:latin typeface="Book Antiqua" panose="02040602050305030304" pitchFamily="18" charset="0"/>
              </a:rPr>
              <a:t>Con este proceso altamente especializado, será posible dirigir las ofertas de un producto, por ejemplo: equipo médico para el tratamiento de ulceraciones de la piel que puede utilizarse en el domicilio, para a un grupo de usuarios con perfiles bien definidos (personas mayores de 60 años con problemas de movimiento corporal).</a:t>
            </a:r>
            <a:endParaRPr lang="es-MX" sz="2800" dirty="0">
              <a:latin typeface="Book Antiqua" panose="02040602050305030304" pitchFamily="18" charset="0"/>
            </a:endParaRPr>
          </a:p>
        </p:txBody>
      </p:sp>
      <p:pic>
        <p:nvPicPr>
          <p:cNvPr id="7170" name="Picture 2" descr="http://www.altonivel.com.mx/assets/images/Marketing/Estrategias/tendencias-para-el-futuro-market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3540623"/>
            <a:ext cx="6983090" cy="2984721"/>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6476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188640"/>
            <a:ext cx="4752528" cy="6494085"/>
          </a:xfrm>
          <a:prstGeom prst="rect">
            <a:avLst/>
          </a:prstGeom>
        </p:spPr>
        <p:txBody>
          <a:bodyPr wrap="square">
            <a:spAutoFit/>
          </a:bodyPr>
          <a:lstStyle/>
          <a:p>
            <a:pPr algn="just"/>
            <a:r>
              <a:rPr lang="es-MX" sz="2600" dirty="0">
                <a:latin typeface="Book Antiqua" panose="02040602050305030304" pitchFamily="18" charset="0"/>
              </a:rPr>
              <a:t>Podrán integrar también información de usos y hábitos, preferencias, etc., provenientes de encuestas realizadas en los puntos de venta, en los hogares, lugares de aforo obtenidas por métodos tradicionales. </a:t>
            </a:r>
          </a:p>
          <a:p>
            <a:pPr algn="just"/>
            <a:r>
              <a:rPr lang="es-MX" sz="2600" dirty="0">
                <a:latin typeface="Book Antiqua" panose="02040602050305030304" pitchFamily="18" charset="0"/>
              </a:rPr>
              <a:t>Lo más importante de este cambio tecnológico, es que todo el proceso comercial antes descrito, se habrá realizado en pocas semanas, cuando normalmente se podría llevar un año o más empleando los medios tradicionales. </a:t>
            </a:r>
          </a:p>
        </p:txBody>
      </p:sp>
      <p:pic>
        <p:nvPicPr>
          <p:cNvPr id="8194" name="Picture 2" descr="http://www.altonivel.com.mx/assets/images/marketing_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403528"/>
            <a:ext cx="3488432" cy="5976664"/>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596837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799</Words>
  <Application>Microsoft Office PowerPoint</Application>
  <PresentationFormat>Presentación en pantalla (4:3)</PresentationFormat>
  <Paragraphs>30</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eLmOsHa</dc:creator>
  <cp:lastModifiedBy>eLmOsHa</cp:lastModifiedBy>
  <cp:revision>20</cp:revision>
  <dcterms:created xsi:type="dcterms:W3CDTF">2014-02-10T15:41:47Z</dcterms:created>
  <dcterms:modified xsi:type="dcterms:W3CDTF">2014-03-24T00:13:14Z</dcterms:modified>
</cp:coreProperties>
</file>