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7" r:id="rId3"/>
    <p:sldId id="259" r:id="rId4"/>
    <p:sldId id="260" r:id="rId5"/>
    <p:sldId id="261" r:id="rId6"/>
    <p:sldId id="258" r:id="rId7"/>
    <p:sldId id="262" r:id="rId8"/>
    <p:sldId id="273" r:id="rId9"/>
    <p:sldId id="263" r:id="rId10"/>
    <p:sldId id="274" r:id="rId11"/>
    <p:sldId id="275" r:id="rId12"/>
    <p:sldId id="264" r:id="rId13"/>
    <p:sldId id="265" r:id="rId14"/>
    <p:sldId id="266" r:id="rId15"/>
    <p:sldId id="267" r:id="rId16"/>
    <p:sldId id="270" r:id="rId17"/>
    <p:sldId id="268" r:id="rId18"/>
    <p:sldId id="269" r:id="rId19"/>
    <p:sldId id="271"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12" autoAdjust="0"/>
  </p:normalViewPr>
  <p:slideViewPr>
    <p:cSldViewPr>
      <p:cViewPr varScale="1">
        <p:scale>
          <a:sx n="51" d="100"/>
          <a:sy n="51" d="100"/>
        </p:scale>
        <p:origin x="-10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37060-2EC1-4D63-B7C5-8BCB8F7FFE5B}" type="datetimeFigureOut">
              <a:rPr lang="es-MX" smtClean="0"/>
              <a:pPr/>
              <a:t>25/03/2014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7DB39A-3F0F-450F-A350-FEAF2B895543}" type="slidenum">
              <a:rPr lang="es-MX" smtClean="0"/>
              <a:pPr/>
              <a:t>‹Nº›</a:t>
            </a:fld>
            <a:endParaRPr lang="es-MX"/>
          </a:p>
        </p:txBody>
      </p:sp>
    </p:spTree>
    <p:extLst>
      <p:ext uri="{BB962C8B-B14F-4D97-AF65-F5344CB8AC3E}">
        <p14:creationId xmlns:p14="http://schemas.microsoft.com/office/powerpoint/2010/main" val="74511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17DB39A-3F0F-450F-A350-FEAF2B895543}" type="slidenum">
              <a:rPr lang="es-MX" smtClean="0"/>
              <a:pPr/>
              <a:t>1</a:t>
            </a:fld>
            <a:endParaRPr lang="es-MX"/>
          </a:p>
        </p:txBody>
      </p:sp>
    </p:spTree>
    <p:extLst>
      <p:ext uri="{BB962C8B-B14F-4D97-AF65-F5344CB8AC3E}">
        <p14:creationId xmlns:p14="http://schemas.microsoft.com/office/powerpoint/2010/main" val="390539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17DB39A-3F0F-450F-A350-FEAF2B895543}" type="slidenum">
              <a:rPr lang="es-MX" smtClean="0"/>
              <a:pPr/>
              <a:t>7</a:t>
            </a:fld>
            <a:endParaRPr lang="es-MX" dirty="0"/>
          </a:p>
        </p:txBody>
      </p:sp>
    </p:spTree>
    <p:extLst>
      <p:ext uri="{BB962C8B-B14F-4D97-AF65-F5344CB8AC3E}">
        <p14:creationId xmlns:p14="http://schemas.microsoft.com/office/powerpoint/2010/main" val="404991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7365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3870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5063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0928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4553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5818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580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2895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1891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2285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6456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6F708-E31B-4035-84AE-783CD5A0C7B7}" type="datetimeFigureOut">
              <a:rPr lang="es-MX" smtClean="0">
                <a:solidFill>
                  <a:prstClr val="black">
                    <a:tint val="75000"/>
                  </a:prstClr>
                </a:solidFill>
              </a:rPr>
              <a:pPr/>
              <a:t>25/03/2014</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49B6F-7E29-4E79-8206-5FDCA2EAC403}"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83079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ceibalpadres.elpais.com.uy/wp-content/uploads/2012/04/escorpio.jpg" TargetMode="External"/><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hyperlink" Target="http://ceibalpadres.elpais.com.uy/wp-content/uploads/2012/04/libra.jpg" TargetMode="Externa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hyperlink" Target="http://ceibalpadres.elpais.com.uy/wp-content/uploads/2012/04/sagitario.jpg" TargetMode="External"/><Relationship Id="rId5" Type="http://schemas.openxmlformats.org/officeDocument/2006/relationships/image" Target="../media/image12.jpeg"/><Relationship Id="rId10" Type="http://schemas.openxmlformats.org/officeDocument/2006/relationships/image" Target="../media/image15.jpeg"/><Relationship Id="rId4" Type="http://schemas.openxmlformats.org/officeDocument/2006/relationships/hyperlink" Target="http://ceibalpadres.elpais.com.uy/wp-content/uploads/2012/04/piscis.jpg" TargetMode="External"/><Relationship Id="rId9" Type="http://schemas.openxmlformats.org/officeDocument/2006/relationships/hyperlink" Target="http://ceibalpadres.elpais.com.uy/wp-content/uploads/2012/04/acuario.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90" t="10796" r="39263" b="15909"/>
          <a:stretch/>
        </p:blipFill>
        <p:spPr bwMode="auto">
          <a:xfrm>
            <a:off x="650567" y="944069"/>
            <a:ext cx="597666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107" t="33333" r="61770" b="42804"/>
          <a:stretch/>
        </p:blipFill>
        <p:spPr bwMode="auto">
          <a:xfrm>
            <a:off x="6660232" y="944069"/>
            <a:ext cx="194421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771" t="33333" r="40523" b="42804"/>
          <a:stretch/>
        </p:blipFill>
        <p:spPr bwMode="auto">
          <a:xfrm>
            <a:off x="6727990" y="4688485"/>
            <a:ext cx="189956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21" t="33333" r="51264" b="42804"/>
          <a:stretch/>
        </p:blipFill>
        <p:spPr bwMode="auto">
          <a:xfrm>
            <a:off x="6727989" y="2894588"/>
            <a:ext cx="1899561" cy="176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699792" y="344004"/>
            <a:ext cx="4248472" cy="677108"/>
          </a:xfrm>
          <a:prstGeom prst="rect">
            <a:avLst/>
          </a:prstGeom>
          <a:noFill/>
        </p:spPr>
        <p:txBody>
          <a:bodyPr wrap="square" rtlCol="0">
            <a:spAutoFit/>
          </a:bodyPr>
          <a:lstStyle/>
          <a:p>
            <a:pPr algn="ctr"/>
            <a:r>
              <a:rPr lang="es-MX" sz="2000" u="sng" dirty="0" smtClean="0">
                <a:latin typeface="Arial Black" pitchFamily="34" charset="0"/>
              </a:rPr>
              <a:t>PERFIL DE LOS SIGNOS</a:t>
            </a:r>
          </a:p>
          <a:p>
            <a:endParaRPr lang="es-MX" dirty="0"/>
          </a:p>
        </p:txBody>
      </p:sp>
    </p:spTree>
    <p:extLst>
      <p:ext uri="{BB962C8B-B14F-4D97-AF65-F5344CB8AC3E}">
        <p14:creationId xmlns:p14="http://schemas.microsoft.com/office/powerpoint/2010/main" val="301400968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548680"/>
            <a:ext cx="849694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Meticuloso más allá de las creencias, Virgo cree que lo que el otro mira es lo que obtiene, mientras que Cáncer tiene impulsos repentinos y necesita experimentar los misterios de la vida.</a:t>
            </a:r>
            <a:endParaRPr kumimoji="0" lang="es-MX" sz="1600" dirty="0" smtClean="0">
              <a:latin typeface="Calibri" pitchFamily="34" charset="0"/>
              <a:cs typeface="Arial" pitchFamily="34" charset="0"/>
            </a:endParaRPr>
          </a:p>
          <a:p>
            <a:pPr marL="514350" marR="0" lvl="0" indent="-51435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Tanto Cáncer como Virgo son muy profundos y rara vez se abren a los demás. </a:t>
            </a:r>
            <a:endParaRPr kumimoji="0" lang="es-MX" sz="1600" dirty="0" smtClean="0">
              <a:latin typeface="Calibri" pitchFamily="34" charset="0"/>
              <a:ea typeface="Times New Roman" pitchFamily="18" charset="0"/>
              <a:cs typeface="Times New Roman" pitchFamily="18" charset="0"/>
            </a:endParaRPr>
          </a:p>
          <a:p>
            <a:pPr marL="514350" marR="0" lvl="0" indent="-5143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relación entre Cáncer y Virgo tiene pocas posibilidades de desarrollo para formar un verdadero romance.</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5" name="Rectangle 1"/>
          <p:cNvSpPr>
            <a:spLocks noChangeArrowheads="1"/>
          </p:cNvSpPr>
          <p:nvPr/>
        </p:nvSpPr>
        <p:spPr bwMode="auto">
          <a:xfrm>
            <a:off x="179512" y="2852936"/>
            <a:ext cx="879099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Cáncer, responde con entusiasmo a la visión idealista del amor de Libra, y Libra adora su delicada naturaleza sensual. </a:t>
            </a:r>
            <a:b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endPar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Sin embargo, como Cáncer comienza lentamente a abrirse y revelar sus sentimientos y sus estados de ánimo son cambiantes, Libra aireado, y con un enfoque abstracto de la vida, no puede vivir cómodamente con el mundo emocional de Cáncer.</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6" name="Rectangle 1"/>
          <p:cNvSpPr>
            <a:spLocks noChangeArrowheads="1"/>
          </p:cNvSpPr>
          <p:nvPr/>
        </p:nvSpPr>
        <p:spPr bwMode="auto">
          <a:xfrm>
            <a:off x="251520" y="5517232"/>
            <a:ext cx="842493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Acuario, necesita el desapego, mientras que Cáncer, necesita proximidad. </a:t>
            </a:r>
            <a:endParaRPr kumimoji="0" lang="es-MX" sz="1600"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Acuario puede hacer que Cáncer se siente sexualmente liberado, pero una vez que ha descubierto sus secretos y le ha dicho todo acerca de Cáncer bajo el sol, se cansará y la relación no durará por mucho tiempo.</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7" name="2 Título"/>
          <p:cNvSpPr>
            <a:spLocks noGrp="1"/>
          </p:cNvSpPr>
          <p:nvPr>
            <p:ph type="title"/>
          </p:nvPr>
        </p:nvSpPr>
        <p:spPr>
          <a:xfrm>
            <a:off x="152400" y="152400"/>
            <a:ext cx="8763000" cy="468288"/>
          </a:xfrm>
        </p:spPr>
        <p:txBody>
          <a:bodyPr/>
          <a:lstStyle/>
          <a:p>
            <a:pPr algn="l"/>
            <a:r>
              <a:rPr lang="es-MX" sz="2000" dirty="0" smtClean="0"/>
              <a:t>VIRGO Y CÁNCER</a:t>
            </a:r>
            <a:endParaRPr lang="es-MX" sz="2000" dirty="0"/>
          </a:p>
        </p:txBody>
      </p:sp>
      <p:sp>
        <p:nvSpPr>
          <p:cNvPr id="8" name="2 Título"/>
          <p:cNvSpPr txBox="1">
            <a:spLocks/>
          </p:cNvSpPr>
          <p:nvPr/>
        </p:nvSpPr>
        <p:spPr>
          <a:xfrm>
            <a:off x="381000" y="2348880"/>
            <a:ext cx="8763000" cy="4682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2000" b="0" i="0" u="none" strike="noStrike" kern="1200" cap="none" spc="0" normalizeH="0" baseline="0" noProof="0" dirty="0" smtClean="0">
                <a:ln>
                  <a:noFill/>
                </a:ln>
                <a:solidFill>
                  <a:schemeClr val="tx2"/>
                </a:solidFill>
                <a:effectLst/>
                <a:uLnTx/>
                <a:uFillTx/>
                <a:latin typeface="+mj-lt"/>
                <a:ea typeface="+mj-ea"/>
                <a:cs typeface="+mj-cs"/>
              </a:rPr>
              <a:t>LIBRA Y CÁNCER</a:t>
            </a:r>
            <a:endParaRPr kumimoji="0" lang="es-MX" sz="2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2 Título"/>
          <p:cNvSpPr txBox="1">
            <a:spLocks/>
          </p:cNvSpPr>
          <p:nvPr/>
        </p:nvSpPr>
        <p:spPr>
          <a:xfrm>
            <a:off x="179512" y="4869160"/>
            <a:ext cx="8763000" cy="4682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2000" b="0" i="0" u="none" strike="noStrike" kern="1200" cap="none" spc="0" normalizeH="0" baseline="0" noProof="0" dirty="0" smtClean="0">
                <a:ln>
                  <a:noFill/>
                </a:ln>
                <a:solidFill>
                  <a:schemeClr val="tx2"/>
                </a:solidFill>
                <a:effectLst/>
                <a:uLnTx/>
                <a:uFillTx/>
                <a:latin typeface="+mj-lt"/>
                <a:ea typeface="+mj-ea"/>
                <a:cs typeface="+mj-cs"/>
              </a:rPr>
              <a:t>ACUARIO Y CÁNCER</a:t>
            </a:r>
            <a:endParaRPr kumimoji="0" lang="es-MX" sz="2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323528" y="1412776"/>
            <a:ext cx="83884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Tanto Cáncer como Piscis tienen una comprensión intuitiva de cada uno de los sentimientos del otro.</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Piscis, sabe cómo complacer a Cáncer y sabe lo que le pasa cuando Piscis lo pasa mal.</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combinación entre Cáncer y Piscis resulta ser una relación privada, pero Cáncer siempre debe tomar las decisiones acerca de si salen de la casa a dar un paseo o si van a una fiesta.</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5" name="Rectangle 1"/>
          <p:cNvSpPr>
            <a:spLocks noChangeArrowheads="1"/>
          </p:cNvSpPr>
          <p:nvPr/>
        </p:nvSpPr>
        <p:spPr bwMode="auto">
          <a:xfrm>
            <a:off x="212965" y="4183974"/>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Debido a que Cáncer tiene diferentes maneras de ver el mundo, una poderosa atracción magnética tira a esta pareja a estar juntos. </a:t>
            </a:r>
            <a:endParaRPr kumimoji="0" lang="es-MX" sz="1600"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Sagitario adora el lado secreto que esconde Cáncer y éste ama su espumoso optimismo. </a:t>
            </a:r>
            <a:endParaRPr kumimoji="0" lang="es-MX" sz="1600" dirty="0" smtClean="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relación puede ser muy creativa, pero de corta duración. Sagitario quiere libertad y un estilo de vida nómada, en cambio Cáncer, necesita un compromiso y un hogar.</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6" name="2 Título"/>
          <p:cNvSpPr>
            <a:spLocks noGrp="1"/>
          </p:cNvSpPr>
          <p:nvPr>
            <p:ph type="title"/>
          </p:nvPr>
        </p:nvSpPr>
        <p:spPr>
          <a:xfrm>
            <a:off x="0" y="3284984"/>
            <a:ext cx="8763000" cy="468288"/>
          </a:xfrm>
        </p:spPr>
        <p:txBody>
          <a:bodyPr/>
          <a:lstStyle/>
          <a:p>
            <a:pPr algn="l"/>
            <a:r>
              <a:rPr lang="es-MX" sz="2000" dirty="0" smtClean="0"/>
              <a:t>SAGITARIO Y CÁNCER</a:t>
            </a:r>
            <a:endParaRPr lang="es-MX" sz="2000" dirty="0"/>
          </a:p>
        </p:txBody>
      </p:sp>
      <p:sp>
        <p:nvSpPr>
          <p:cNvPr id="7" name="2 Título"/>
          <p:cNvSpPr txBox="1">
            <a:spLocks/>
          </p:cNvSpPr>
          <p:nvPr/>
        </p:nvSpPr>
        <p:spPr bwMode="auto">
          <a:xfrm>
            <a:off x="148683" y="895815"/>
            <a:ext cx="8763000" cy="4682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defTabSz="914400" rtl="0" eaLnBrk="1" fontAlgn="base" latinLnBrk="1" hangingPunct="1">
              <a:lnSpc>
                <a:spcPct val="100000"/>
              </a:lnSpc>
              <a:spcBef>
                <a:spcPct val="0"/>
              </a:spcBef>
              <a:spcAft>
                <a:spcPct val="0"/>
              </a:spcAft>
              <a:buClrTx/>
              <a:buSzTx/>
              <a:buFontTx/>
              <a:buNone/>
              <a:tabLst/>
              <a:defRPr/>
            </a:pPr>
            <a:r>
              <a:rPr lang="es-MX" sz="2000" b="1" kern="0" dirty="0" smtClean="0">
                <a:ln>
                  <a:solidFill>
                    <a:sysClr val="windowText" lastClr="000000"/>
                  </a:solidFill>
                  <a:prstDash val="solid"/>
                </a:ln>
                <a:solidFill>
                  <a:srgbClr val="FFCC66"/>
                </a:solidFill>
                <a:effectLst>
                  <a:outerShdw blurRad="50800" dist="38100" dir="18900000" algn="bl" rotWithShape="0">
                    <a:prstClr val="black"/>
                  </a:outerShdw>
                </a:effectLst>
                <a:latin typeface="Arial Black" pitchFamily="34" charset="0"/>
                <a:ea typeface="+mj-ea"/>
                <a:cs typeface="Arial" pitchFamily="34" charset="0"/>
              </a:rPr>
              <a:t>PISCIS</a:t>
            </a:r>
            <a:r>
              <a:rPr kumimoji="1" lang="es-MX" sz="2000" b="1" i="0" u="none" strike="noStrike" kern="0" cap="none" spc="0" normalizeH="0" baseline="0" noProof="0" dirty="0" smtClean="0">
                <a:ln>
                  <a:solidFill>
                    <a:sysClr val="windowText" lastClr="000000"/>
                  </a:solidFill>
                  <a:prstDash val="solid"/>
                </a:ln>
                <a:solidFill>
                  <a:srgbClr val="FFCC66"/>
                </a:solidFill>
                <a:effectLst>
                  <a:outerShdw blurRad="50800" dist="38100" dir="18900000" algn="bl" rotWithShape="0">
                    <a:prstClr val="black"/>
                  </a:outerShdw>
                </a:effectLst>
                <a:uLnTx/>
                <a:uFillTx/>
                <a:latin typeface="Arial Black" pitchFamily="34" charset="0"/>
                <a:ea typeface="+mj-ea"/>
                <a:cs typeface="Arial" pitchFamily="34" charset="0"/>
              </a:rPr>
              <a:t> Y CÁNCER</a:t>
            </a:r>
            <a:endParaRPr kumimoji="1" lang="es-MX" sz="2000" b="1" i="0" u="none" strike="noStrike" kern="0" cap="none" spc="0" normalizeH="0" baseline="0" noProof="0" dirty="0">
              <a:ln>
                <a:solidFill>
                  <a:sysClr val="windowText" lastClr="000000"/>
                </a:solidFill>
                <a:prstDash val="solid"/>
              </a:ln>
              <a:solidFill>
                <a:srgbClr val="FFCC66"/>
              </a:solidFill>
              <a:effectLst>
                <a:outerShdw blurRad="50800" dist="38100" dir="18900000" algn="bl" rotWithShape="0">
                  <a:prstClr val="black"/>
                </a:outerShdw>
              </a:effectLst>
              <a:uLnTx/>
              <a:uFillTx/>
              <a:latin typeface="Arial Black" pitchFamily="34" charset="0"/>
              <a:ea typeface="+mj-ea"/>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467544" y="1340768"/>
            <a:ext cx="8352928" cy="4801314"/>
          </a:xfrm>
          <a:prstGeom prst="rect">
            <a:avLst/>
          </a:prstGeom>
        </p:spPr>
        <p:txBody>
          <a:bodyPr wrap="square">
            <a:spAutoFit/>
          </a:bodyPr>
          <a:lstStyle/>
          <a:p>
            <a:r>
              <a:rPr lang="es-MX" b="1" i="1" u="sng" dirty="0"/>
              <a:t>ARIES</a:t>
            </a:r>
            <a:r>
              <a:rPr lang="es-MX" b="1" i="1" u="sng" dirty="0" smtClean="0"/>
              <a:t>: </a:t>
            </a:r>
          </a:p>
          <a:p>
            <a:r>
              <a:rPr lang="es-MX" dirty="0" smtClean="0"/>
              <a:t>Poseen </a:t>
            </a:r>
            <a:r>
              <a:rPr lang="es-MX" dirty="0"/>
              <a:t>una gran fuerza y </a:t>
            </a:r>
            <a:r>
              <a:rPr lang="es-MX" dirty="0" smtClean="0"/>
              <a:t>energía. Instintivos </a:t>
            </a:r>
            <a:r>
              <a:rPr lang="es-MX" dirty="0"/>
              <a:t>y </a:t>
            </a:r>
            <a:r>
              <a:rPr lang="es-MX" dirty="0" smtClean="0"/>
              <a:t>dinámicos, </a:t>
            </a:r>
            <a:r>
              <a:rPr lang="es-MX" dirty="0" err="1" smtClean="0"/>
              <a:t>apasionados,activos</a:t>
            </a:r>
            <a:r>
              <a:rPr lang="es-MX" dirty="0" smtClean="0"/>
              <a:t> </a:t>
            </a:r>
            <a:r>
              <a:rPr lang="es-MX" dirty="0"/>
              <a:t>y divertidos pero a veces su impulsividad los hace </a:t>
            </a:r>
            <a:r>
              <a:rPr lang="es-MX" dirty="0" smtClean="0"/>
              <a:t>bruscos </a:t>
            </a:r>
            <a:r>
              <a:rPr lang="es-MX" dirty="0"/>
              <a:t>e </a:t>
            </a:r>
            <a:r>
              <a:rPr lang="es-MX" dirty="0" err="1"/>
              <a:t>inscontantes.Demuestran</a:t>
            </a:r>
            <a:r>
              <a:rPr lang="es-MX" dirty="0"/>
              <a:t> un concepto muy personal sobre el orgullo y la dignidad</a:t>
            </a:r>
            <a:r>
              <a:rPr lang="es-MX" dirty="0" smtClean="0"/>
              <a:t>. Son </a:t>
            </a:r>
            <a:r>
              <a:rPr lang="es-MX" dirty="0" err="1"/>
              <a:t>fieles,reservados</a:t>
            </a:r>
            <a:r>
              <a:rPr lang="es-MX" dirty="0"/>
              <a:t> y </a:t>
            </a:r>
            <a:r>
              <a:rPr lang="es-MX" dirty="0" err="1"/>
              <a:t>discretos.En</a:t>
            </a:r>
            <a:r>
              <a:rPr lang="es-MX" dirty="0"/>
              <a:t> el trabajo como en la vida tienden a asumir el papel de líder. </a:t>
            </a:r>
            <a:r>
              <a:rPr lang="es-MX" dirty="0" smtClean="0"/>
              <a:t/>
            </a:r>
            <a:br>
              <a:rPr lang="es-MX" dirty="0" smtClean="0"/>
            </a:br>
            <a:r>
              <a:rPr lang="es-MX" dirty="0" smtClean="0"/>
              <a:t/>
            </a:r>
            <a:br>
              <a:rPr lang="es-MX" dirty="0" smtClean="0"/>
            </a:br>
            <a:r>
              <a:rPr lang="es-MX" b="1" i="1" u="sng" dirty="0"/>
              <a:t>TAURO</a:t>
            </a:r>
            <a:r>
              <a:rPr lang="es-MX" b="1" i="1" u="sng" dirty="0" smtClean="0"/>
              <a:t>: </a:t>
            </a:r>
          </a:p>
          <a:p>
            <a:r>
              <a:rPr lang="es-MX" dirty="0" smtClean="0"/>
              <a:t>Rutinarios </a:t>
            </a:r>
            <a:r>
              <a:rPr lang="es-MX" dirty="0"/>
              <a:t>y </a:t>
            </a:r>
            <a:r>
              <a:rPr lang="es-MX" dirty="0" err="1"/>
              <a:t>realistas,aman</a:t>
            </a:r>
            <a:r>
              <a:rPr lang="es-MX" dirty="0"/>
              <a:t> la seguridad psicológica y </a:t>
            </a:r>
            <a:r>
              <a:rPr lang="es-MX" dirty="0" err="1"/>
              <a:t>material.Gozan</a:t>
            </a:r>
            <a:r>
              <a:rPr lang="es-MX" dirty="0"/>
              <a:t> de un considerable sentido crítico y </a:t>
            </a:r>
            <a:r>
              <a:rPr lang="es-MX" dirty="0" err="1"/>
              <a:t>práctico.Muy</a:t>
            </a:r>
            <a:r>
              <a:rPr lang="es-MX" dirty="0"/>
              <a:t> </a:t>
            </a:r>
            <a:r>
              <a:rPr lang="es-MX" dirty="0" err="1"/>
              <a:t>organizados.Los</a:t>
            </a:r>
            <a:r>
              <a:rPr lang="es-MX" dirty="0"/>
              <a:t> hombres son </a:t>
            </a:r>
            <a:r>
              <a:rPr lang="es-MX" dirty="0" err="1"/>
              <a:t>tendien</a:t>
            </a:r>
            <a:r>
              <a:rPr lang="es-MX" dirty="0"/>
              <a:t> a contrariedades </a:t>
            </a:r>
            <a:r>
              <a:rPr lang="es-MX" dirty="0" err="1"/>
              <a:t>económicas,y</a:t>
            </a:r>
            <a:r>
              <a:rPr lang="es-MX" dirty="0"/>
              <a:t> las mujeres son buenas </a:t>
            </a:r>
            <a:r>
              <a:rPr lang="es-MX" dirty="0" err="1"/>
              <a:t>administradoras.Aprecian</a:t>
            </a:r>
            <a:r>
              <a:rPr lang="es-MX" dirty="0"/>
              <a:t> el </a:t>
            </a:r>
            <a:r>
              <a:rPr lang="es-MX" dirty="0" err="1"/>
              <a:t>relax,solo</a:t>
            </a:r>
            <a:r>
              <a:rPr lang="es-MX" dirty="0"/>
              <a:t> después de haber conseguido una meta prefijada. </a:t>
            </a:r>
            <a:r>
              <a:rPr lang="es-MX" dirty="0" smtClean="0"/>
              <a:t/>
            </a:r>
            <a:br>
              <a:rPr lang="es-MX" dirty="0" smtClean="0"/>
            </a:br>
            <a:r>
              <a:rPr lang="es-MX" dirty="0" smtClean="0"/>
              <a:t/>
            </a:r>
            <a:br>
              <a:rPr lang="es-MX" dirty="0" smtClean="0"/>
            </a:br>
            <a:r>
              <a:rPr lang="es-MX" b="1" i="1" u="sng" dirty="0"/>
              <a:t>GÉMINIS</a:t>
            </a:r>
            <a:r>
              <a:rPr lang="es-MX" b="1" i="1" u="sng" dirty="0" smtClean="0"/>
              <a:t>: </a:t>
            </a:r>
          </a:p>
          <a:p>
            <a:r>
              <a:rPr lang="es-MX" dirty="0" err="1" smtClean="0"/>
              <a:t>Divertidos,sociales,expertos.Tienden</a:t>
            </a:r>
            <a:r>
              <a:rPr lang="es-MX" dirty="0" smtClean="0"/>
              <a:t> </a:t>
            </a:r>
            <a:r>
              <a:rPr lang="es-MX" dirty="0"/>
              <a:t>a elucubrar en los </a:t>
            </a:r>
            <a:r>
              <a:rPr lang="es-MX" dirty="0" err="1"/>
              <a:t>negocios,memorizan</a:t>
            </a:r>
            <a:r>
              <a:rPr lang="es-MX" dirty="0"/>
              <a:t> con rapidez y son muy </a:t>
            </a:r>
            <a:r>
              <a:rPr lang="es-MX" dirty="0" err="1"/>
              <a:t>constructivos.Con</a:t>
            </a:r>
            <a:r>
              <a:rPr lang="es-MX" dirty="0"/>
              <a:t> el dinero son </a:t>
            </a:r>
            <a:r>
              <a:rPr lang="es-MX" dirty="0" err="1"/>
              <a:t>cautelosos,pero</a:t>
            </a:r>
            <a:r>
              <a:rPr lang="es-MX" dirty="0"/>
              <a:t> no están exentos de </a:t>
            </a:r>
            <a:r>
              <a:rPr lang="es-MX" dirty="0" err="1"/>
              <a:t>generosidad.Impacientes,cambian</a:t>
            </a:r>
            <a:r>
              <a:rPr lang="es-MX" dirty="0"/>
              <a:t> a menudo de </a:t>
            </a:r>
            <a:r>
              <a:rPr lang="es-MX" dirty="0" err="1"/>
              <a:t>intereses,quieren</a:t>
            </a:r>
            <a:r>
              <a:rPr lang="es-MX" dirty="0"/>
              <a:t> conocerlo todo deprisa y se adaptan fácilmente a cada situación. </a:t>
            </a:r>
          </a:p>
        </p:txBody>
      </p:sp>
      <p:sp>
        <p:nvSpPr>
          <p:cNvPr id="5" name="4 CuadroTexto"/>
          <p:cNvSpPr txBox="1"/>
          <p:nvPr/>
        </p:nvSpPr>
        <p:spPr>
          <a:xfrm>
            <a:off x="1425546" y="458669"/>
            <a:ext cx="6163868" cy="954107"/>
          </a:xfrm>
          <a:prstGeom prst="rect">
            <a:avLst/>
          </a:prstGeom>
          <a:noFill/>
        </p:spPr>
        <p:txBody>
          <a:bodyPr wrap="none" rtlCol="0">
            <a:spAutoFit/>
          </a:bodyPr>
          <a:lstStyle/>
          <a:p>
            <a:pPr algn="ctr"/>
            <a:r>
              <a:rPr lang="es-MX" sz="2800" b="1" dirty="0" smtClean="0">
                <a:latin typeface="Book Antiqua" panose="02040602050305030304" pitchFamily="18" charset="0"/>
              </a:rPr>
              <a:t>PERSONALIDAD ESPECIFICA DE </a:t>
            </a:r>
          </a:p>
          <a:p>
            <a:pPr algn="ctr"/>
            <a:r>
              <a:rPr lang="es-MX" sz="2800" b="1" dirty="0" smtClean="0">
                <a:latin typeface="Book Antiqua" panose="02040602050305030304" pitchFamily="18" charset="0"/>
              </a:rPr>
              <a:t>CADA SIGNO ZODIACAL</a:t>
            </a:r>
            <a:endParaRPr lang="es-MX" sz="2800" b="1" dirty="0">
              <a:latin typeface="Book Antiqua" panose="02040602050305030304" pitchFamily="18" charset="0"/>
            </a:endParaRPr>
          </a:p>
        </p:txBody>
      </p:sp>
    </p:spTree>
    <p:extLst>
      <p:ext uri="{BB962C8B-B14F-4D97-AF65-F5344CB8AC3E}">
        <p14:creationId xmlns:p14="http://schemas.microsoft.com/office/powerpoint/2010/main" val="265853048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323528" y="1052736"/>
            <a:ext cx="8712968" cy="4339650"/>
          </a:xfrm>
          <a:prstGeom prst="rect">
            <a:avLst/>
          </a:prstGeom>
        </p:spPr>
        <p:txBody>
          <a:bodyPr wrap="square">
            <a:spAutoFit/>
          </a:bodyPr>
          <a:lstStyle/>
          <a:p>
            <a:r>
              <a:rPr lang="es-MX" sz="1600" b="1" i="1" u="sng" dirty="0">
                <a:latin typeface="Arial" pitchFamily="34" charset="0"/>
                <a:cs typeface="Arial" pitchFamily="34" charset="0"/>
              </a:rPr>
              <a:t>CÁNCER</a:t>
            </a:r>
            <a:r>
              <a:rPr lang="es-MX" sz="1600" b="1" i="1" u="sng" dirty="0" smtClean="0">
                <a:latin typeface="Arial" pitchFamily="34" charset="0"/>
                <a:cs typeface="Arial" pitchFamily="34" charset="0"/>
              </a:rPr>
              <a:t>:</a:t>
            </a:r>
          </a:p>
          <a:p>
            <a:r>
              <a:rPr lang="es-MX" sz="1600" dirty="0" smtClean="0">
                <a:latin typeface="Arial" pitchFamily="34" charset="0"/>
                <a:cs typeface="Arial" pitchFamily="34" charset="0"/>
              </a:rPr>
              <a:t>Son de </a:t>
            </a:r>
            <a:r>
              <a:rPr lang="es-MX" sz="1600" dirty="0">
                <a:latin typeface="Arial" pitchFamily="34" charset="0"/>
                <a:cs typeface="Arial" pitchFamily="34" charset="0"/>
              </a:rPr>
              <a:t>los secretos y reservados</a:t>
            </a:r>
            <a:r>
              <a:rPr lang="es-MX" sz="1600" dirty="0" smtClean="0">
                <a:latin typeface="Arial" pitchFamily="34" charset="0"/>
                <a:cs typeface="Arial" pitchFamily="34" charset="0"/>
              </a:rPr>
              <a:t>. Reciben </a:t>
            </a:r>
            <a:r>
              <a:rPr lang="es-MX" sz="1600" dirty="0">
                <a:latin typeface="Arial" pitchFamily="34" charset="0"/>
                <a:cs typeface="Arial" pitchFamily="34" charset="0"/>
              </a:rPr>
              <a:t>los golpes como si no hubiera pasado nada y son indecisos a causa de su </a:t>
            </a:r>
            <a:r>
              <a:rPr lang="es-MX" sz="1600" dirty="0" smtClean="0">
                <a:latin typeface="Arial" pitchFamily="34" charset="0"/>
                <a:cs typeface="Arial" pitchFamily="34" charset="0"/>
              </a:rPr>
              <a:t>ironía. Los </a:t>
            </a:r>
            <a:r>
              <a:rPr lang="es-MX" sz="1600" dirty="0">
                <a:latin typeface="Arial" pitchFamily="34" charset="0"/>
                <a:cs typeface="Arial" pitchFamily="34" charset="0"/>
              </a:rPr>
              <a:t>hombres </a:t>
            </a:r>
            <a:r>
              <a:rPr lang="es-MX" sz="1600" dirty="0" smtClean="0">
                <a:latin typeface="Arial" pitchFamily="34" charset="0"/>
                <a:cs typeface="Arial" pitchFamily="34" charset="0"/>
              </a:rPr>
              <a:t>son más perseverantes. Se </a:t>
            </a:r>
            <a:r>
              <a:rPr lang="es-MX" sz="1600" dirty="0">
                <a:latin typeface="Arial" pitchFamily="34" charset="0"/>
                <a:cs typeface="Arial" pitchFamily="34" charset="0"/>
              </a:rPr>
              <a:t>dedican a numerosas ocupaciones y poseen el arte de adaptarse. </a:t>
            </a: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b="1" i="1" u="sng" dirty="0">
                <a:latin typeface="Arial" pitchFamily="34" charset="0"/>
                <a:cs typeface="Arial" pitchFamily="34" charset="0"/>
              </a:rPr>
              <a:t>LEO</a:t>
            </a:r>
            <a:r>
              <a:rPr lang="es-MX" sz="1600" b="1" i="1" u="sng" dirty="0" smtClean="0">
                <a:latin typeface="Arial" pitchFamily="34" charset="0"/>
                <a:cs typeface="Arial" pitchFamily="34" charset="0"/>
              </a:rPr>
              <a:t>:</a:t>
            </a:r>
          </a:p>
          <a:p>
            <a:r>
              <a:rPr lang="es-MX" sz="1600" dirty="0" smtClean="0">
                <a:latin typeface="Arial" pitchFamily="34" charset="0"/>
                <a:cs typeface="Arial" pitchFamily="34" charset="0"/>
              </a:rPr>
              <a:t>Independientes ,libres, autoritarios,activos,pasionales </a:t>
            </a:r>
            <a:r>
              <a:rPr lang="es-MX" sz="1600" dirty="0">
                <a:latin typeface="Arial" pitchFamily="34" charset="0"/>
                <a:cs typeface="Arial" pitchFamily="34" charset="0"/>
              </a:rPr>
              <a:t>y muy </a:t>
            </a:r>
            <a:r>
              <a:rPr lang="es-MX" sz="1600" dirty="0" smtClean="0">
                <a:latin typeface="Arial" pitchFamily="34" charset="0"/>
                <a:cs typeface="Arial" pitchFamily="34" charset="0"/>
              </a:rPr>
              <a:t>generosos. A </a:t>
            </a:r>
            <a:r>
              <a:rPr lang="es-MX" sz="1600" dirty="0">
                <a:latin typeface="Arial" pitchFamily="34" charset="0"/>
                <a:cs typeface="Arial" pitchFamily="34" charset="0"/>
              </a:rPr>
              <a:t>veces pecan de excesiva </a:t>
            </a:r>
            <a:r>
              <a:rPr lang="es-MX" sz="1600" dirty="0" smtClean="0">
                <a:latin typeface="Arial" pitchFamily="34" charset="0"/>
                <a:cs typeface="Arial" pitchFamily="34" charset="0"/>
              </a:rPr>
              <a:t>confianza </a:t>
            </a:r>
            <a:r>
              <a:rPr lang="es-MX" sz="1600" dirty="0">
                <a:latin typeface="Arial" pitchFamily="34" charset="0"/>
                <a:cs typeface="Arial" pitchFamily="34" charset="0"/>
              </a:rPr>
              <a:t>en sí mismos</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Optimistas.Muy</a:t>
            </a:r>
            <a:r>
              <a:rPr lang="es-MX" sz="1600" dirty="0" smtClean="0">
                <a:latin typeface="Arial" pitchFamily="34" charset="0"/>
                <a:cs typeface="Arial" pitchFamily="34" charset="0"/>
              </a:rPr>
              <a:t> </a:t>
            </a:r>
            <a:r>
              <a:rPr lang="es-MX" sz="1600" dirty="0">
                <a:latin typeface="Arial" pitchFamily="34" charset="0"/>
                <a:cs typeface="Arial" pitchFamily="34" charset="0"/>
              </a:rPr>
              <a:t>apreciados en el trabajo por su gran determinación</a:t>
            </a:r>
            <a:r>
              <a:rPr lang="es-MX" sz="1600" dirty="0" smtClean="0">
                <a:latin typeface="Arial" pitchFamily="34" charset="0"/>
                <a:cs typeface="Arial" pitchFamily="34" charset="0"/>
              </a:rPr>
              <a:t>, saben </a:t>
            </a:r>
            <a:r>
              <a:rPr lang="es-MX" sz="1600" dirty="0">
                <a:latin typeface="Arial" pitchFamily="34" charset="0"/>
                <a:cs typeface="Arial" pitchFamily="34" charset="0"/>
              </a:rPr>
              <a:t>moverse en diferentes sectores laborales sin problemas</a:t>
            </a:r>
            <a:r>
              <a:rPr lang="es-MX" sz="1600" dirty="0" smtClean="0">
                <a:latin typeface="Arial" pitchFamily="34" charset="0"/>
                <a:cs typeface="Arial" pitchFamily="34" charset="0"/>
              </a:rPr>
              <a:t>, lo </a:t>
            </a:r>
            <a:r>
              <a:rPr lang="es-MX" sz="1600" dirty="0">
                <a:latin typeface="Arial" pitchFamily="34" charset="0"/>
                <a:cs typeface="Arial" pitchFamily="34" charset="0"/>
              </a:rPr>
              <a:t>importante es destacar. </a:t>
            </a: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b="1" i="1" u="sng" dirty="0">
                <a:latin typeface="Arial" pitchFamily="34" charset="0"/>
                <a:cs typeface="Arial" pitchFamily="34" charset="0"/>
              </a:rPr>
              <a:t>VIRGO</a:t>
            </a:r>
            <a:r>
              <a:rPr lang="es-MX" sz="1600" b="1" i="1" u="sng" dirty="0" smtClean="0">
                <a:latin typeface="Arial" pitchFamily="34" charset="0"/>
                <a:cs typeface="Arial" pitchFamily="34" charset="0"/>
              </a:rPr>
              <a:t>:  </a:t>
            </a:r>
          </a:p>
          <a:p>
            <a:r>
              <a:rPr lang="es-MX" sz="1600" dirty="0" smtClean="0">
                <a:latin typeface="Arial" pitchFamily="34" charset="0"/>
                <a:cs typeface="Arial" pitchFamily="34" charset="0"/>
              </a:rPr>
              <a:t>Precisos, meticulosos, </a:t>
            </a:r>
            <a:r>
              <a:rPr lang="es-MX" sz="1600" dirty="0" err="1" smtClean="0">
                <a:latin typeface="Arial" pitchFamily="34" charset="0"/>
                <a:cs typeface="Arial" pitchFamily="34" charset="0"/>
              </a:rPr>
              <a:t>eficientes,severos</a:t>
            </a:r>
            <a:r>
              <a:rPr lang="es-MX" sz="1600" dirty="0" smtClean="0">
                <a:latin typeface="Arial" pitchFamily="34" charset="0"/>
                <a:cs typeface="Arial" pitchFamily="34" charset="0"/>
              </a:rPr>
              <a:t> </a:t>
            </a:r>
            <a:r>
              <a:rPr lang="es-MX" sz="1600" dirty="0">
                <a:latin typeface="Arial" pitchFamily="34" charset="0"/>
                <a:cs typeface="Arial" pitchFamily="34" charset="0"/>
              </a:rPr>
              <a:t>y racionales</a:t>
            </a:r>
            <a:r>
              <a:rPr lang="es-MX" sz="1600" dirty="0" smtClean="0">
                <a:latin typeface="Arial" pitchFamily="34" charset="0"/>
                <a:cs typeface="Arial" pitchFamily="34" charset="0"/>
              </a:rPr>
              <a:t>. Dan </a:t>
            </a:r>
            <a:r>
              <a:rPr lang="es-MX" sz="1600" dirty="0">
                <a:latin typeface="Arial" pitchFamily="34" charset="0"/>
                <a:cs typeface="Arial" pitchFamily="34" charset="0"/>
              </a:rPr>
              <a:t>mucha importancia al dinero</a:t>
            </a:r>
            <a:r>
              <a:rPr lang="es-MX" sz="1600" dirty="0" smtClean="0">
                <a:latin typeface="Arial" pitchFamily="34" charset="0"/>
                <a:cs typeface="Arial" pitchFamily="34" charset="0"/>
              </a:rPr>
              <a:t>,</a:t>
            </a:r>
          </a:p>
          <a:p>
            <a:r>
              <a:rPr lang="es-MX" sz="1600" dirty="0" smtClean="0">
                <a:latin typeface="Arial" pitchFamily="34" charset="0"/>
                <a:cs typeface="Arial" pitchFamily="34" charset="0"/>
              </a:rPr>
              <a:t>odian </a:t>
            </a:r>
            <a:r>
              <a:rPr lang="es-MX" sz="1600" dirty="0">
                <a:latin typeface="Arial" pitchFamily="34" charset="0"/>
                <a:cs typeface="Arial" pitchFamily="34" charset="0"/>
              </a:rPr>
              <a:t>el derroche</a:t>
            </a:r>
            <a:r>
              <a:rPr lang="es-MX" sz="1600" dirty="0" smtClean="0">
                <a:latin typeface="Arial" pitchFamily="34" charset="0"/>
                <a:cs typeface="Arial" pitchFamily="34" charset="0"/>
              </a:rPr>
              <a:t>. Signo </a:t>
            </a:r>
            <a:r>
              <a:rPr lang="es-MX" sz="1600" dirty="0">
                <a:latin typeface="Arial" pitchFamily="34" charset="0"/>
                <a:cs typeface="Arial" pitchFamily="34" charset="0"/>
              </a:rPr>
              <a:t>calmo que se transforma con el paso de los años y se enciende sensualmente para luego apagarse al pasar a la madurez</a:t>
            </a:r>
            <a:r>
              <a:rPr lang="es-MX" sz="1600" dirty="0" smtClean="0">
                <a:latin typeface="Arial" pitchFamily="34" charset="0"/>
                <a:cs typeface="Arial" pitchFamily="34" charset="0"/>
              </a:rPr>
              <a:t>. Se dedican mucho </a:t>
            </a:r>
            <a:r>
              <a:rPr lang="es-MX" sz="1600" dirty="0">
                <a:latin typeface="Arial" pitchFamily="34" charset="0"/>
                <a:cs typeface="Arial" pitchFamily="34" charset="0"/>
              </a:rPr>
              <a:t>a la familia y al trabajo</a:t>
            </a:r>
            <a:r>
              <a:rPr lang="es-MX" sz="1600" dirty="0" smtClean="0">
                <a:latin typeface="Arial" pitchFamily="34" charset="0"/>
                <a:cs typeface="Arial" pitchFamily="34" charset="0"/>
              </a:rPr>
              <a:t>. Se </a:t>
            </a:r>
            <a:r>
              <a:rPr lang="es-MX" sz="1600" dirty="0">
                <a:latin typeface="Arial" pitchFamily="34" charset="0"/>
                <a:cs typeface="Arial" pitchFamily="34" charset="0"/>
              </a:rPr>
              <a:t>destaca en lo </a:t>
            </a:r>
            <a:r>
              <a:rPr lang="es-MX" dirty="0"/>
              <a:t>artístico. </a:t>
            </a:r>
            <a:r>
              <a:rPr lang="es-MX" dirty="0" smtClean="0"/>
              <a:t/>
            </a:r>
            <a:br>
              <a:rPr lang="es-MX" dirty="0" smtClean="0"/>
            </a:br>
            <a:endParaRPr lang="es-MX" dirty="0"/>
          </a:p>
        </p:txBody>
      </p:sp>
    </p:spTree>
    <p:extLst>
      <p:ext uri="{BB962C8B-B14F-4D97-AF65-F5344CB8AC3E}">
        <p14:creationId xmlns:p14="http://schemas.microsoft.com/office/powerpoint/2010/main" val="339717224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434543" y="679866"/>
            <a:ext cx="8208912" cy="5016758"/>
          </a:xfrm>
          <a:prstGeom prst="rect">
            <a:avLst/>
          </a:prstGeom>
        </p:spPr>
        <p:txBody>
          <a:bodyPr wrap="square">
            <a:spAutoFit/>
          </a:bodyPr>
          <a:lstStyle/>
          <a:p>
            <a:r>
              <a:rPr lang="es-MX" sz="1600" b="1" i="1" u="sng" dirty="0">
                <a:latin typeface="Arial" pitchFamily="34" charset="0"/>
                <a:cs typeface="Arial" pitchFamily="34" charset="0"/>
              </a:rPr>
              <a:t>LIBRA</a:t>
            </a:r>
            <a:r>
              <a:rPr lang="es-MX" sz="1600" b="1" i="1" u="sng" dirty="0" smtClean="0">
                <a:latin typeface="Arial" pitchFamily="34" charset="0"/>
                <a:cs typeface="Arial" pitchFamily="34" charset="0"/>
              </a:rPr>
              <a:t>:</a:t>
            </a:r>
          </a:p>
          <a:p>
            <a:r>
              <a:rPr lang="es-MX" sz="1600" dirty="0" smtClean="0">
                <a:latin typeface="Arial" pitchFamily="34" charset="0"/>
                <a:cs typeface="Arial" pitchFamily="34" charset="0"/>
              </a:rPr>
              <a:t>Aman </a:t>
            </a:r>
            <a:r>
              <a:rPr lang="es-MX" sz="1600" dirty="0">
                <a:latin typeface="Arial" pitchFamily="34" charset="0"/>
                <a:cs typeface="Arial" pitchFamily="34" charset="0"/>
              </a:rPr>
              <a:t>la belleza y la </a:t>
            </a:r>
            <a:r>
              <a:rPr lang="es-MX" sz="1600" dirty="0" smtClean="0">
                <a:latin typeface="Arial" pitchFamily="34" charset="0"/>
                <a:cs typeface="Arial" pitchFamily="34" charset="0"/>
              </a:rPr>
              <a:t>elegancia, odian </a:t>
            </a:r>
            <a:r>
              <a:rPr lang="es-MX" sz="1600" dirty="0">
                <a:latin typeface="Arial" pitchFamily="34" charset="0"/>
                <a:cs typeface="Arial" pitchFamily="34" charset="0"/>
              </a:rPr>
              <a:t>las discusiones y saben expresar juicios racionales e imparciales.Simpáticos,amables,equilibrados,ordenados,discretos,persuasivos y conciliadores</a:t>
            </a:r>
            <a:r>
              <a:rPr lang="es-MX" sz="1600" dirty="0" smtClean="0">
                <a:latin typeface="Arial" pitchFamily="34" charset="0"/>
                <a:cs typeface="Arial" pitchFamily="34" charset="0"/>
              </a:rPr>
              <a:t>. Atraídos </a:t>
            </a:r>
            <a:r>
              <a:rPr lang="es-MX" sz="1600" dirty="0">
                <a:latin typeface="Arial" pitchFamily="34" charset="0"/>
                <a:cs typeface="Arial" pitchFamily="34" charset="0"/>
              </a:rPr>
              <a:t>por el arte</a:t>
            </a:r>
            <a:r>
              <a:rPr lang="es-MX" sz="1600" dirty="0" smtClean="0">
                <a:latin typeface="Arial" pitchFamily="34" charset="0"/>
                <a:cs typeface="Arial" pitchFamily="34" charset="0"/>
              </a:rPr>
              <a:t>, en </a:t>
            </a:r>
            <a:r>
              <a:rPr lang="es-MX" sz="1600" dirty="0">
                <a:latin typeface="Arial" pitchFamily="34" charset="0"/>
                <a:cs typeface="Arial" pitchFamily="34" charset="0"/>
              </a:rPr>
              <a:t>todas sus formas</a:t>
            </a:r>
            <a:r>
              <a:rPr lang="es-MX" sz="1600" dirty="0" smtClean="0">
                <a:latin typeface="Arial" pitchFamily="34" charset="0"/>
                <a:cs typeface="Arial" pitchFamily="34" charset="0"/>
              </a:rPr>
              <a:t>. Alto </a:t>
            </a:r>
            <a:r>
              <a:rPr lang="es-MX" sz="1600" dirty="0">
                <a:latin typeface="Arial" pitchFamily="34" charset="0"/>
                <a:cs typeface="Arial" pitchFamily="34" charset="0"/>
              </a:rPr>
              <a:t>sentido de la justicia que los convierte en mediadores. </a:t>
            </a: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b="1" i="1" u="sng" dirty="0">
                <a:latin typeface="Arial" pitchFamily="34" charset="0"/>
                <a:cs typeface="Arial" pitchFamily="34" charset="0"/>
              </a:rPr>
              <a:t>ESCORPIO</a:t>
            </a:r>
            <a:r>
              <a:rPr lang="es-MX" sz="1600" b="1" i="1" u="sng" dirty="0" smtClean="0">
                <a:latin typeface="Arial" pitchFamily="34" charset="0"/>
                <a:cs typeface="Arial" pitchFamily="34" charset="0"/>
              </a:rPr>
              <a:t>:</a:t>
            </a:r>
          </a:p>
          <a:p>
            <a:r>
              <a:rPr lang="es-MX" sz="1600" dirty="0" smtClean="0">
                <a:latin typeface="Arial" pitchFamily="34" charset="0"/>
                <a:cs typeface="Arial" pitchFamily="34" charset="0"/>
              </a:rPr>
              <a:t>Personalidad </a:t>
            </a:r>
            <a:r>
              <a:rPr lang="es-MX" sz="1600" dirty="0">
                <a:latin typeface="Arial" pitchFamily="34" charset="0"/>
                <a:cs typeface="Arial" pitchFamily="34" charset="0"/>
              </a:rPr>
              <a:t>muy </a:t>
            </a:r>
            <a:r>
              <a:rPr lang="es-MX" sz="1600" dirty="0" smtClean="0">
                <a:latin typeface="Arial" pitchFamily="34" charset="0"/>
                <a:cs typeface="Arial" pitchFamily="34" charset="0"/>
              </a:rPr>
              <a:t>compleja contradictoria.Profundos,serios,autoritarios,celosos,posesivos.Extraordinaria </a:t>
            </a:r>
            <a:r>
              <a:rPr lang="es-MX" sz="1600" dirty="0">
                <a:latin typeface="Arial" pitchFamily="34" charset="0"/>
                <a:cs typeface="Arial" pitchFamily="34" charset="0"/>
              </a:rPr>
              <a:t>capacidad de descubrir el punto débil de los demás gracias a una intuición único</a:t>
            </a:r>
            <a:r>
              <a:rPr lang="es-MX" sz="1600" dirty="0" smtClean="0">
                <a:latin typeface="Arial" pitchFamily="34" charset="0"/>
                <a:cs typeface="Arial" pitchFamily="34" charset="0"/>
              </a:rPr>
              <a:t>. Son </a:t>
            </a:r>
            <a:r>
              <a:rPr lang="es-MX" sz="1600" dirty="0">
                <a:latin typeface="Arial" pitchFamily="34" charset="0"/>
                <a:cs typeface="Arial" pitchFamily="34" charset="0"/>
              </a:rPr>
              <a:t>bruscos pero honestos y justos</a:t>
            </a:r>
            <a:r>
              <a:rPr lang="es-MX" sz="1600" dirty="0" smtClean="0">
                <a:latin typeface="Arial" pitchFamily="34" charset="0"/>
                <a:cs typeface="Arial" pitchFamily="34" charset="0"/>
              </a:rPr>
              <a:t>, trabajadores </a:t>
            </a:r>
            <a:r>
              <a:rPr lang="es-MX" sz="1600" dirty="0">
                <a:latin typeface="Arial" pitchFamily="34" charset="0"/>
                <a:cs typeface="Arial" pitchFamily="34" charset="0"/>
              </a:rPr>
              <a:t>infatigables y están dispuestos a sacrificarse a sí mismos para el bien de los demás. </a:t>
            </a: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b="1" i="1" u="sng" dirty="0">
                <a:latin typeface="Arial" pitchFamily="34" charset="0"/>
                <a:cs typeface="Arial" pitchFamily="34" charset="0"/>
              </a:rPr>
              <a:t>SAGITARIO</a:t>
            </a:r>
            <a:r>
              <a:rPr lang="es-MX" sz="1600" b="1" i="1" u="sng" dirty="0" smtClean="0">
                <a:latin typeface="Arial" pitchFamily="34" charset="0"/>
                <a:cs typeface="Arial" pitchFamily="34" charset="0"/>
              </a:rPr>
              <a:t>:</a:t>
            </a:r>
          </a:p>
          <a:p>
            <a:r>
              <a:rPr lang="es-MX" sz="1600" dirty="0" smtClean="0">
                <a:latin typeface="Arial" pitchFamily="34" charset="0"/>
                <a:cs typeface="Arial" pitchFamily="34" charset="0"/>
              </a:rPr>
              <a:t>Confiados, alegres, sinceros, fieles, expansivos. Creen </a:t>
            </a:r>
            <a:r>
              <a:rPr lang="es-MX" sz="1600" dirty="0">
                <a:latin typeface="Arial" pitchFamily="34" charset="0"/>
                <a:cs typeface="Arial" pitchFamily="34" charset="0"/>
              </a:rPr>
              <a:t>en el futuro</a:t>
            </a:r>
            <a:r>
              <a:rPr lang="es-MX" sz="1600" dirty="0" smtClean="0">
                <a:latin typeface="Arial" pitchFamily="34" charset="0"/>
                <a:cs typeface="Arial" pitchFamily="34" charset="0"/>
              </a:rPr>
              <a:t>, les </a:t>
            </a:r>
            <a:r>
              <a:rPr lang="es-MX" sz="1600" dirty="0">
                <a:latin typeface="Arial" pitchFamily="34" charset="0"/>
                <a:cs typeface="Arial" pitchFamily="34" charset="0"/>
              </a:rPr>
              <a:t>gusta viajar</a:t>
            </a:r>
            <a:r>
              <a:rPr lang="es-MX" sz="1600" dirty="0" smtClean="0">
                <a:latin typeface="Arial" pitchFamily="34" charset="0"/>
                <a:cs typeface="Arial" pitchFamily="34" charset="0"/>
              </a:rPr>
              <a:t>, pasear </a:t>
            </a:r>
            <a:r>
              <a:rPr lang="es-MX" sz="1600" dirty="0">
                <a:latin typeface="Arial" pitchFamily="34" charset="0"/>
                <a:cs typeface="Arial" pitchFamily="34" charset="0"/>
              </a:rPr>
              <a:t>al aire libre y la naturaleza</a:t>
            </a:r>
            <a:r>
              <a:rPr lang="es-MX" sz="1600" dirty="0" smtClean="0">
                <a:latin typeface="Arial" pitchFamily="34" charset="0"/>
                <a:cs typeface="Arial" pitchFamily="34" charset="0"/>
              </a:rPr>
              <a:t>. Aman </a:t>
            </a:r>
            <a:r>
              <a:rPr lang="es-MX" sz="1600" dirty="0">
                <a:latin typeface="Arial" pitchFamily="34" charset="0"/>
                <a:cs typeface="Arial" pitchFamily="34" charset="0"/>
              </a:rPr>
              <a:t>el riesgo y lo imprevisto</a:t>
            </a:r>
            <a:r>
              <a:rPr lang="es-MX" sz="1600" dirty="0" smtClean="0">
                <a:latin typeface="Arial" pitchFamily="34" charset="0"/>
                <a:cs typeface="Arial" pitchFamily="34" charset="0"/>
              </a:rPr>
              <a:t>. Los </a:t>
            </a:r>
            <a:r>
              <a:rPr lang="es-MX" sz="1600" dirty="0">
                <a:latin typeface="Arial" pitchFamily="34" charset="0"/>
                <a:cs typeface="Arial" pitchFamily="34" charset="0"/>
              </a:rPr>
              <a:t>hombres son caritativos</a:t>
            </a:r>
            <a:r>
              <a:rPr lang="es-MX" sz="1600" dirty="0" smtClean="0">
                <a:latin typeface="Arial" pitchFamily="34" charset="0"/>
                <a:cs typeface="Arial" pitchFamily="34" charset="0"/>
              </a:rPr>
              <a:t>, intuitivos, delicados </a:t>
            </a:r>
            <a:r>
              <a:rPr lang="es-MX" sz="1600" dirty="0">
                <a:latin typeface="Arial" pitchFamily="34" charset="0"/>
                <a:cs typeface="Arial" pitchFamily="34" charset="0"/>
              </a:rPr>
              <a:t>y fieles</a:t>
            </a:r>
            <a:r>
              <a:rPr lang="es-MX" sz="1600" dirty="0" smtClean="0">
                <a:latin typeface="Arial" pitchFamily="34" charset="0"/>
                <a:cs typeface="Arial" pitchFamily="34" charset="0"/>
              </a:rPr>
              <a:t>. Las </a:t>
            </a:r>
            <a:r>
              <a:rPr lang="es-MX" sz="1600" dirty="0">
                <a:latin typeface="Arial" pitchFamily="34" charset="0"/>
                <a:cs typeface="Arial" pitchFamily="34" charset="0"/>
              </a:rPr>
              <a:t>mujeres son francas y generosas</a:t>
            </a:r>
            <a:r>
              <a:rPr lang="es-MX" sz="1600" dirty="0" smtClean="0">
                <a:latin typeface="Arial" pitchFamily="34" charset="0"/>
                <a:cs typeface="Arial" pitchFamily="34" charset="0"/>
              </a:rPr>
              <a:t>. Suelen </a:t>
            </a:r>
            <a:r>
              <a:rPr lang="es-MX" sz="1600" dirty="0">
                <a:latin typeface="Arial" pitchFamily="34" charset="0"/>
                <a:cs typeface="Arial" pitchFamily="34" charset="0"/>
              </a:rPr>
              <a:t>tener que afrontar circunstancias económicas difíciles y complejas. </a:t>
            </a: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dirty="0" smtClean="0">
                <a:latin typeface="Arial" pitchFamily="34" charset="0"/>
                <a:cs typeface="Arial" pitchFamily="34" charset="0"/>
              </a:rPr>
              <a:t/>
            </a:r>
            <a:br>
              <a:rPr lang="es-MX" sz="1600" dirty="0" smtClean="0">
                <a:latin typeface="Arial" pitchFamily="34" charset="0"/>
                <a:cs typeface="Arial" pitchFamily="34" charset="0"/>
              </a:rPr>
            </a:br>
            <a:endParaRPr lang="es-MX" sz="1600" dirty="0">
              <a:latin typeface="Arial" pitchFamily="34" charset="0"/>
              <a:cs typeface="Arial" pitchFamily="34" charset="0"/>
            </a:endParaRPr>
          </a:p>
        </p:txBody>
      </p:sp>
    </p:spTree>
    <p:extLst>
      <p:ext uri="{BB962C8B-B14F-4D97-AF65-F5344CB8AC3E}">
        <p14:creationId xmlns:p14="http://schemas.microsoft.com/office/powerpoint/2010/main" val="284712324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467544" y="1028343"/>
            <a:ext cx="8280920" cy="3785652"/>
          </a:xfrm>
          <a:prstGeom prst="rect">
            <a:avLst/>
          </a:prstGeom>
        </p:spPr>
        <p:txBody>
          <a:bodyPr wrap="square">
            <a:spAutoFit/>
          </a:bodyPr>
          <a:lstStyle/>
          <a:p>
            <a:r>
              <a:rPr lang="es-MX" sz="1600" b="1" i="1" u="sng" dirty="0" smtClean="0">
                <a:latin typeface="Arial" pitchFamily="34" charset="0"/>
                <a:cs typeface="Arial" pitchFamily="34" charset="0"/>
              </a:rPr>
              <a:t>CAPRICORNIO: Se</a:t>
            </a:r>
            <a:r>
              <a:rPr lang="es-MX" sz="1600" dirty="0" smtClean="0">
                <a:latin typeface="Arial" pitchFamily="34" charset="0"/>
                <a:cs typeface="Arial" pitchFamily="34" charset="0"/>
              </a:rPr>
              <a:t> destacan por su a paciencia, orden, laboriosidad y perseverancia. Cuando se fijan una meta no se detienen ante nada ni ante nadie. Tienen buen sentido del humor, pero pueden caer en estados depresivos y de tristezas. Son tenaces y activos, no dejándose llevar por los impulsos. </a:t>
            </a:r>
            <a:endParaRPr lang="es-MX" sz="1600" b="1" i="1" u="sng" dirty="0" smtClean="0">
              <a:latin typeface="Arial" pitchFamily="34" charset="0"/>
              <a:cs typeface="Arial" pitchFamily="34" charset="0"/>
            </a:endParaRPr>
          </a:p>
          <a:p>
            <a:endParaRPr lang="es-MX" sz="1600" b="1" i="1" u="sng" dirty="0">
              <a:latin typeface="Arial" pitchFamily="34" charset="0"/>
              <a:cs typeface="Arial" pitchFamily="34" charset="0"/>
            </a:endParaRPr>
          </a:p>
          <a:p>
            <a:r>
              <a:rPr lang="es-MX" sz="1600" b="1" i="1" u="sng" dirty="0" smtClean="0">
                <a:latin typeface="Arial" pitchFamily="34" charset="0"/>
                <a:cs typeface="Arial" pitchFamily="34" charset="0"/>
              </a:rPr>
              <a:t>CUARIO:</a:t>
            </a:r>
          </a:p>
          <a:p>
            <a:r>
              <a:rPr lang="es-MX" sz="1600" b="1" i="1" u="sng" dirty="0" smtClean="0">
                <a:latin typeface="Arial" pitchFamily="34" charset="0"/>
                <a:cs typeface="Arial" pitchFamily="34" charset="0"/>
              </a:rPr>
              <a:t> </a:t>
            </a:r>
            <a:r>
              <a:rPr lang="es-MX" sz="1600" dirty="0" smtClean="0">
                <a:latin typeface="Arial" pitchFamily="34" charset="0"/>
                <a:cs typeface="Arial" pitchFamily="34" charset="0"/>
              </a:rPr>
              <a:t>Ecléticos, extravagantes </a:t>
            </a:r>
            <a:r>
              <a:rPr lang="es-MX" sz="1600" dirty="0">
                <a:latin typeface="Arial" pitchFamily="34" charset="0"/>
                <a:cs typeface="Arial" pitchFamily="34" charset="0"/>
              </a:rPr>
              <a:t>y artistas</a:t>
            </a:r>
            <a:r>
              <a:rPr lang="es-MX" sz="1600" dirty="0" smtClean="0">
                <a:latin typeface="Arial" pitchFamily="34" charset="0"/>
                <a:cs typeface="Arial" pitchFamily="34" charset="0"/>
              </a:rPr>
              <a:t>. Independientes, trabajadores </a:t>
            </a:r>
            <a:r>
              <a:rPr lang="es-MX" sz="1600" dirty="0">
                <a:latin typeface="Arial" pitchFamily="34" charset="0"/>
                <a:cs typeface="Arial" pitchFamily="34" charset="0"/>
              </a:rPr>
              <a:t>y apasionados</a:t>
            </a:r>
            <a:r>
              <a:rPr lang="es-MX" sz="1600" dirty="0" smtClean="0">
                <a:latin typeface="Arial" pitchFamily="34" charset="0"/>
                <a:cs typeface="Arial" pitchFamily="34" charset="0"/>
              </a:rPr>
              <a:t>. Son </a:t>
            </a:r>
            <a:r>
              <a:rPr lang="es-MX" sz="1600" dirty="0">
                <a:latin typeface="Arial" pitchFamily="34" charset="0"/>
                <a:cs typeface="Arial" pitchFamily="34" charset="0"/>
              </a:rPr>
              <a:t>sentimentales en su espíritu y variables en sus simpatías</a:t>
            </a:r>
            <a:r>
              <a:rPr lang="es-MX" sz="1600" dirty="0" smtClean="0">
                <a:latin typeface="Arial" pitchFamily="34" charset="0"/>
                <a:cs typeface="Arial" pitchFamily="34" charset="0"/>
              </a:rPr>
              <a:t>. En </a:t>
            </a:r>
            <a:r>
              <a:rPr lang="es-MX" sz="1600" dirty="0">
                <a:latin typeface="Arial" pitchFamily="34" charset="0"/>
                <a:cs typeface="Arial" pitchFamily="34" charset="0"/>
              </a:rPr>
              <a:t>general son </a:t>
            </a:r>
            <a:r>
              <a:rPr lang="es-MX" sz="1600" dirty="0" smtClean="0">
                <a:latin typeface="Arial" pitchFamily="34" charset="0"/>
                <a:cs typeface="Arial" pitchFamily="34" charset="0"/>
              </a:rPr>
              <a:t>calmos pero </a:t>
            </a:r>
            <a:r>
              <a:rPr lang="es-MX" sz="1600" dirty="0">
                <a:latin typeface="Arial" pitchFamily="34" charset="0"/>
                <a:cs typeface="Arial" pitchFamily="34" charset="0"/>
              </a:rPr>
              <a:t>pasan por momentos de gran nerviosismo y tensión</a:t>
            </a:r>
            <a:r>
              <a:rPr lang="es-MX" sz="1600" dirty="0" smtClean="0">
                <a:latin typeface="Arial" pitchFamily="34" charset="0"/>
                <a:cs typeface="Arial" pitchFamily="34" charset="0"/>
              </a:rPr>
              <a:t>. Están </a:t>
            </a:r>
            <a:r>
              <a:rPr lang="es-MX" sz="1600" dirty="0">
                <a:latin typeface="Arial" pitchFamily="34" charset="0"/>
                <a:cs typeface="Arial" pitchFamily="34" charset="0"/>
              </a:rPr>
              <a:t>siempre repletos de intereses e ideas creativas</a:t>
            </a:r>
            <a:r>
              <a:rPr lang="es-MX" sz="1600" dirty="0" smtClean="0">
                <a:latin typeface="Arial" pitchFamily="34" charset="0"/>
                <a:cs typeface="Arial" pitchFamily="34" charset="0"/>
              </a:rPr>
              <a:t>. Son </a:t>
            </a:r>
            <a:r>
              <a:rPr lang="es-MX" sz="1600" dirty="0">
                <a:latin typeface="Arial" pitchFamily="34" charset="0"/>
                <a:cs typeface="Arial" pitchFamily="34" charset="0"/>
              </a:rPr>
              <a:t>intuitivos</a:t>
            </a:r>
            <a:r>
              <a:rPr lang="es-MX" sz="1600" dirty="0" smtClean="0">
                <a:latin typeface="Arial" pitchFamily="34" charset="0"/>
                <a:cs typeface="Arial" pitchFamily="34" charset="0"/>
              </a:rPr>
              <a:t>, fantasiosos , críticos</a:t>
            </a:r>
            <a:r>
              <a:rPr lang="es-MX" sz="1600" dirty="0">
                <a:latin typeface="Arial" pitchFamily="34" charset="0"/>
                <a:cs typeface="Arial" pitchFamily="34" charset="0"/>
              </a:rPr>
              <a:t>. </a:t>
            </a: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dirty="0" smtClean="0">
                <a:latin typeface="Arial" pitchFamily="34" charset="0"/>
                <a:cs typeface="Arial" pitchFamily="34" charset="0"/>
              </a:rPr>
              <a:t/>
            </a:r>
            <a:br>
              <a:rPr lang="es-MX" sz="1600" dirty="0" smtClean="0">
                <a:latin typeface="Arial" pitchFamily="34" charset="0"/>
                <a:cs typeface="Arial" pitchFamily="34" charset="0"/>
              </a:rPr>
            </a:br>
            <a:r>
              <a:rPr lang="es-MX" sz="1600" b="1" i="1" u="sng" dirty="0" smtClean="0">
                <a:latin typeface="Arial" pitchFamily="34" charset="0"/>
                <a:cs typeface="Arial" pitchFamily="34" charset="0"/>
              </a:rPr>
              <a:t>PISCIS: Carácter</a:t>
            </a:r>
            <a:r>
              <a:rPr lang="es-MX" sz="1600" dirty="0" smtClean="0">
                <a:latin typeface="Arial" pitchFamily="34" charset="0"/>
                <a:cs typeface="Arial" pitchFamily="34" charset="0"/>
              </a:rPr>
              <a:t> complejo, gran </a:t>
            </a:r>
            <a:r>
              <a:rPr lang="es-MX" sz="1600" dirty="0">
                <a:latin typeface="Arial" pitchFamily="34" charset="0"/>
                <a:cs typeface="Arial" pitchFamily="34" charset="0"/>
              </a:rPr>
              <a:t>fantasía y una extraordinaria capacidad de </a:t>
            </a:r>
            <a:r>
              <a:rPr lang="es-MX" sz="1600" dirty="0" smtClean="0">
                <a:latin typeface="Arial" pitchFamily="34" charset="0"/>
                <a:cs typeface="Arial" pitchFamily="34" charset="0"/>
              </a:rPr>
              <a:t>aprendizaje .</a:t>
            </a:r>
            <a:r>
              <a:rPr lang="es-MX" sz="1600" dirty="0">
                <a:latin typeface="Arial" pitchFamily="34" charset="0"/>
                <a:cs typeface="Arial" pitchFamily="34" charset="0"/>
              </a:rPr>
              <a:t>Son muy reservados</a:t>
            </a:r>
            <a:r>
              <a:rPr lang="es-MX" sz="1600" dirty="0" smtClean="0">
                <a:latin typeface="Arial" pitchFamily="34" charset="0"/>
                <a:cs typeface="Arial" pitchFamily="34" charset="0"/>
              </a:rPr>
              <a:t>, no </a:t>
            </a:r>
            <a:r>
              <a:rPr lang="es-MX" sz="1600" dirty="0">
                <a:latin typeface="Arial" pitchFamily="34" charset="0"/>
                <a:cs typeface="Arial" pitchFamily="34" charset="0"/>
              </a:rPr>
              <a:t>es fácil conocerlos y comprenderlos </a:t>
            </a:r>
            <a:r>
              <a:rPr lang="es-MX" sz="1600" dirty="0" smtClean="0">
                <a:latin typeface="Arial" pitchFamily="34" charset="0"/>
                <a:cs typeface="Arial" pitchFamily="34" charset="0"/>
              </a:rPr>
              <a:t>afondo. Muy </a:t>
            </a:r>
            <a:r>
              <a:rPr lang="es-MX" sz="1600" dirty="0">
                <a:latin typeface="Arial" pitchFamily="34" charset="0"/>
                <a:cs typeface="Arial" pitchFamily="34" charset="0"/>
              </a:rPr>
              <a:t>coordinados</a:t>
            </a:r>
            <a:r>
              <a:rPr lang="es-MX" sz="1600" dirty="0" smtClean="0">
                <a:latin typeface="Arial" pitchFamily="34" charset="0"/>
                <a:cs typeface="Arial" pitchFamily="34" charset="0"/>
              </a:rPr>
              <a:t>, organizadores, programadores, prácticos </a:t>
            </a:r>
            <a:r>
              <a:rPr lang="es-MX" sz="1600" dirty="0">
                <a:latin typeface="Arial" pitchFamily="34" charset="0"/>
                <a:cs typeface="Arial" pitchFamily="34" charset="0"/>
              </a:rPr>
              <a:t>y positivistas</a:t>
            </a:r>
            <a:r>
              <a:rPr lang="es-MX" sz="1600" dirty="0" smtClean="0">
                <a:latin typeface="Arial" pitchFamily="34" charset="0"/>
                <a:cs typeface="Arial" pitchFamily="34" charset="0"/>
              </a:rPr>
              <a:t>. Desarmarte </a:t>
            </a:r>
            <a:r>
              <a:rPr lang="es-MX" sz="1600" dirty="0">
                <a:latin typeface="Arial" pitchFamily="34" charset="0"/>
                <a:cs typeface="Arial" pitchFamily="34" charset="0"/>
              </a:rPr>
              <a:t>y </a:t>
            </a:r>
            <a:r>
              <a:rPr lang="es-MX" sz="1600" dirty="0" smtClean="0">
                <a:latin typeface="Arial" pitchFamily="34" charset="0"/>
                <a:cs typeface="Arial" pitchFamily="34" charset="0"/>
              </a:rPr>
              <a:t>puntillosos, caen </a:t>
            </a:r>
            <a:r>
              <a:rPr lang="es-MX" sz="1600" dirty="0">
                <a:latin typeface="Arial" pitchFamily="34" charset="0"/>
                <a:cs typeface="Arial" pitchFamily="34" charset="0"/>
              </a:rPr>
              <a:t>a menudo en justificaciones intuitivas pero pesimistas. </a:t>
            </a:r>
          </a:p>
        </p:txBody>
      </p:sp>
    </p:spTree>
    <p:extLst>
      <p:ext uri="{BB962C8B-B14F-4D97-AF65-F5344CB8AC3E}">
        <p14:creationId xmlns:p14="http://schemas.microsoft.com/office/powerpoint/2010/main" val="173763680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467544" y="1196752"/>
            <a:ext cx="8280920" cy="5355312"/>
          </a:xfrm>
          <a:prstGeom prst="rect">
            <a:avLst/>
          </a:prstGeom>
        </p:spPr>
        <p:txBody>
          <a:bodyPr wrap="square">
            <a:spAutoFit/>
          </a:bodyPr>
          <a:lstStyle/>
          <a:p>
            <a:pPr fontAlgn="base"/>
            <a:r>
              <a:rPr lang="es-MX" b="1" dirty="0"/>
              <a:t>Aries es Cardinal de Fuego. </a:t>
            </a:r>
            <a:r>
              <a:rPr lang="es-MX" dirty="0"/>
              <a:t>Da inicio a la pasión y va en busca de vitalidad. Son personalidades valientes, expresivas, genuinas, enérgicas, entusiastas y decididas. Tendrán grandes dificultades con la tolerancia, pues serán impacientes, excesivamente arriesgados, frontales y  agresivos</a:t>
            </a:r>
            <a:r>
              <a:rPr lang="es-MX" dirty="0" smtClean="0"/>
              <a:t>.</a:t>
            </a:r>
          </a:p>
          <a:p>
            <a:pPr fontAlgn="base"/>
            <a:endParaRPr lang="es-MX" dirty="0"/>
          </a:p>
          <a:p>
            <a:pPr fontAlgn="base"/>
            <a:r>
              <a:rPr lang="es-MX" b="1" dirty="0"/>
              <a:t>Cáncer es Cardinal de Agua.</a:t>
            </a:r>
            <a:r>
              <a:rPr lang="es-MX" dirty="0"/>
              <a:t> Da inicio y va en búsqueda de la sensibilidad, del amor y de la ternura. Su accionar se dirige, principalmente, a lograr dar y conseguir cobijo y protección. De su excesiva  sensibilidad  y su eterna búsqueda de afecto surgirán, también, sus dificultades: cerrarse ante desconocidos pareciendo miedosos, fríos y distantes a modo de disimular su gran vulnerabilidad</a:t>
            </a:r>
            <a:r>
              <a:rPr lang="es-MX" dirty="0" smtClean="0"/>
              <a:t>.</a:t>
            </a:r>
          </a:p>
          <a:p>
            <a:pPr fontAlgn="base"/>
            <a:endParaRPr lang="es-MX" dirty="0"/>
          </a:p>
          <a:p>
            <a:pPr fontAlgn="base"/>
            <a:r>
              <a:rPr lang="es-MX" b="1" dirty="0"/>
              <a:t>Libra es Cardinal de Aire</a:t>
            </a:r>
            <a:r>
              <a:rPr lang="es-MX" dirty="0"/>
              <a:t>. Da inicio a lo vincular y va en búsqueda de nuevos desafíos intelectuales. Serán excelentes para captar el deseo del otro. Mediadores y seductores, tendrán dificultad para moverse por sí mismos, para encontrar su deseo individual y podrán parecer acomodaticios o poco comprometidos</a:t>
            </a:r>
            <a:r>
              <a:rPr lang="es-MX" dirty="0" smtClean="0"/>
              <a:t>.</a:t>
            </a:r>
          </a:p>
          <a:p>
            <a:pPr fontAlgn="base"/>
            <a:endParaRPr lang="es-MX" dirty="0"/>
          </a:p>
          <a:p>
            <a:pPr fontAlgn="base"/>
            <a:endParaRPr lang="es-MX" dirty="0"/>
          </a:p>
        </p:txBody>
      </p:sp>
      <p:sp>
        <p:nvSpPr>
          <p:cNvPr id="5" name="4 CuadroTexto"/>
          <p:cNvSpPr txBox="1"/>
          <p:nvPr/>
        </p:nvSpPr>
        <p:spPr>
          <a:xfrm>
            <a:off x="1475656" y="404664"/>
            <a:ext cx="6120680" cy="400110"/>
          </a:xfrm>
          <a:prstGeom prst="rect">
            <a:avLst/>
          </a:prstGeom>
          <a:noFill/>
        </p:spPr>
        <p:txBody>
          <a:bodyPr wrap="square" rtlCol="0">
            <a:spAutoFit/>
          </a:bodyPr>
          <a:lstStyle/>
          <a:p>
            <a:pPr algn="ctr"/>
            <a:r>
              <a:rPr lang="es-MX" sz="2000" u="sng" dirty="0" smtClean="0">
                <a:latin typeface="Arial Black" pitchFamily="34" charset="0"/>
              </a:rPr>
              <a:t>OTROS ELEMENTOS A EVALUAR</a:t>
            </a:r>
            <a:endParaRPr lang="es-MX" sz="2000" u="sng" dirty="0">
              <a:latin typeface="Arial Black" pitchFamily="34" charset="0"/>
            </a:endParaRPr>
          </a:p>
        </p:txBody>
      </p:sp>
    </p:spTree>
    <p:extLst>
      <p:ext uri="{BB962C8B-B14F-4D97-AF65-F5344CB8AC3E}">
        <p14:creationId xmlns:p14="http://schemas.microsoft.com/office/powerpoint/2010/main" val="182543157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526588" y="764704"/>
            <a:ext cx="8280920" cy="1477328"/>
          </a:xfrm>
          <a:prstGeom prst="rect">
            <a:avLst/>
          </a:prstGeom>
        </p:spPr>
        <p:txBody>
          <a:bodyPr wrap="square">
            <a:spAutoFit/>
          </a:bodyPr>
          <a:lstStyle/>
          <a:p>
            <a:r>
              <a:rPr lang="es-MX" b="1" dirty="0"/>
              <a:t>Tauro, Leo, Escorpio y Acuario. </a:t>
            </a:r>
            <a:r>
              <a:rPr lang="es-MX" dirty="0"/>
              <a:t>El clima se ha fijado en una estación en particular. Los nacidos en estos tiempos serán perseverantes y determinados para con su elemento. El principal interés de estos cuatro signos es dirigir sus energías hacia su interior para fortificarse desde adentro y centrarse en sus objetivos.</a:t>
            </a:r>
          </a:p>
        </p:txBody>
      </p:sp>
      <p:sp>
        <p:nvSpPr>
          <p:cNvPr id="5" name="4 Rectángulo"/>
          <p:cNvSpPr/>
          <p:nvPr/>
        </p:nvSpPr>
        <p:spPr>
          <a:xfrm>
            <a:off x="539552" y="2636912"/>
            <a:ext cx="7992888" cy="3416320"/>
          </a:xfrm>
          <a:prstGeom prst="rect">
            <a:avLst/>
          </a:prstGeom>
        </p:spPr>
        <p:txBody>
          <a:bodyPr wrap="square">
            <a:spAutoFit/>
          </a:bodyPr>
          <a:lstStyle/>
          <a:p>
            <a:pPr fontAlgn="base"/>
            <a:r>
              <a:rPr lang="es-MX" b="1" dirty="0"/>
              <a:t>Tauro es Fijo de Tierra</a:t>
            </a:r>
            <a:r>
              <a:rPr lang="es-MX" dirty="0"/>
              <a:t>. Comprometidos con sus logros y perseverantes en alcanzar objetivos visibles y materiales. Serán personalidades tenaces, fiables y potentes. De cuerpos sensoriales y sensuales, priorizan disfrutar ante todo. En esta fijeza con la tierra, tendrán gran dificultad para soltar o cambiar, serán  posesivos, tercos y obstinados</a:t>
            </a:r>
            <a:r>
              <a:rPr lang="es-MX" dirty="0" smtClean="0"/>
              <a:t>.</a:t>
            </a:r>
          </a:p>
          <a:p>
            <a:pPr fontAlgn="base"/>
            <a:endParaRPr lang="es-MX" dirty="0" smtClean="0"/>
          </a:p>
          <a:p>
            <a:pPr fontAlgn="base"/>
            <a:endParaRPr lang="es-MX" dirty="0"/>
          </a:p>
          <a:p>
            <a:pPr fontAlgn="base"/>
            <a:r>
              <a:rPr lang="es-MX" b="1" dirty="0"/>
              <a:t>Leo es Fijo de Fuego.</a:t>
            </a:r>
            <a:r>
              <a:rPr lang="es-MX" dirty="0"/>
              <a:t> Comprometidos con su fuego interno y con su corazón, serán genuinos y expresivos. De personalidad llamativa e intensa, se sentirán siempre estimulados a ser fieles a la expresión de su ego, por lo que tendrán las dificultades de ser exagerados, dramáticos, egocéntricos y algo tiránicos en su accionar.</a:t>
            </a:r>
          </a:p>
        </p:txBody>
      </p:sp>
    </p:spTree>
    <p:extLst>
      <p:ext uri="{BB962C8B-B14F-4D97-AF65-F5344CB8AC3E}">
        <p14:creationId xmlns:p14="http://schemas.microsoft.com/office/powerpoint/2010/main" val="78399603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495075" y="1844824"/>
            <a:ext cx="8424936" cy="2585323"/>
          </a:xfrm>
          <a:prstGeom prst="rect">
            <a:avLst/>
          </a:prstGeom>
        </p:spPr>
        <p:txBody>
          <a:bodyPr wrap="square">
            <a:spAutoFit/>
          </a:bodyPr>
          <a:lstStyle/>
          <a:p>
            <a:pPr fontAlgn="base"/>
            <a:r>
              <a:rPr lang="es-MX" b="1" dirty="0"/>
              <a:t>Escorpio es Fijo de Agua. </a:t>
            </a:r>
            <a:r>
              <a:rPr lang="es-MX" dirty="0"/>
              <a:t>Comprometidos con sus emociones y sus afectos, dará personalidades pasionales, intensas y magnéticas. Pero también celosas, posesivas, desconfiadas y controladoras de aquellos que aman</a:t>
            </a:r>
            <a:r>
              <a:rPr lang="es-MX" dirty="0" smtClean="0"/>
              <a:t>.</a:t>
            </a:r>
          </a:p>
          <a:p>
            <a:pPr fontAlgn="base"/>
            <a:endParaRPr lang="es-MX" dirty="0"/>
          </a:p>
          <a:p>
            <a:pPr fontAlgn="base"/>
            <a:r>
              <a:rPr lang="es-MX" b="1" dirty="0"/>
              <a:t>Acuario es Fijo de Aire. </a:t>
            </a:r>
            <a:r>
              <a:rPr lang="es-MX" dirty="0"/>
              <a:t>Comprometidos con sus ideas, son personalidades de avanzada, que piensan diferente al resto. Con sus penetrantes y creativas ideas, logran modificar el entorno. Este estigma de pensar diferente, puede generar locos, rebeldes o raros y traerles dificultades para comprometerse pues les cuesta sentir afinidad con el resto.</a:t>
            </a:r>
          </a:p>
        </p:txBody>
      </p:sp>
      <p:sp>
        <p:nvSpPr>
          <p:cNvPr id="5" name="4 Rectángulo"/>
          <p:cNvSpPr/>
          <p:nvPr/>
        </p:nvSpPr>
        <p:spPr>
          <a:xfrm>
            <a:off x="489070" y="4581128"/>
            <a:ext cx="8424936" cy="1754326"/>
          </a:xfrm>
          <a:prstGeom prst="rect">
            <a:avLst/>
          </a:prstGeom>
        </p:spPr>
        <p:txBody>
          <a:bodyPr wrap="square">
            <a:spAutoFit/>
          </a:bodyPr>
          <a:lstStyle/>
          <a:p>
            <a:pPr fontAlgn="base"/>
            <a:r>
              <a:rPr lang="es-MX" b="1" dirty="0" smtClean="0"/>
              <a:t>Géminis es Mutable de Aire. </a:t>
            </a:r>
            <a:r>
              <a:rPr lang="es-MX" dirty="0" smtClean="0"/>
              <a:t>Es el buscador de ideas y de vínculos. Dotado de una maravillosa capacidad para preguntar, tendrá un versátil intelecto, se interesa en una gran variedad de temas y tiene máxima capacidad para vincularse con toda clase de personas. Su cualidad para moverse en muchas direcciones también simbolizará su mayor dificultad,  pues dará personalidades indecisas, inconstantes y de humor cambiante.</a:t>
            </a:r>
          </a:p>
        </p:txBody>
      </p:sp>
      <p:sp>
        <p:nvSpPr>
          <p:cNvPr id="6" name="5 Rectángulo"/>
          <p:cNvSpPr/>
          <p:nvPr/>
        </p:nvSpPr>
        <p:spPr>
          <a:xfrm>
            <a:off x="406299" y="476672"/>
            <a:ext cx="8590478" cy="1200329"/>
          </a:xfrm>
          <a:prstGeom prst="rect">
            <a:avLst/>
          </a:prstGeom>
        </p:spPr>
        <p:txBody>
          <a:bodyPr wrap="square">
            <a:spAutoFit/>
          </a:bodyPr>
          <a:lstStyle/>
          <a:p>
            <a:pPr fontAlgn="base"/>
            <a:r>
              <a:rPr lang="es-MX" b="1" dirty="0" smtClean="0"/>
              <a:t>Capricornio es Cardinal de Tierra</a:t>
            </a:r>
            <a:r>
              <a:rPr lang="es-MX" dirty="0" smtClean="0"/>
              <a:t>. Es el accionado de lo concreto. Iniciador de proyectos, va en busca de logros con plena conciencia de que la vida depende de los propios esfuerzos. Práctico, realista y eficiente, podrá pecar por ser excesivamente exigido, austero, esforzado o autoritario.</a:t>
            </a:r>
            <a:endParaRPr lang="es-MX" dirty="0"/>
          </a:p>
        </p:txBody>
      </p:sp>
    </p:spTree>
    <p:extLst>
      <p:ext uri="{BB962C8B-B14F-4D97-AF65-F5344CB8AC3E}">
        <p14:creationId xmlns:p14="http://schemas.microsoft.com/office/powerpoint/2010/main" val="140755447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251520" y="692696"/>
            <a:ext cx="8712968" cy="5355312"/>
          </a:xfrm>
          <a:prstGeom prst="rect">
            <a:avLst/>
          </a:prstGeom>
        </p:spPr>
        <p:txBody>
          <a:bodyPr wrap="square">
            <a:spAutoFit/>
          </a:bodyPr>
          <a:lstStyle/>
          <a:p>
            <a:pPr fontAlgn="base"/>
            <a:endParaRPr lang="es-MX" dirty="0"/>
          </a:p>
          <a:p>
            <a:pPr fontAlgn="base"/>
            <a:r>
              <a:rPr lang="es-MX" b="1" dirty="0"/>
              <a:t>Virgo es Mutable de Tierra.</a:t>
            </a:r>
            <a:r>
              <a:rPr lang="es-MX" dirty="0"/>
              <a:t> Es el buscador de lo concreto, dará personalidades investigadoras y cuestionadoras de lo que para el resto es evidente. Observador e inconformista, intenta </a:t>
            </a:r>
            <a:r>
              <a:rPr lang="es-MX" dirty="0" err="1"/>
              <a:t>resignificar</a:t>
            </a:r>
            <a:r>
              <a:rPr lang="es-MX" dirty="0"/>
              <a:t> la existencia y comprometerse con el sentido de su vida siendo útil, servicial y eficiente. Esta misma mirada laberíntica generará sus mayores dificultades: la crítica, el inconformismo y el escepticismo</a:t>
            </a:r>
            <a:r>
              <a:rPr lang="es-MX" dirty="0" smtClean="0"/>
              <a:t>.</a:t>
            </a:r>
          </a:p>
          <a:p>
            <a:pPr fontAlgn="base"/>
            <a:endParaRPr lang="es-MX" dirty="0" smtClean="0"/>
          </a:p>
          <a:p>
            <a:pPr fontAlgn="base"/>
            <a:endParaRPr lang="es-MX" dirty="0"/>
          </a:p>
          <a:p>
            <a:pPr fontAlgn="base"/>
            <a:r>
              <a:rPr lang="es-MX" b="1" dirty="0"/>
              <a:t>Sagitario es Mutable de Fuego.</a:t>
            </a:r>
            <a:r>
              <a:rPr lang="es-MX" dirty="0"/>
              <a:t> Es el buscador de sentido, exploradores del deseo e  investigadores del alma. Dará personalidades que cuestionan las creencias y estimulan a  convertirnos en sujetos más desarrollados. Serán tanto entusiastas, generosos y vitales como exagerados, dogmáticos, sabelotodo y negadores</a:t>
            </a:r>
            <a:r>
              <a:rPr lang="es-MX" dirty="0" smtClean="0"/>
              <a:t>.</a:t>
            </a:r>
          </a:p>
          <a:p>
            <a:pPr fontAlgn="base"/>
            <a:endParaRPr lang="es-MX" dirty="0" smtClean="0"/>
          </a:p>
          <a:p>
            <a:pPr fontAlgn="base"/>
            <a:endParaRPr lang="es-MX" dirty="0"/>
          </a:p>
          <a:p>
            <a:pPr fontAlgn="base"/>
            <a:r>
              <a:rPr lang="es-MX" b="1" dirty="0"/>
              <a:t>Piscis es Mutable de Agua</a:t>
            </a:r>
            <a:r>
              <a:rPr lang="es-MX" dirty="0"/>
              <a:t>. Es el buscador del amor. Dará personalidades exploradoras de sensibilidad trascendente, inquietos investigadores de lo que somos más allá del intelecto. Naturalmente compasivos, empáticos, serviciales y amorosos; su extrema sensibilidad les genera la necesidad de protegerse, tendiendo a endurecerse en exceso y forjando personalidades  agresivas, hiperactivas o híper exigidas.  </a:t>
            </a:r>
          </a:p>
        </p:txBody>
      </p:sp>
    </p:spTree>
    <p:extLst>
      <p:ext uri="{BB962C8B-B14F-4D97-AF65-F5344CB8AC3E}">
        <p14:creationId xmlns:p14="http://schemas.microsoft.com/office/powerpoint/2010/main" val="20675188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619672" y="476672"/>
            <a:ext cx="5332101" cy="400110"/>
          </a:xfrm>
          <a:prstGeom prst="rect">
            <a:avLst/>
          </a:prstGeom>
          <a:noFill/>
        </p:spPr>
        <p:txBody>
          <a:bodyPr wrap="none" rtlCol="0">
            <a:spAutoFit/>
          </a:bodyPr>
          <a:lstStyle/>
          <a:p>
            <a:r>
              <a:rPr lang="es-MX" sz="2000" u="sng" dirty="0" smtClean="0">
                <a:latin typeface="Arial Black" pitchFamily="34" charset="0"/>
              </a:rPr>
              <a:t>ENFERMEDADES MAS FRECUENTES </a:t>
            </a:r>
            <a:endParaRPr lang="es-MX" sz="2000" u="sng" dirty="0">
              <a:latin typeface="Arial Black" pitchFamily="34" charset="0"/>
            </a:endParaRPr>
          </a:p>
        </p:txBody>
      </p:sp>
      <p:sp>
        <p:nvSpPr>
          <p:cNvPr id="5" name="4 Rectángulo"/>
          <p:cNvSpPr/>
          <p:nvPr/>
        </p:nvSpPr>
        <p:spPr>
          <a:xfrm>
            <a:off x="395536" y="3047331"/>
            <a:ext cx="4176464" cy="2585323"/>
          </a:xfrm>
          <a:prstGeom prst="rect">
            <a:avLst/>
          </a:prstGeom>
        </p:spPr>
        <p:txBody>
          <a:bodyPr wrap="square">
            <a:spAutoFit/>
          </a:bodyPr>
          <a:lstStyle/>
          <a:p>
            <a:pPr algn="just"/>
            <a:r>
              <a:rPr lang="es-MX" b="1" dirty="0">
                <a:latin typeface="Arial" pitchFamily="34" charset="0"/>
                <a:cs typeface="Arial" pitchFamily="34" charset="0"/>
              </a:rPr>
              <a:t>ARIES</a:t>
            </a:r>
            <a:endParaRPr lang="es-MX" dirty="0">
              <a:latin typeface="Arial" pitchFamily="34" charset="0"/>
              <a:cs typeface="Arial" pitchFamily="34" charset="0"/>
            </a:endParaRPr>
          </a:p>
          <a:p>
            <a:pPr algn="just"/>
            <a:r>
              <a:rPr lang="es-MX" dirty="0" smtClean="0">
                <a:latin typeface="Arial" pitchFamily="34" charset="0"/>
                <a:cs typeface="Arial" pitchFamily="34" charset="0"/>
              </a:rPr>
              <a:t>La </a:t>
            </a:r>
            <a:r>
              <a:rPr lang="es-MX" dirty="0">
                <a:latin typeface="Arial" pitchFamily="34" charset="0"/>
                <a:cs typeface="Arial" pitchFamily="34" charset="0"/>
              </a:rPr>
              <a:t>cabeza es su punto débil, y deben cuidar sus ojos, oídos, nariz (son frecuentes las sinusitis), muelas. También hay una predisposición a altibajos en la tensión arterial, con una tendencia a la hipertensión. También pueden presentarse problemas en la piel, especialmente en el rostro.</a:t>
            </a:r>
          </a:p>
        </p:txBody>
      </p:sp>
      <p:sp>
        <p:nvSpPr>
          <p:cNvPr id="6" name="5 Rectángulo"/>
          <p:cNvSpPr/>
          <p:nvPr/>
        </p:nvSpPr>
        <p:spPr>
          <a:xfrm>
            <a:off x="4788024" y="1054625"/>
            <a:ext cx="4104456" cy="2862322"/>
          </a:xfrm>
          <a:prstGeom prst="rect">
            <a:avLst/>
          </a:prstGeom>
        </p:spPr>
        <p:txBody>
          <a:bodyPr wrap="square">
            <a:spAutoFit/>
          </a:bodyPr>
          <a:lstStyle/>
          <a:p>
            <a:r>
              <a:rPr lang="es-MX" b="1" dirty="0"/>
              <a:t>TAURO</a:t>
            </a:r>
            <a:endParaRPr lang="es-MX" dirty="0"/>
          </a:p>
          <a:p>
            <a:pPr algn="just"/>
            <a:r>
              <a:rPr lang="es-MX" dirty="0" smtClean="0">
                <a:latin typeface="Arial" pitchFamily="34" charset="0"/>
                <a:cs typeface="Arial" pitchFamily="34" charset="0"/>
              </a:rPr>
              <a:t>Su </a:t>
            </a:r>
            <a:r>
              <a:rPr lang="es-MX" dirty="0">
                <a:latin typeface="Arial" pitchFamily="34" charset="0"/>
                <a:cs typeface="Arial" pitchFamily="34" charset="0"/>
              </a:rPr>
              <a:t>punto débil es garganta y cuello, desde la infancia pueden padecer problemas en las amígdalas, así como también en los oídos o las vías respiratorias.</a:t>
            </a:r>
          </a:p>
          <a:p>
            <a:pPr algn="just"/>
            <a:r>
              <a:rPr lang="es-MX" dirty="0">
                <a:latin typeface="Arial" pitchFamily="34" charset="0"/>
                <a:cs typeface="Arial" pitchFamily="34" charset="0"/>
              </a:rPr>
              <a:t>Como son introvertidos y no exteriorizan sus problemas, a menudo sienten un “nudo en la garganta”, o padecen mucho sus nervios.</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1196752"/>
            <a:ext cx="17129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316" y="4339992"/>
            <a:ext cx="17129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28707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512" y="869811"/>
            <a:ext cx="9028179" cy="830997"/>
          </a:xfrm>
          <a:prstGeom prst="rect">
            <a:avLst/>
          </a:prstGeom>
        </p:spPr>
        <p:txBody>
          <a:bodyPr wrap="square">
            <a:spAutoFit/>
          </a:bodyPr>
          <a:lstStyle/>
          <a:p>
            <a:pPr lvl="1" algn="ctr"/>
            <a:r>
              <a:rPr lang="es-MX" sz="4800" b="1"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Book Antiqua" panose="02040602050305030304" pitchFamily="18" charset="0"/>
              </a:rPr>
              <a:t>COMPATIBILIDAD - PISCIS</a:t>
            </a:r>
            <a:r>
              <a:rPr lang="es-MX" sz="4800" b="1" dirty="0" smtClean="0">
                <a:ln w="18415" cmpd="sng">
                  <a:solidFill>
                    <a:srgbClr val="FFFFFF"/>
                  </a:solidFill>
                  <a:prstDash val="solid"/>
                </a:ln>
                <a:solidFill>
                  <a:prstClr val="black"/>
                </a:solidFill>
                <a:effectLst>
                  <a:outerShdw blurRad="63500" dir="3600000" algn="tl" rotWithShape="0">
                    <a:srgbClr val="000000">
                      <a:alpha val="70000"/>
                    </a:srgbClr>
                  </a:outerShdw>
                </a:effectLst>
                <a:latin typeface="Arial" pitchFamily="34" charset="0"/>
                <a:cs typeface="Arial" pitchFamily="34" charset="0"/>
              </a:rPr>
              <a:t>               </a:t>
            </a:r>
            <a:endParaRPr lang="es-MX" sz="4800" b="1" dirty="0">
              <a:ln w="18415" cmpd="sng">
                <a:solidFill>
                  <a:srgbClr val="FFFFFF"/>
                </a:solidFill>
                <a:prstDash val="solid"/>
              </a:ln>
              <a:solidFill>
                <a:prstClr val="black"/>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2 Rectángulo"/>
          <p:cNvSpPr/>
          <p:nvPr/>
        </p:nvSpPr>
        <p:spPr>
          <a:xfrm>
            <a:off x="755576" y="1772816"/>
            <a:ext cx="7776864" cy="4401205"/>
          </a:xfrm>
          <a:prstGeom prst="rect">
            <a:avLst/>
          </a:prstGeom>
        </p:spPr>
        <p:txBody>
          <a:bodyPr wrap="square">
            <a:spAutoFit/>
          </a:bodyPr>
          <a:lstStyle/>
          <a:p>
            <a:pPr algn="just"/>
            <a:r>
              <a:rPr lang="es-MX" sz="2800" dirty="0">
                <a:solidFill>
                  <a:prstClr val="black"/>
                </a:solidFill>
                <a:latin typeface="Book Antiqua" panose="02040602050305030304" pitchFamily="18" charset="0"/>
              </a:rPr>
              <a:t>Las claves básicas de las armonías entre signos se encuentran en la combinación de los elementos y su posición dentro de la rueda zodiacal, cada signo se lleva bien con los de su mismo elemento y con otros más que le complementen dando la resultante de FUEGO, AIRE, TIERRA y AGUA, además de estas compatibilidades básicas elementales encontraremos que los signos vecinos suelen congeniar entre </a:t>
            </a:r>
            <a:r>
              <a:rPr lang="es-MX" sz="2800" dirty="0" smtClean="0">
                <a:solidFill>
                  <a:prstClr val="black"/>
                </a:solidFill>
                <a:latin typeface="Book Antiqua" panose="02040602050305030304" pitchFamily="18" charset="0"/>
              </a:rPr>
              <a:t>si.</a:t>
            </a:r>
            <a:endParaRPr lang="es-MX" sz="2800"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4282668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1196752"/>
            <a:ext cx="7344816" cy="4832092"/>
          </a:xfrm>
          <a:prstGeom prst="rect">
            <a:avLst/>
          </a:prstGeom>
        </p:spPr>
        <p:txBody>
          <a:bodyPr wrap="square">
            <a:spAutoFit/>
          </a:bodyPr>
          <a:lstStyle/>
          <a:p>
            <a:pPr algn="just"/>
            <a:r>
              <a:rPr lang="es-MX" sz="2800" b="1" dirty="0">
                <a:solidFill>
                  <a:prstClr val="black"/>
                </a:solidFill>
                <a:latin typeface="Book Antiqua" panose="02040602050305030304" pitchFamily="18" charset="0"/>
              </a:rPr>
              <a:t>Los signos opuesto (ARIES - LIBRA, TAURO - ESCORPIO, </a:t>
            </a:r>
            <a:r>
              <a:rPr lang="es-MX" sz="2800" b="1" dirty="0" err="1">
                <a:solidFill>
                  <a:prstClr val="black"/>
                </a:solidFill>
                <a:latin typeface="Book Antiqua" panose="02040602050305030304" pitchFamily="18" charset="0"/>
              </a:rPr>
              <a:t>etc</a:t>
            </a:r>
            <a:r>
              <a:rPr lang="es-MX" sz="2800" b="1" dirty="0">
                <a:solidFill>
                  <a:prstClr val="black"/>
                </a:solidFill>
                <a:latin typeface="Book Antiqua" panose="02040602050305030304" pitchFamily="18" charset="0"/>
              </a:rPr>
              <a:t>) son complementarios, evolucionan mucho juntos con un cierto grado de roces y tensiones, pues entre opuestos es común que exista una dialéctica de atracción y rechazo, por contra los signos iguales suelen llevarse bien pero repiten los mismos defectos y virtudes, con lo cual echarán de menos más agilidad en su relación</a:t>
            </a:r>
          </a:p>
        </p:txBody>
      </p:sp>
    </p:spTree>
    <p:extLst>
      <p:ext uri="{BB962C8B-B14F-4D97-AF65-F5344CB8AC3E}">
        <p14:creationId xmlns:p14="http://schemas.microsoft.com/office/powerpoint/2010/main" val="3274315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17544" y="692696"/>
            <a:ext cx="5714896" cy="2677656"/>
          </a:xfrm>
          <a:prstGeom prst="rect">
            <a:avLst/>
          </a:prstGeom>
        </p:spPr>
        <p:txBody>
          <a:bodyPr wrap="square">
            <a:spAutoFit/>
          </a:bodyPr>
          <a:lstStyle/>
          <a:p>
            <a:pPr algn="just"/>
            <a:r>
              <a:rPr lang="es-MX" sz="2800" b="1" dirty="0" smtClean="0">
                <a:solidFill>
                  <a:prstClr val="black"/>
                </a:solidFill>
                <a:latin typeface="Book Antiqua" panose="02040602050305030304" pitchFamily="18" charset="0"/>
              </a:rPr>
              <a:t>ARIES - PISCIS:</a:t>
            </a:r>
          </a:p>
          <a:p>
            <a:pPr algn="just"/>
            <a:r>
              <a:rPr lang="es-MX" sz="2800" b="1" dirty="0" smtClean="0">
                <a:solidFill>
                  <a:prstClr val="black"/>
                </a:solidFill>
                <a:latin typeface="Book Antiqua" panose="02040602050305030304" pitchFamily="18" charset="0"/>
              </a:rPr>
              <a:t> </a:t>
            </a:r>
            <a:r>
              <a:rPr lang="es-MX" sz="2800" dirty="0" smtClean="0">
                <a:solidFill>
                  <a:prstClr val="black"/>
                </a:solidFill>
                <a:latin typeface="Book Antiqua" panose="02040602050305030304" pitchFamily="18" charset="0"/>
              </a:rPr>
              <a:t>Son </a:t>
            </a:r>
            <a:r>
              <a:rPr lang="es-MX" sz="2800" dirty="0">
                <a:solidFill>
                  <a:prstClr val="black"/>
                </a:solidFill>
                <a:latin typeface="Book Antiqua" panose="02040602050305030304" pitchFamily="18" charset="0"/>
              </a:rPr>
              <a:t>como la noche y el día, pero esto mismo les atraerán mutuamente, a ARIES le enternecerá la fragilidad de PISCIS que acude a su lado en busca </a:t>
            </a:r>
            <a:r>
              <a:rPr lang="es-MX" sz="2800" dirty="0" smtClean="0">
                <a:solidFill>
                  <a:prstClr val="black"/>
                </a:solidFill>
                <a:latin typeface="Book Antiqua" panose="02040602050305030304" pitchFamily="18" charset="0"/>
              </a:rPr>
              <a:t>de</a:t>
            </a:r>
            <a:endParaRPr lang="es-MX" sz="2800" dirty="0">
              <a:solidFill>
                <a:prstClr val="black"/>
              </a:solidFill>
              <a:latin typeface="Book Antiqua" panose="02040602050305030304" pitchFamily="18" charset="0"/>
            </a:endParaRPr>
          </a:p>
        </p:txBody>
      </p:sp>
      <p:pic>
        <p:nvPicPr>
          <p:cNvPr id="1026" name="Picture 2" descr="http://www.astrology.com.au/media/ARIES%20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37" y="948502"/>
            <a:ext cx="2435707" cy="2160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899592" y="3343632"/>
            <a:ext cx="7416824" cy="2677656"/>
          </a:xfrm>
          <a:prstGeom prst="rect">
            <a:avLst/>
          </a:prstGeom>
        </p:spPr>
        <p:txBody>
          <a:bodyPr wrap="square">
            <a:spAutoFit/>
          </a:bodyPr>
          <a:lstStyle/>
          <a:p>
            <a:pPr algn="just"/>
            <a:r>
              <a:rPr lang="es-MX" sz="2800" dirty="0">
                <a:solidFill>
                  <a:prstClr val="black"/>
                </a:solidFill>
                <a:latin typeface="Book Antiqua" panose="02040602050305030304" pitchFamily="18" charset="0"/>
              </a:rPr>
              <a:t>alegría y vitalidad de las que carece, compartirán momentos románticos inolvidables que aunque no lleguen a convertirse en pareja debido a sus distintas metas, siempre guardaran un sentimiento especial.</a:t>
            </a:r>
          </a:p>
        </p:txBody>
      </p:sp>
    </p:spTree>
    <p:extLst>
      <p:ext uri="{BB962C8B-B14F-4D97-AF65-F5344CB8AC3E}">
        <p14:creationId xmlns:p14="http://schemas.microsoft.com/office/powerpoint/2010/main" val="2575190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824" y="476672"/>
            <a:ext cx="5569768" cy="2893100"/>
          </a:xfrm>
          <a:prstGeom prst="rect">
            <a:avLst/>
          </a:prstGeom>
        </p:spPr>
        <p:txBody>
          <a:bodyPr wrap="square">
            <a:spAutoFit/>
          </a:bodyPr>
          <a:lstStyle/>
          <a:p>
            <a:pPr algn="ctr"/>
            <a:r>
              <a:rPr lang="es-MX" sz="3200" b="1" dirty="0">
                <a:solidFill>
                  <a:prstClr val="black"/>
                </a:solidFill>
              </a:rPr>
              <a:t>TAURO - PISCIS: </a:t>
            </a:r>
            <a:endParaRPr lang="es-MX" sz="3000" b="1" dirty="0" smtClean="0">
              <a:solidFill>
                <a:prstClr val="black"/>
              </a:solidFill>
            </a:endParaRPr>
          </a:p>
          <a:p>
            <a:pPr algn="just"/>
            <a:r>
              <a:rPr lang="es-MX" sz="3000" dirty="0" smtClean="0">
                <a:solidFill>
                  <a:prstClr val="black"/>
                </a:solidFill>
              </a:rPr>
              <a:t>Buena </a:t>
            </a:r>
            <a:r>
              <a:rPr lang="es-MX" sz="3000" dirty="0">
                <a:solidFill>
                  <a:prstClr val="black"/>
                </a:solidFill>
              </a:rPr>
              <a:t>combinación, tendrán que ser ante todo amigos para consolidar una relación afectiva, el carácter fuerte de TAURO encandilará a PISCIS, </a:t>
            </a:r>
            <a:r>
              <a:rPr lang="es-MX" sz="3000" dirty="0" smtClean="0">
                <a:solidFill>
                  <a:prstClr val="black"/>
                </a:solidFill>
              </a:rPr>
              <a:t>aportándole</a:t>
            </a:r>
            <a:endParaRPr lang="es-MX" sz="3000" dirty="0">
              <a:solidFill>
                <a:prstClr val="black"/>
              </a:solidFill>
            </a:endParaRPr>
          </a:p>
        </p:txBody>
      </p:sp>
      <p:pic>
        <p:nvPicPr>
          <p:cNvPr id="2050" name="Picture 2" descr="http://www.solotarot.com/wp-content/uploads/2009/10/taur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97" t="5490" r="12766" b="5277"/>
          <a:stretch/>
        </p:blipFill>
        <p:spPr bwMode="auto">
          <a:xfrm>
            <a:off x="409312" y="1196752"/>
            <a:ext cx="2487168" cy="23774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705256" y="3601725"/>
            <a:ext cx="7704856" cy="2400657"/>
          </a:xfrm>
          <a:prstGeom prst="rect">
            <a:avLst/>
          </a:prstGeom>
        </p:spPr>
        <p:txBody>
          <a:bodyPr wrap="square">
            <a:spAutoFit/>
          </a:bodyPr>
          <a:lstStyle/>
          <a:p>
            <a:pPr algn="just"/>
            <a:r>
              <a:rPr lang="es-MX" sz="3000" dirty="0">
                <a:solidFill>
                  <a:prstClr val="black"/>
                </a:solidFill>
              </a:rPr>
              <a:t>seguridad y confianza, </a:t>
            </a:r>
            <a:r>
              <a:rPr lang="es-MX" sz="3000" dirty="0" smtClean="0">
                <a:solidFill>
                  <a:prstClr val="black"/>
                </a:solidFill>
              </a:rPr>
              <a:t>conectan </a:t>
            </a:r>
            <a:r>
              <a:rPr lang="es-MX" sz="3000" dirty="0">
                <a:solidFill>
                  <a:prstClr val="black"/>
                </a:solidFill>
              </a:rPr>
              <a:t>a un nivel muy profundo, sentimental y sexualmente, pero la inseguridad y volubilidad de PISCIS pueden echarlo todo a perder, a TAURO le desagrada pisar en arenas movedizas.</a:t>
            </a:r>
          </a:p>
        </p:txBody>
      </p:sp>
    </p:spTree>
    <p:extLst>
      <p:ext uri="{BB962C8B-B14F-4D97-AF65-F5344CB8AC3E}">
        <p14:creationId xmlns:p14="http://schemas.microsoft.com/office/powerpoint/2010/main" val="85861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548680"/>
            <a:ext cx="7776864" cy="4093428"/>
          </a:xfrm>
          <a:prstGeom prst="rect">
            <a:avLst/>
          </a:prstGeom>
        </p:spPr>
        <p:txBody>
          <a:bodyPr wrap="square">
            <a:spAutoFit/>
          </a:bodyPr>
          <a:lstStyle/>
          <a:p>
            <a:pPr algn="ctr"/>
            <a:r>
              <a:rPr lang="es-MX" sz="3600" b="1" dirty="0">
                <a:solidFill>
                  <a:prstClr val="black"/>
                </a:solidFill>
                <a:latin typeface="Book Antiqua" panose="02040602050305030304" pitchFamily="18" charset="0"/>
              </a:rPr>
              <a:t>GÉMINIS </a:t>
            </a:r>
            <a:r>
              <a:rPr lang="es-MX" sz="3600" b="1" dirty="0" smtClean="0">
                <a:solidFill>
                  <a:prstClr val="black"/>
                </a:solidFill>
                <a:latin typeface="Book Antiqua" panose="02040602050305030304" pitchFamily="18" charset="0"/>
              </a:rPr>
              <a:t>– PISCIS:</a:t>
            </a:r>
          </a:p>
          <a:p>
            <a:pPr algn="just"/>
            <a:r>
              <a:rPr lang="es-MX" sz="2800" dirty="0" smtClean="0">
                <a:solidFill>
                  <a:prstClr val="black"/>
                </a:solidFill>
                <a:latin typeface="Book Antiqua" panose="02040602050305030304" pitchFamily="18" charset="0"/>
              </a:rPr>
              <a:t> </a:t>
            </a:r>
            <a:r>
              <a:rPr lang="es-MX" sz="2800" dirty="0">
                <a:solidFill>
                  <a:prstClr val="black"/>
                </a:solidFill>
                <a:latin typeface="Book Antiqua" panose="02040602050305030304" pitchFamily="18" charset="0"/>
              </a:rPr>
              <a:t>Si se caen bien de entrada pronto descubrirán que se han equivocado, no hay una relación sincera entre estos dos signos que no se compenetran, a GÉMINIS le saca de quicio la sensiblería de PISCIS cuyo lenguaje va mas allá de las palabras, su riqueza emocional no encuentra causa al lado de GÉMINIS que lo mirará como si de un extraterrestre se tratara.</a:t>
            </a:r>
          </a:p>
        </p:txBody>
      </p:sp>
      <p:pic>
        <p:nvPicPr>
          <p:cNvPr id="3074" name="Picture 2" descr="https://encrypted-tbn0.gstatic.com/images?q=tbn:ANd9GcTSza3j1iBp71KDhf9SwxIf67ZHF1fPG9SrWx8pZ6hplKBCPZq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667406"/>
            <a:ext cx="5292588" cy="19145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18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835253"/>
            <a:ext cx="7344816" cy="5186035"/>
          </a:xfrm>
          <a:prstGeom prst="rect">
            <a:avLst/>
          </a:prstGeom>
        </p:spPr>
        <p:txBody>
          <a:bodyPr wrap="square">
            <a:spAutoFit/>
          </a:bodyPr>
          <a:lstStyle/>
          <a:p>
            <a:pPr algn="ctr"/>
            <a:r>
              <a:rPr lang="es-MX" sz="4000" b="1" dirty="0">
                <a:solidFill>
                  <a:prstClr val="black"/>
                </a:solidFill>
                <a:latin typeface="Book Antiqua" panose="02040602050305030304" pitchFamily="18" charset="0"/>
              </a:rPr>
              <a:t>CÁNCER - PISCIS: </a:t>
            </a:r>
            <a:endParaRPr lang="es-MX" sz="4000" b="1" dirty="0" smtClean="0">
              <a:solidFill>
                <a:prstClr val="black"/>
              </a:solidFill>
              <a:latin typeface="Book Antiqua" panose="02040602050305030304" pitchFamily="18" charset="0"/>
            </a:endParaRPr>
          </a:p>
          <a:p>
            <a:pPr algn="ctr"/>
            <a:endParaRPr lang="es-MX" sz="1100" b="1" dirty="0" smtClean="0">
              <a:solidFill>
                <a:prstClr val="black"/>
              </a:solidFill>
              <a:latin typeface="Book Antiqua" panose="02040602050305030304" pitchFamily="18" charset="0"/>
            </a:endParaRPr>
          </a:p>
          <a:p>
            <a:pPr algn="just"/>
            <a:r>
              <a:rPr lang="es-MX" sz="2800" dirty="0" smtClean="0">
                <a:solidFill>
                  <a:prstClr val="black"/>
                </a:solidFill>
                <a:latin typeface="Book Antiqua" panose="02040602050305030304" pitchFamily="18" charset="0"/>
              </a:rPr>
              <a:t>Estos </a:t>
            </a:r>
            <a:r>
              <a:rPr lang="es-MX" sz="2800" dirty="0">
                <a:solidFill>
                  <a:prstClr val="black"/>
                </a:solidFill>
                <a:latin typeface="Book Antiqua" panose="02040602050305030304" pitchFamily="18" charset="0"/>
              </a:rPr>
              <a:t>dos signos tan emocionales y románticos vivirán un amor de película, con la duración de un cortometraje, creerán estar determinados, se declararán, harán planes de futuro y de repente lo dejarán correr, son pocos realistas y cuando vuelvan a la realidad su cuento de hadas se esfuma como un sueño, se casarán rápido el uno o el otro pero siempre quedará la amistad.</a:t>
            </a:r>
            <a:br>
              <a:rPr lang="es-MX" sz="2800" dirty="0">
                <a:solidFill>
                  <a:prstClr val="black"/>
                </a:solidFill>
                <a:latin typeface="Book Antiqua" panose="02040602050305030304" pitchFamily="18" charset="0"/>
              </a:rPr>
            </a:br>
            <a:endParaRPr lang="es-MX" sz="2800"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1641771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620688"/>
            <a:ext cx="7704856" cy="5632311"/>
          </a:xfrm>
          <a:prstGeom prst="rect">
            <a:avLst/>
          </a:prstGeom>
        </p:spPr>
        <p:txBody>
          <a:bodyPr wrap="square">
            <a:spAutoFit/>
          </a:bodyPr>
          <a:lstStyle/>
          <a:p>
            <a:pPr algn="ctr"/>
            <a:r>
              <a:rPr lang="es-MX" sz="4000" b="1" dirty="0">
                <a:solidFill>
                  <a:prstClr val="black"/>
                </a:solidFill>
                <a:latin typeface="Book Antiqua" panose="02040602050305030304" pitchFamily="18" charset="0"/>
              </a:rPr>
              <a:t>LEO - PISCIS: </a:t>
            </a:r>
            <a:endParaRPr lang="es-MX" sz="4000" b="1" dirty="0" smtClean="0">
              <a:solidFill>
                <a:prstClr val="black"/>
              </a:solidFill>
              <a:latin typeface="Book Antiqua" panose="02040602050305030304" pitchFamily="18" charset="0"/>
            </a:endParaRPr>
          </a:p>
          <a:p>
            <a:pPr algn="just"/>
            <a:r>
              <a:rPr lang="es-MX" sz="3200" dirty="0" smtClean="0">
                <a:solidFill>
                  <a:prstClr val="black"/>
                </a:solidFill>
                <a:latin typeface="Book Antiqua" panose="02040602050305030304" pitchFamily="18" charset="0"/>
              </a:rPr>
              <a:t>LEO </a:t>
            </a:r>
            <a:r>
              <a:rPr lang="es-MX" sz="3200" dirty="0">
                <a:solidFill>
                  <a:prstClr val="black"/>
                </a:solidFill>
                <a:latin typeface="Book Antiqua" panose="02040602050305030304" pitchFamily="18" charset="0"/>
              </a:rPr>
              <a:t>se llevará por delante al inseguro PISCIS que no sabrá como reaccionar ante él, PISCIS se sentirá muy poquita cosa a su lado llegando a anularse y comportarse como no es para impresionarle sin conseguirlo, el universo esotérico y fantasioso de PISCIS no encuentra eco en los dinámicos y ambiciosos planes de LEO, habrá poco respeto entre ellos.</a:t>
            </a:r>
          </a:p>
        </p:txBody>
      </p:sp>
    </p:spTree>
    <p:extLst>
      <p:ext uri="{BB962C8B-B14F-4D97-AF65-F5344CB8AC3E}">
        <p14:creationId xmlns:p14="http://schemas.microsoft.com/office/powerpoint/2010/main" val="2933597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908720"/>
            <a:ext cx="7272808" cy="5555367"/>
          </a:xfrm>
          <a:prstGeom prst="rect">
            <a:avLst/>
          </a:prstGeom>
        </p:spPr>
        <p:txBody>
          <a:bodyPr wrap="square">
            <a:spAutoFit/>
          </a:bodyPr>
          <a:lstStyle/>
          <a:p>
            <a:pPr algn="ctr"/>
            <a:r>
              <a:rPr lang="es-MX" sz="3600" b="1" dirty="0">
                <a:solidFill>
                  <a:prstClr val="black"/>
                </a:solidFill>
                <a:latin typeface="Book Antiqua" panose="02040602050305030304" pitchFamily="18" charset="0"/>
              </a:rPr>
              <a:t>VIRGO - PISCIS: </a:t>
            </a:r>
            <a:endParaRPr lang="es-MX" sz="3600" b="1" dirty="0" smtClean="0">
              <a:solidFill>
                <a:prstClr val="black"/>
              </a:solidFill>
              <a:latin typeface="Book Antiqua" panose="02040602050305030304" pitchFamily="18" charset="0"/>
            </a:endParaRPr>
          </a:p>
          <a:p>
            <a:pPr algn="ctr"/>
            <a:endParaRPr lang="es-MX" sz="1100" b="1" dirty="0" smtClean="0">
              <a:solidFill>
                <a:prstClr val="black"/>
              </a:solidFill>
              <a:latin typeface="Book Antiqua" panose="02040602050305030304" pitchFamily="18" charset="0"/>
            </a:endParaRPr>
          </a:p>
          <a:p>
            <a:pPr algn="just"/>
            <a:r>
              <a:rPr lang="es-MX" sz="2800" dirty="0" smtClean="0">
                <a:solidFill>
                  <a:prstClr val="black"/>
                </a:solidFill>
                <a:latin typeface="Book Antiqua" panose="02040602050305030304" pitchFamily="18" charset="0"/>
              </a:rPr>
              <a:t>Se </a:t>
            </a:r>
            <a:r>
              <a:rPr lang="es-MX" sz="2800" dirty="0">
                <a:solidFill>
                  <a:prstClr val="black"/>
                </a:solidFill>
                <a:latin typeface="Book Antiqua" panose="02040602050305030304" pitchFamily="18" charset="0"/>
              </a:rPr>
              <a:t>prodigarán un amor eterno y entregado, podría escribirse un </a:t>
            </a:r>
            <a:r>
              <a:rPr lang="es-MX" sz="2800" dirty="0" err="1">
                <a:solidFill>
                  <a:prstClr val="black"/>
                </a:solidFill>
                <a:latin typeface="Book Antiqua" panose="02040602050305030304" pitchFamily="18" charset="0"/>
              </a:rPr>
              <a:t>guión</a:t>
            </a:r>
            <a:r>
              <a:rPr lang="es-MX" sz="2800" dirty="0">
                <a:solidFill>
                  <a:prstClr val="black"/>
                </a:solidFill>
                <a:latin typeface="Book Antiqua" panose="02040602050305030304" pitchFamily="18" charset="0"/>
              </a:rPr>
              <a:t> romántico basados en ellos, su sacrificio para estar juntos no conoce límites, se comunican con una simple mirada, pues PISCIS tiene la llave para derribar el acusado racionalismo de VIRGO despertándole sus mejores cualidades, los momentos personales difíciles lejos de separarles consolidarán </a:t>
            </a:r>
            <a:r>
              <a:rPr lang="es-MX" sz="2800" dirty="0" smtClean="0">
                <a:solidFill>
                  <a:prstClr val="black"/>
                </a:solidFill>
                <a:latin typeface="Book Antiqua" panose="02040602050305030304" pitchFamily="18" charset="0"/>
              </a:rPr>
              <a:t>más</a:t>
            </a:r>
          </a:p>
          <a:p>
            <a:r>
              <a:rPr lang="es-MX" sz="2800" dirty="0" smtClean="0">
                <a:solidFill>
                  <a:prstClr val="black"/>
                </a:solidFill>
                <a:latin typeface="Book Antiqua" panose="02040602050305030304" pitchFamily="18" charset="0"/>
              </a:rPr>
              <a:t>su unión</a:t>
            </a:r>
            <a:r>
              <a:rPr lang="es-MX" sz="2800" dirty="0">
                <a:solidFill>
                  <a:prstClr val="black"/>
                </a:solidFill>
                <a:latin typeface="Book Antiqua" panose="02040602050305030304" pitchFamily="18" charset="0"/>
              </a:rPr>
              <a:t>.</a:t>
            </a:r>
            <a:br>
              <a:rPr lang="es-MX" sz="2800" dirty="0">
                <a:solidFill>
                  <a:prstClr val="black"/>
                </a:solidFill>
                <a:latin typeface="Book Antiqua" panose="02040602050305030304" pitchFamily="18" charset="0"/>
              </a:rPr>
            </a:br>
            <a:endParaRPr lang="es-MX" sz="2800"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2317519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17848" y="896808"/>
            <a:ext cx="7398568" cy="5124480"/>
          </a:xfrm>
          <a:prstGeom prst="rect">
            <a:avLst/>
          </a:prstGeom>
        </p:spPr>
        <p:txBody>
          <a:bodyPr wrap="square">
            <a:spAutoFit/>
          </a:bodyPr>
          <a:lstStyle/>
          <a:p>
            <a:pPr algn="ctr"/>
            <a:r>
              <a:rPr lang="es-MX" sz="3600" b="1" dirty="0">
                <a:solidFill>
                  <a:prstClr val="black"/>
                </a:solidFill>
                <a:latin typeface="Book Antiqua" panose="02040602050305030304" pitchFamily="18" charset="0"/>
              </a:rPr>
              <a:t>LIBRA - PISCIS: </a:t>
            </a:r>
            <a:endParaRPr lang="es-MX" sz="3600" b="1" dirty="0" smtClean="0">
              <a:solidFill>
                <a:prstClr val="black"/>
              </a:solidFill>
              <a:latin typeface="Book Antiqua" panose="02040602050305030304" pitchFamily="18" charset="0"/>
            </a:endParaRPr>
          </a:p>
          <a:p>
            <a:pPr algn="just"/>
            <a:endParaRPr lang="es-MX" sz="1100" b="1" dirty="0">
              <a:solidFill>
                <a:prstClr val="black"/>
              </a:solidFill>
              <a:latin typeface="Book Antiqua" panose="02040602050305030304" pitchFamily="18" charset="0"/>
            </a:endParaRPr>
          </a:p>
          <a:p>
            <a:pPr algn="just"/>
            <a:r>
              <a:rPr lang="es-MX" sz="2800" dirty="0" smtClean="0">
                <a:solidFill>
                  <a:prstClr val="black"/>
                </a:solidFill>
                <a:latin typeface="Book Antiqua" panose="02040602050305030304" pitchFamily="18" charset="0"/>
              </a:rPr>
              <a:t>Improbable </a:t>
            </a:r>
            <a:r>
              <a:rPr lang="es-MX" sz="2800" dirty="0">
                <a:solidFill>
                  <a:prstClr val="black"/>
                </a:solidFill>
                <a:latin typeface="Book Antiqua" panose="02040602050305030304" pitchFamily="18" charset="0"/>
              </a:rPr>
              <a:t>relación, LIBRA será la inspiración artística de PISCIS pero se quedara en mero objeto, ambos son demasiados indecisos, dejan pasar las oportunidades mientras deciden, compartirán su fantasías sobre un mundo mejor, pero no se lanzaran a la acción, el arte y la vida fácil les tientan, pero les molesta ver esa ociosidad reflejada en el otro, deberán cultivar más su madurez.</a:t>
            </a:r>
          </a:p>
        </p:txBody>
      </p:sp>
    </p:spTree>
    <p:extLst>
      <p:ext uri="{BB962C8B-B14F-4D97-AF65-F5344CB8AC3E}">
        <p14:creationId xmlns:p14="http://schemas.microsoft.com/office/powerpoint/2010/main" val="4006483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994077"/>
            <a:ext cx="7056784" cy="4955203"/>
          </a:xfrm>
          <a:prstGeom prst="rect">
            <a:avLst/>
          </a:prstGeom>
        </p:spPr>
        <p:txBody>
          <a:bodyPr wrap="square">
            <a:spAutoFit/>
          </a:bodyPr>
          <a:lstStyle/>
          <a:p>
            <a:pPr algn="ctr"/>
            <a:r>
              <a:rPr lang="es-MX" sz="3600" b="1" dirty="0">
                <a:solidFill>
                  <a:prstClr val="black"/>
                </a:solidFill>
                <a:latin typeface="Book Antiqua" panose="02040602050305030304" pitchFamily="18" charset="0"/>
              </a:rPr>
              <a:t>ESCORPIO - PISCIS: </a:t>
            </a:r>
            <a:endParaRPr lang="es-MX" sz="3600" b="1" dirty="0" smtClean="0">
              <a:solidFill>
                <a:prstClr val="black"/>
              </a:solidFill>
              <a:latin typeface="Book Antiqua" panose="02040602050305030304" pitchFamily="18" charset="0"/>
            </a:endParaRPr>
          </a:p>
          <a:p>
            <a:pPr algn="just"/>
            <a:r>
              <a:rPr lang="es-MX" sz="2800" dirty="0" smtClean="0">
                <a:solidFill>
                  <a:prstClr val="black"/>
                </a:solidFill>
                <a:latin typeface="Book Antiqua" panose="02040602050305030304" pitchFamily="18" charset="0"/>
              </a:rPr>
              <a:t>Relación </a:t>
            </a:r>
            <a:r>
              <a:rPr lang="es-MX" sz="2800" dirty="0">
                <a:solidFill>
                  <a:prstClr val="black"/>
                </a:solidFill>
                <a:latin typeface="Book Antiqua" panose="02040602050305030304" pitchFamily="18" charset="0"/>
              </a:rPr>
              <a:t>profunda y emotiva que extraerá lo mejor de cada uno, su conexión sexual y afectiva será mágica, cargada de curiosas coincidencias debido al sexto sentido que ambos tienen tan desarrollado, se comprenden intuitivamente, ESCORPIO protegerá a PISCIS y aunque también puede hacerle daño por tratarse de un signo tan vulnerable prevalecerá el cariño y el amor.</a:t>
            </a:r>
          </a:p>
        </p:txBody>
      </p:sp>
    </p:spTree>
    <p:extLst>
      <p:ext uri="{BB962C8B-B14F-4D97-AF65-F5344CB8AC3E}">
        <p14:creationId xmlns:p14="http://schemas.microsoft.com/office/powerpoint/2010/main" val="274299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79512" y="332656"/>
            <a:ext cx="4572000" cy="2308324"/>
          </a:xfrm>
          <a:prstGeom prst="rect">
            <a:avLst/>
          </a:prstGeom>
        </p:spPr>
        <p:txBody>
          <a:bodyPr>
            <a:spAutoFit/>
          </a:bodyPr>
          <a:lstStyle/>
          <a:p>
            <a:pPr algn="just"/>
            <a:r>
              <a:rPr lang="es-MX" sz="1600" b="1" dirty="0">
                <a:latin typeface="Arial" pitchFamily="34" charset="0"/>
                <a:cs typeface="Arial" pitchFamily="34" charset="0"/>
              </a:rPr>
              <a:t>GÉMINIS</a:t>
            </a:r>
            <a:endParaRPr lang="es-MX" sz="1600" dirty="0">
              <a:latin typeface="Arial" pitchFamily="34" charset="0"/>
              <a:cs typeface="Arial" pitchFamily="34" charset="0"/>
            </a:endParaRPr>
          </a:p>
          <a:p>
            <a:pPr algn="just"/>
            <a:r>
              <a:rPr lang="es-MX" sz="1600" dirty="0" smtClean="0">
                <a:latin typeface="Arial" pitchFamily="34" charset="0"/>
                <a:cs typeface="Arial" pitchFamily="34" charset="0"/>
              </a:rPr>
              <a:t>rige </a:t>
            </a:r>
            <a:r>
              <a:rPr lang="es-MX" sz="1600" dirty="0">
                <a:latin typeface="Arial" pitchFamily="34" charset="0"/>
                <a:cs typeface="Arial" pitchFamily="34" charset="0"/>
              </a:rPr>
              <a:t>los pulmones. Inquietos y movedizos, su estado de salud tiene gran relación con su estado de ánimo; las tensiones y el exceso de trabajo afectan su sistema nervioso y respiratorio, y son muy vulnerables a infecciones respiratorias, padeciendo ocasionalmente bronquitis, dolores de pecho, asma</a:t>
            </a:r>
            <a:r>
              <a:rPr lang="es-MX" sz="1600" dirty="0" smtClean="0">
                <a:latin typeface="Arial" pitchFamily="34" charset="0"/>
                <a:cs typeface="Arial" pitchFamily="34" charset="0"/>
              </a:rPr>
              <a:t>.</a:t>
            </a:r>
            <a:endParaRPr lang="es-MX" sz="1600" dirty="0">
              <a:latin typeface="Arial" pitchFamily="34" charset="0"/>
              <a:cs typeface="Arial" pitchFamily="34" charset="0"/>
            </a:endParaRPr>
          </a:p>
        </p:txBody>
      </p:sp>
      <p:sp>
        <p:nvSpPr>
          <p:cNvPr id="5" name="4 Rectángulo"/>
          <p:cNvSpPr/>
          <p:nvPr/>
        </p:nvSpPr>
        <p:spPr>
          <a:xfrm>
            <a:off x="5076056" y="332656"/>
            <a:ext cx="3923928" cy="3785652"/>
          </a:xfrm>
          <a:prstGeom prst="rect">
            <a:avLst/>
          </a:prstGeom>
        </p:spPr>
        <p:txBody>
          <a:bodyPr wrap="square">
            <a:spAutoFit/>
          </a:bodyPr>
          <a:lstStyle/>
          <a:p>
            <a:r>
              <a:rPr lang="es-MX" sz="1600" b="1" dirty="0" smtClean="0">
                <a:latin typeface="Arial" pitchFamily="34" charset="0"/>
                <a:cs typeface="Arial" pitchFamily="34" charset="0"/>
              </a:rPr>
              <a:t>CÁNCER</a:t>
            </a:r>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Pueden tener una inclinación a las enfermedades o molestias digestivas, por lo general padecen dolores y problemas de digestión cuando tienen preocupaciones.</a:t>
            </a:r>
          </a:p>
          <a:p>
            <a:r>
              <a:rPr lang="es-MX" sz="1600" dirty="0" smtClean="0">
                <a:latin typeface="Arial" pitchFamily="34" charset="0"/>
                <a:cs typeface="Arial" pitchFamily="34" charset="0"/>
              </a:rPr>
              <a:t>Además, están predispuestos a las tensiones emocionales, por lo que pueden padecer toda clase de molestias de origen nervioso: úlceras de estómago, vómitos, jaquecas, vértigos.</a:t>
            </a:r>
          </a:p>
          <a:p>
            <a:r>
              <a:rPr lang="es-MX" sz="1600" dirty="0" smtClean="0">
                <a:latin typeface="Arial" pitchFamily="34" charset="0"/>
                <a:cs typeface="Arial" pitchFamily="34" charset="0"/>
              </a:rPr>
              <a:t>Deben tratar de practicar técnicas de relajación, y de necesitarlo, utilizar tratamientos alternativos naturales, como beber tisanas de hierbas medicinales</a:t>
            </a:r>
            <a:endParaRPr lang="es-MX" sz="1600" dirty="0">
              <a:latin typeface="Arial" pitchFamily="34" charset="0"/>
              <a:cs typeface="Arial"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2996952"/>
            <a:ext cx="17129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1563" y="4509120"/>
            <a:ext cx="17129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06647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851222"/>
            <a:ext cx="7200800" cy="5386090"/>
          </a:xfrm>
          <a:prstGeom prst="rect">
            <a:avLst/>
          </a:prstGeom>
        </p:spPr>
        <p:txBody>
          <a:bodyPr wrap="square">
            <a:spAutoFit/>
          </a:bodyPr>
          <a:lstStyle/>
          <a:p>
            <a:pPr algn="ctr"/>
            <a:r>
              <a:rPr lang="es-MX" sz="3600" b="1" dirty="0">
                <a:solidFill>
                  <a:prstClr val="black"/>
                </a:solidFill>
                <a:latin typeface="Book Antiqua" panose="02040602050305030304" pitchFamily="18" charset="0"/>
              </a:rPr>
              <a:t>SAGITARIO - PISCIS: </a:t>
            </a:r>
            <a:endParaRPr lang="es-MX" sz="3600" b="1" dirty="0" smtClean="0">
              <a:solidFill>
                <a:prstClr val="black"/>
              </a:solidFill>
              <a:latin typeface="Book Antiqua" panose="02040602050305030304" pitchFamily="18" charset="0"/>
            </a:endParaRPr>
          </a:p>
          <a:p>
            <a:pPr algn="just"/>
            <a:r>
              <a:rPr lang="es-MX" sz="2800" dirty="0" smtClean="0">
                <a:solidFill>
                  <a:prstClr val="black"/>
                </a:solidFill>
                <a:latin typeface="Book Antiqua" panose="02040602050305030304" pitchFamily="18" charset="0"/>
              </a:rPr>
              <a:t>No </a:t>
            </a:r>
            <a:r>
              <a:rPr lang="es-MX" sz="2800" dirty="0">
                <a:solidFill>
                  <a:prstClr val="black"/>
                </a:solidFill>
                <a:latin typeface="Book Antiqua" panose="02040602050305030304" pitchFamily="18" charset="0"/>
              </a:rPr>
              <a:t>llegaran a puerto porque sus naturalezas prácticamente se repelen, PISCIS huye cuando ve a SAGITARIO, por lo que tampoco tendrá mucha oportunidad de intimar, las verdades como puños de SAGITARIO hieren a PISCIS que detesta enfrentarse a la realidad y prefiere adornarla de fantasías, SAGITARIO detesta su eterno aire de víctima y no pierde </a:t>
            </a:r>
            <a:r>
              <a:rPr lang="es-MX" sz="2800" dirty="0" smtClean="0">
                <a:solidFill>
                  <a:prstClr val="black"/>
                </a:solidFill>
                <a:latin typeface="Book Antiqua" panose="02040602050305030304" pitchFamily="18" charset="0"/>
              </a:rPr>
              <a:t>la</a:t>
            </a:r>
          </a:p>
          <a:p>
            <a:r>
              <a:rPr lang="es-MX" sz="2800" dirty="0" smtClean="0">
                <a:solidFill>
                  <a:prstClr val="black"/>
                </a:solidFill>
                <a:latin typeface="Book Antiqua" panose="02040602050305030304" pitchFamily="18" charset="0"/>
              </a:rPr>
              <a:t>oportunidad </a:t>
            </a:r>
            <a:r>
              <a:rPr lang="es-MX" sz="2800" dirty="0">
                <a:solidFill>
                  <a:prstClr val="black"/>
                </a:solidFill>
                <a:latin typeface="Book Antiqua" panose="02040602050305030304" pitchFamily="18" charset="0"/>
              </a:rPr>
              <a:t>de decírselo.</a:t>
            </a:r>
            <a:br>
              <a:rPr lang="es-MX" sz="2800" dirty="0">
                <a:solidFill>
                  <a:prstClr val="black"/>
                </a:solidFill>
                <a:latin typeface="Book Antiqua" panose="02040602050305030304" pitchFamily="18" charset="0"/>
              </a:rPr>
            </a:br>
            <a:endParaRPr lang="es-MX" sz="2800"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2978865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994077"/>
            <a:ext cx="7200800" cy="4955203"/>
          </a:xfrm>
          <a:prstGeom prst="rect">
            <a:avLst/>
          </a:prstGeom>
        </p:spPr>
        <p:txBody>
          <a:bodyPr wrap="square">
            <a:spAutoFit/>
          </a:bodyPr>
          <a:lstStyle/>
          <a:p>
            <a:pPr algn="ctr"/>
            <a:r>
              <a:rPr lang="es-MX" sz="3600" b="1" dirty="0">
                <a:solidFill>
                  <a:prstClr val="black"/>
                </a:solidFill>
                <a:latin typeface="Book Antiqua" panose="02040602050305030304" pitchFamily="18" charset="0"/>
              </a:rPr>
              <a:t>ACUARIO - PISCIS: </a:t>
            </a:r>
            <a:endParaRPr lang="es-MX" sz="3600" b="1" dirty="0" smtClean="0">
              <a:solidFill>
                <a:prstClr val="black"/>
              </a:solidFill>
              <a:latin typeface="Book Antiqua" panose="02040602050305030304" pitchFamily="18" charset="0"/>
            </a:endParaRPr>
          </a:p>
          <a:p>
            <a:pPr algn="just"/>
            <a:r>
              <a:rPr lang="es-MX" sz="2800" dirty="0" smtClean="0">
                <a:solidFill>
                  <a:prstClr val="black"/>
                </a:solidFill>
                <a:latin typeface="Book Antiqua" panose="02040602050305030304" pitchFamily="18" charset="0"/>
              </a:rPr>
              <a:t>Tendrá </a:t>
            </a:r>
            <a:r>
              <a:rPr lang="es-MX" sz="2800" dirty="0">
                <a:solidFill>
                  <a:prstClr val="black"/>
                </a:solidFill>
                <a:latin typeface="Book Antiqua" panose="02040602050305030304" pitchFamily="18" charset="0"/>
              </a:rPr>
              <a:t>un romance breve y original pero pasajero ya que tendrán que poner mucho esfuerzo para comprenderse y no podrán ser naturales en su mutua compañía, PISCIS piensa que ACUARIO es un excéntrico que se distancia de todo mientras que este ve en PISCIS a un sensiblero que desea encontrar un amor que no existe, aunque en el fondo les hará gracia el extraño cosmos particular del otro.</a:t>
            </a:r>
          </a:p>
        </p:txBody>
      </p:sp>
    </p:spTree>
    <p:extLst>
      <p:ext uri="{BB962C8B-B14F-4D97-AF65-F5344CB8AC3E}">
        <p14:creationId xmlns:p14="http://schemas.microsoft.com/office/powerpoint/2010/main" val="4164128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836712"/>
            <a:ext cx="6912768" cy="4955203"/>
          </a:xfrm>
          <a:prstGeom prst="rect">
            <a:avLst/>
          </a:prstGeom>
        </p:spPr>
        <p:txBody>
          <a:bodyPr wrap="square">
            <a:spAutoFit/>
          </a:bodyPr>
          <a:lstStyle/>
          <a:p>
            <a:pPr algn="ctr"/>
            <a:r>
              <a:rPr lang="es-MX" sz="3600" b="1" dirty="0">
                <a:solidFill>
                  <a:prstClr val="black"/>
                </a:solidFill>
                <a:latin typeface="Book Antiqua" panose="02040602050305030304" pitchFamily="18" charset="0"/>
              </a:rPr>
              <a:t>PISCIS - PISCIS: </a:t>
            </a:r>
            <a:endParaRPr lang="es-MX" sz="3600" b="1" dirty="0" smtClean="0">
              <a:solidFill>
                <a:prstClr val="black"/>
              </a:solidFill>
              <a:latin typeface="Book Antiqua" panose="02040602050305030304" pitchFamily="18" charset="0"/>
            </a:endParaRPr>
          </a:p>
          <a:p>
            <a:pPr algn="just"/>
            <a:r>
              <a:rPr lang="es-MX" sz="2800" dirty="0" smtClean="0">
                <a:solidFill>
                  <a:prstClr val="black"/>
                </a:solidFill>
                <a:latin typeface="Book Antiqua" panose="02040602050305030304" pitchFamily="18" charset="0"/>
              </a:rPr>
              <a:t>Serán </a:t>
            </a:r>
            <a:r>
              <a:rPr lang="es-MX" sz="2800" dirty="0">
                <a:solidFill>
                  <a:prstClr val="black"/>
                </a:solidFill>
                <a:latin typeface="Book Antiqua" panose="02040602050305030304" pitchFamily="18" charset="0"/>
              </a:rPr>
              <a:t>amigos del alma pues al ser iguales se entenderán en sus momentos bajos, la suya será una amistad amorosa salpicada de momentos románticos, pero no desembocará en pareja, compartirán sus delicadas emociones, sus fantasías y escapismos, hablaran de amor y de la eternidad par descubrir que necesitan a alguien que les saquen de sus depresiones y no con quien ahogar sus penas. </a:t>
            </a:r>
          </a:p>
        </p:txBody>
      </p:sp>
    </p:spTree>
    <p:extLst>
      <p:ext uri="{BB962C8B-B14F-4D97-AF65-F5344CB8AC3E}">
        <p14:creationId xmlns:p14="http://schemas.microsoft.com/office/powerpoint/2010/main" val="1228033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18464" y="1628800"/>
            <a:ext cx="7056784" cy="3924151"/>
          </a:xfrm>
          <a:prstGeom prst="rect">
            <a:avLst/>
          </a:prstGeom>
        </p:spPr>
        <p:txBody>
          <a:bodyPr wrap="square">
            <a:spAutoFit/>
          </a:bodyPr>
          <a:lstStyle/>
          <a:p>
            <a:pPr algn="ctr"/>
            <a:r>
              <a:rPr lang="es-MX" sz="3600" dirty="0">
                <a:solidFill>
                  <a:prstClr val="black"/>
                </a:solidFill>
                <a:latin typeface="Book Antiqua" panose="02040602050305030304" pitchFamily="18" charset="0"/>
              </a:rPr>
              <a:t>Se lleva bien </a:t>
            </a:r>
            <a:r>
              <a:rPr lang="es-MX" sz="3600" dirty="0" smtClean="0">
                <a:solidFill>
                  <a:prstClr val="black"/>
                </a:solidFill>
                <a:latin typeface="Book Antiqua" panose="02040602050305030304" pitchFamily="18" charset="0"/>
              </a:rPr>
              <a:t>con: </a:t>
            </a:r>
          </a:p>
          <a:p>
            <a:pPr algn="ctr"/>
            <a:endParaRPr lang="es-MX" sz="1100" dirty="0" smtClean="0">
              <a:solidFill>
                <a:prstClr val="black"/>
              </a:solidFill>
              <a:latin typeface="Book Antiqua" panose="02040602050305030304" pitchFamily="18" charset="0"/>
            </a:endParaRPr>
          </a:p>
          <a:p>
            <a:r>
              <a:rPr lang="es-MX" sz="3600" dirty="0" smtClean="0">
                <a:solidFill>
                  <a:prstClr val="black"/>
                </a:solidFill>
                <a:latin typeface="Book Antiqua" panose="02040602050305030304" pitchFamily="18" charset="0"/>
              </a:rPr>
              <a:t>Tauro</a:t>
            </a:r>
            <a:r>
              <a:rPr lang="es-MX" sz="3600" dirty="0">
                <a:solidFill>
                  <a:prstClr val="black"/>
                </a:solidFill>
                <a:latin typeface="Book Antiqua" panose="02040602050305030304" pitchFamily="18" charset="0"/>
              </a:rPr>
              <a:t>, Cáncer, Virgo, Escorpio y </a:t>
            </a:r>
            <a:r>
              <a:rPr lang="es-MX" sz="3600" dirty="0" smtClean="0">
                <a:solidFill>
                  <a:prstClr val="black"/>
                </a:solidFill>
                <a:latin typeface="Book Antiqua" panose="02040602050305030304" pitchFamily="18" charset="0"/>
              </a:rPr>
              <a:t>Capricornio. </a:t>
            </a:r>
            <a:r>
              <a:rPr lang="es-MX" sz="1100" dirty="0" smtClean="0">
                <a:solidFill>
                  <a:prstClr val="black"/>
                </a:solidFill>
                <a:latin typeface="Book Antiqua" panose="02040602050305030304" pitchFamily="18" charset="0"/>
              </a:rPr>
              <a:t> </a:t>
            </a:r>
          </a:p>
          <a:p>
            <a:endParaRPr lang="es-MX" sz="1100" dirty="0" smtClean="0">
              <a:solidFill>
                <a:prstClr val="black"/>
              </a:solidFill>
              <a:latin typeface="Book Antiqua" panose="02040602050305030304" pitchFamily="18" charset="0"/>
            </a:endParaRPr>
          </a:p>
          <a:p>
            <a:pPr algn="ctr"/>
            <a:r>
              <a:rPr lang="es-MX" sz="3600" dirty="0" smtClean="0">
                <a:solidFill>
                  <a:prstClr val="black"/>
                </a:solidFill>
                <a:latin typeface="Book Antiqua" panose="02040602050305030304" pitchFamily="18" charset="0"/>
              </a:rPr>
              <a:t>Se lleva mal con: </a:t>
            </a:r>
            <a:r>
              <a:rPr lang="es-MX" sz="1100" dirty="0" smtClean="0">
                <a:solidFill>
                  <a:prstClr val="black"/>
                </a:solidFill>
                <a:latin typeface="Book Antiqua" panose="02040602050305030304" pitchFamily="18" charset="0"/>
              </a:rPr>
              <a:t>                                                                                             </a:t>
            </a:r>
          </a:p>
          <a:p>
            <a:r>
              <a:rPr lang="es-MX" sz="1100" dirty="0" smtClean="0">
                <a:solidFill>
                  <a:prstClr val="black"/>
                </a:solidFill>
                <a:latin typeface="Book Antiqua" panose="02040602050305030304" pitchFamily="18" charset="0"/>
              </a:rPr>
              <a:t>    </a:t>
            </a:r>
            <a:r>
              <a:rPr lang="es-MX" sz="3600" dirty="0">
                <a:solidFill>
                  <a:prstClr val="black"/>
                </a:solidFill>
                <a:latin typeface="Book Antiqua" panose="02040602050305030304" pitchFamily="18" charset="0"/>
              </a:rPr>
              <a:t/>
            </a:r>
            <a:br>
              <a:rPr lang="es-MX" sz="3600" dirty="0">
                <a:solidFill>
                  <a:prstClr val="black"/>
                </a:solidFill>
                <a:latin typeface="Book Antiqua" panose="02040602050305030304" pitchFamily="18" charset="0"/>
              </a:rPr>
            </a:br>
            <a:r>
              <a:rPr lang="es-MX" sz="3600" dirty="0">
                <a:solidFill>
                  <a:prstClr val="black"/>
                </a:solidFill>
                <a:latin typeface="Book Antiqua" panose="02040602050305030304" pitchFamily="18" charset="0"/>
              </a:rPr>
              <a:t>Sagitario y otros Piscis.</a:t>
            </a:r>
            <a:br>
              <a:rPr lang="es-MX" sz="3600" dirty="0">
                <a:solidFill>
                  <a:prstClr val="black"/>
                </a:solidFill>
                <a:latin typeface="Book Antiqua" panose="02040602050305030304" pitchFamily="18" charset="0"/>
              </a:rPr>
            </a:br>
            <a:endParaRPr lang="es-MX" sz="3600"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2309731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a-lax.xx.fbcdn.net/hphotos-ash3/t1.0-9/1524634_329629460521360_136929515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5688632" cy="607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04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b-lax.xx.fbcdn.net/hphotos-ash3/t1.0-9/1888440_329629453854694_130698976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71849"/>
            <a:ext cx="7220591" cy="476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797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738950" y="99547"/>
            <a:ext cx="2674938" cy="3600986"/>
          </a:xfrm>
          <a:prstGeom prst="rect">
            <a:avLst/>
          </a:prstGeom>
        </p:spPr>
        <p:txBody>
          <a:bodyPr wrap="square">
            <a:spAutoFit/>
          </a:bodyPr>
          <a:lstStyle/>
          <a:p>
            <a:pPr fontAlgn="base"/>
            <a:r>
              <a:rPr lang="es-MX" dirty="0"/>
              <a:t/>
            </a:r>
            <a:br>
              <a:rPr lang="es-MX" dirty="0"/>
            </a:br>
            <a:r>
              <a:rPr lang="es-MX" b="1" dirty="0"/>
              <a:t>LEO</a:t>
            </a:r>
            <a:endParaRPr lang="es-MX" dirty="0"/>
          </a:p>
          <a:p>
            <a:pPr algn="just" fontAlgn="base"/>
            <a:r>
              <a:rPr lang="es-MX" sz="1600" dirty="0">
                <a:latin typeface="Arial" pitchFamily="34" charset="0"/>
                <a:cs typeface="Arial" pitchFamily="34" charset="0"/>
              </a:rPr>
              <a:t>Signo de Fuego, Leo rige el corazón y la espalda. Son emocionales y generosos y sus áreas de mayor vulnerabilidad son el pecho, la región dorsal de la espalda, y la columna.</a:t>
            </a:r>
          </a:p>
          <a:p>
            <a:pPr algn="just" fontAlgn="base"/>
            <a:r>
              <a:rPr lang="es-MX" sz="1600" dirty="0">
                <a:latin typeface="Arial" pitchFamily="34" charset="0"/>
                <a:cs typeface="Arial" pitchFamily="34" charset="0"/>
              </a:rPr>
              <a:t>Ante las emociones fuertes, o situaciones de tensión, pueden padecer palpitaciones cardíacas </a:t>
            </a:r>
            <a:r>
              <a:rPr lang="es-MX" sz="1600" dirty="0" smtClean="0">
                <a:latin typeface="Arial" pitchFamily="34" charset="0"/>
                <a:cs typeface="Arial" pitchFamily="34" charset="0"/>
              </a:rPr>
              <a:t>pasajeras</a:t>
            </a:r>
            <a:endParaRPr lang="es-MX" sz="1600" dirty="0">
              <a:latin typeface="Arial" pitchFamily="34" charset="0"/>
              <a:cs typeface="Arial" pitchFamily="34" charset="0"/>
            </a:endParaRPr>
          </a:p>
        </p:txBody>
      </p:sp>
      <p:sp>
        <p:nvSpPr>
          <p:cNvPr id="5" name="4 Rectángulo"/>
          <p:cNvSpPr/>
          <p:nvPr/>
        </p:nvSpPr>
        <p:spPr>
          <a:xfrm>
            <a:off x="6040760" y="271401"/>
            <a:ext cx="2891974" cy="3323987"/>
          </a:xfrm>
          <a:prstGeom prst="rect">
            <a:avLst/>
          </a:prstGeom>
        </p:spPr>
        <p:txBody>
          <a:bodyPr wrap="square">
            <a:spAutoFit/>
          </a:bodyPr>
          <a:lstStyle/>
          <a:p>
            <a:pPr fontAlgn="base"/>
            <a:r>
              <a:rPr lang="es-MX" b="1" dirty="0"/>
              <a:t>VIRGO</a:t>
            </a:r>
            <a:endParaRPr lang="es-MX" dirty="0"/>
          </a:p>
          <a:p>
            <a:pPr algn="just" fontAlgn="base"/>
            <a:r>
              <a:rPr lang="es-MX" sz="1600" dirty="0" smtClean="0">
                <a:latin typeface="Arial" pitchFamily="34" charset="0"/>
                <a:cs typeface="Arial" pitchFamily="34" charset="0"/>
              </a:rPr>
              <a:t>Sus </a:t>
            </a:r>
            <a:r>
              <a:rPr lang="es-MX" sz="1600" dirty="0">
                <a:latin typeface="Arial" pitchFamily="34" charset="0"/>
                <a:cs typeface="Arial" pitchFamily="34" charset="0"/>
              </a:rPr>
              <a:t>puntos débiles son el aparato digestivo y el sistema nervioso.</a:t>
            </a:r>
          </a:p>
          <a:p>
            <a:pPr algn="just" fontAlgn="base"/>
            <a:r>
              <a:rPr lang="es-MX" sz="1600" dirty="0">
                <a:latin typeface="Arial" pitchFamily="34" charset="0"/>
                <a:cs typeface="Arial" pitchFamily="34" charset="0"/>
              </a:rPr>
              <a:t>Así como Aries subestima sus síntomas, Virgo puede dar una importancia desmedida al más mínimo síntoma físico, por lo cual debe cuidarse de no caer en la hipocondría y no prolongar demasiado los períodos de convalecencia o reposo</a:t>
            </a:r>
            <a:r>
              <a:rPr lang="es-MX" sz="1600" dirty="0" smtClean="0">
                <a:latin typeface="Arial" pitchFamily="34" charset="0"/>
                <a:cs typeface="Arial" pitchFamily="34" charset="0"/>
              </a:rPr>
              <a:t>.</a:t>
            </a:r>
            <a:endParaRPr lang="es-MX" sz="1600" dirty="0">
              <a:latin typeface="Arial" pitchFamily="34" charset="0"/>
              <a:cs typeface="Arial" pitchFamily="34" charset="0"/>
            </a:endParaRPr>
          </a:p>
        </p:txBody>
      </p:sp>
      <p:sp>
        <p:nvSpPr>
          <p:cNvPr id="6" name="5 Rectángulo"/>
          <p:cNvSpPr/>
          <p:nvPr/>
        </p:nvSpPr>
        <p:spPr>
          <a:xfrm>
            <a:off x="1763389" y="3964319"/>
            <a:ext cx="2803376" cy="2585323"/>
          </a:xfrm>
          <a:prstGeom prst="rect">
            <a:avLst/>
          </a:prstGeom>
        </p:spPr>
        <p:txBody>
          <a:bodyPr wrap="square">
            <a:spAutoFit/>
          </a:bodyPr>
          <a:lstStyle/>
          <a:p>
            <a:pPr fontAlgn="base"/>
            <a:r>
              <a:rPr lang="es-MX" b="1" dirty="0"/>
              <a:t>LIBRA</a:t>
            </a:r>
            <a:endParaRPr lang="es-MX" dirty="0"/>
          </a:p>
          <a:p>
            <a:pPr algn="just" fontAlgn="base"/>
            <a:r>
              <a:rPr lang="es-MX" sz="1600" dirty="0" smtClean="0">
                <a:latin typeface="Arial" pitchFamily="34" charset="0"/>
                <a:cs typeface="Arial" pitchFamily="34" charset="0"/>
              </a:rPr>
              <a:t> </a:t>
            </a:r>
            <a:r>
              <a:rPr lang="es-MX" sz="1600" dirty="0">
                <a:latin typeface="Arial" pitchFamily="34" charset="0"/>
                <a:cs typeface="Arial" pitchFamily="34" charset="0"/>
              </a:rPr>
              <a:t>los riñones, la vejiga, la región lumbar.</a:t>
            </a:r>
          </a:p>
          <a:p>
            <a:pPr algn="just" fontAlgn="base"/>
            <a:r>
              <a:rPr lang="es-MX" sz="1600" dirty="0">
                <a:latin typeface="Arial" pitchFamily="34" charset="0"/>
                <a:cs typeface="Arial" pitchFamily="34" charset="0"/>
              </a:rPr>
              <a:t>Son personas bastante saludables pero manifiestan en exceso sus problemas emocionales a través de síntomas de tipo alérgico, asmas, o gripes, también problemas en la piel</a:t>
            </a:r>
            <a:r>
              <a:rPr lang="es-MX" sz="1600" dirty="0" smtClean="0">
                <a:latin typeface="Arial" pitchFamily="34" charset="0"/>
                <a:cs typeface="Arial" pitchFamily="34" charset="0"/>
              </a:rPr>
              <a:t>.</a:t>
            </a:r>
            <a:endParaRPr lang="es-MX" sz="1600" dirty="0">
              <a:latin typeface="Arial" pitchFamily="34" charset="0"/>
              <a:cs typeface="Arial" pitchFamily="34" charset="0"/>
            </a:endParaRPr>
          </a:p>
        </p:txBody>
      </p:sp>
      <p:sp>
        <p:nvSpPr>
          <p:cNvPr id="7" name="6 Rectángulo"/>
          <p:cNvSpPr/>
          <p:nvPr/>
        </p:nvSpPr>
        <p:spPr>
          <a:xfrm>
            <a:off x="6228184" y="4379898"/>
            <a:ext cx="2704550" cy="1815882"/>
          </a:xfrm>
          <a:prstGeom prst="rect">
            <a:avLst/>
          </a:prstGeom>
        </p:spPr>
        <p:txBody>
          <a:bodyPr wrap="square">
            <a:spAutoFit/>
          </a:bodyPr>
          <a:lstStyle/>
          <a:p>
            <a:pPr fontAlgn="base"/>
            <a:r>
              <a:rPr lang="es-MX" sz="1600" b="1" dirty="0">
                <a:latin typeface="Arial" pitchFamily="34" charset="0"/>
                <a:cs typeface="Arial" pitchFamily="34" charset="0"/>
              </a:rPr>
              <a:t>ESCORPIO</a:t>
            </a:r>
            <a:endParaRPr lang="es-MX" sz="1600" dirty="0">
              <a:latin typeface="Arial" pitchFamily="34" charset="0"/>
              <a:cs typeface="Arial" pitchFamily="34" charset="0"/>
            </a:endParaRPr>
          </a:p>
          <a:p>
            <a:pPr fontAlgn="base"/>
            <a:r>
              <a:rPr lang="es-MX" sz="1600" dirty="0" smtClean="0">
                <a:latin typeface="Arial" pitchFamily="34" charset="0"/>
                <a:cs typeface="Arial" pitchFamily="34" charset="0"/>
              </a:rPr>
              <a:t>las </a:t>
            </a:r>
            <a:r>
              <a:rPr lang="es-MX" sz="1600" dirty="0">
                <a:latin typeface="Arial" pitchFamily="34" charset="0"/>
                <a:cs typeface="Arial" pitchFamily="34" charset="0"/>
              </a:rPr>
              <a:t>partes débiles de su anatomía son la pelvis, la vejiga y la garganta.</a:t>
            </a:r>
          </a:p>
          <a:p>
            <a:pPr fontAlgn="base"/>
            <a:r>
              <a:rPr lang="es-MX" sz="1600" dirty="0">
                <a:latin typeface="Arial" pitchFamily="34" charset="0"/>
                <a:cs typeface="Arial" pitchFamily="34" charset="0"/>
              </a:rPr>
              <a:t>En líneas generales, gozan de buena salud, incluso rechazan las </a:t>
            </a:r>
            <a:r>
              <a:rPr lang="es-MX" sz="1600" dirty="0" smtClean="0">
                <a:latin typeface="Arial" pitchFamily="34" charset="0"/>
                <a:cs typeface="Arial" pitchFamily="34" charset="0"/>
              </a:rPr>
              <a:t>enfermedades</a:t>
            </a:r>
            <a:endParaRPr lang="es-MX" sz="1600" dirty="0">
              <a:latin typeface="Arial" pitchFamily="34" charset="0"/>
              <a:cs typeface="Arial"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9" y="385315"/>
            <a:ext cx="1224136"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676" y="271401"/>
            <a:ext cx="980224" cy="19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descr="http://ceibalpadres.elpais.com.uy/wp-content/uploads/2012/04/libra-300x300.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204" y="4441423"/>
            <a:ext cx="135446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ceibalpadres.elpais.com.uy/wp-content/uploads/2012/04/escorpio-300x300.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4420" y="4293418"/>
            <a:ext cx="1252736" cy="136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3462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506635" y="260648"/>
            <a:ext cx="2676484" cy="1600438"/>
          </a:xfrm>
          <a:prstGeom prst="rect">
            <a:avLst/>
          </a:prstGeom>
        </p:spPr>
        <p:txBody>
          <a:bodyPr wrap="square">
            <a:spAutoFit/>
          </a:bodyPr>
          <a:lstStyle/>
          <a:p>
            <a:pPr fontAlgn="base"/>
            <a:r>
              <a:rPr lang="es-MX" b="1" dirty="0"/>
              <a:t>SAGITARIO</a:t>
            </a:r>
            <a:endParaRPr lang="es-MX" dirty="0"/>
          </a:p>
          <a:p>
            <a:pPr fontAlgn="base"/>
            <a:r>
              <a:rPr lang="es-MX" sz="1600" dirty="0" smtClean="0">
                <a:latin typeface="Arial" pitchFamily="34" charset="0"/>
                <a:cs typeface="Arial" pitchFamily="34" charset="0"/>
              </a:rPr>
              <a:t>Son </a:t>
            </a:r>
            <a:r>
              <a:rPr lang="es-MX" sz="1600" dirty="0">
                <a:latin typeface="Arial" pitchFamily="34" charset="0"/>
                <a:cs typeface="Arial" pitchFamily="34" charset="0"/>
              </a:rPr>
              <a:t>propensos a la ciática, la gota, y suelen padecer dolores en las caderas y en los </a:t>
            </a:r>
            <a:r>
              <a:rPr lang="es-MX" sz="1600" dirty="0" smtClean="0">
                <a:latin typeface="Arial" pitchFamily="34" charset="0"/>
                <a:cs typeface="Arial" pitchFamily="34" charset="0"/>
              </a:rPr>
              <a:t>muslos, Su </a:t>
            </a:r>
            <a:r>
              <a:rPr lang="es-MX" sz="1600" dirty="0">
                <a:latin typeface="Arial" pitchFamily="34" charset="0"/>
                <a:cs typeface="Arial" pitchFamily="34" charset="0"/>
              </a:rPr>
              <a:t>salud en líneas generales es </a:t>
            </a:r>
            <a:r>
              <a:rPr lang="es-MX" sz="1600" dirty="0" smtClean="0">
                <a:latin typeface="Arial" pitchFamily="34" charset="0"/>
                <a:cs typeface="Arial" pitchFamily="34" charset="0"/>
              </a:rPr>
              <a:t>buena</a:t>
            </a:r>
            <a:endParaRPr lang="es-MX" sz="1600" dirty="0">
              <a:latin typeface="Arial" pitchFamily="34" charset="0"/>
              <a:cs typeface="Arial" pitchFamily="34" charset="0"/>
            </a:endParaRPr>
          </a:p>
        </p:txBody>
      </p:sp>
      <p:sp>
        <p:nvSpPr>
          <p:cNvPr id="5" name="4 Rectángulo"/>
          <p:cNvSpPr/>
          <p:nvPr/>
        </p:nvSpPr>
        <p:spPr>
          <a:xfrm>
            <a:off x="5856718" y="348918"/>
            <a:ext cx="3156942" cy="2092881"/>
          </a:xfrm>
          <a:prstGeom prst="rect">
            <a:avLst/>
          </a:prstGeom>
        </p:spPr>
        <p:txBody>
          <a:bodyPr wrap="square">
            <a:spAutoFit/>
          </a:bodyPr>
          <a:lstStyle/>
          <a:p>
            <a:pPr fontAlgn="base"/>
            <a:r>
              <a:rPr lang="es-MX" b="1" dirty="0"/>
              <a:t>CAPRICORNIO</a:t>
            </a:r>
            <a:endParaRPr lang="es-MX" dirty="0"/>
          </a:p>
          <a:p>
            <a:pPr fontAlgn="base"/>
            <a:r>
              <a:rPr lang="es-MX" sz="1600" dirty="0" smtClean="0">
                <a:latin typeface="Arial" pitchFamily="34" charset="0"/>
                <a:cs typeface="Arial" pitchFamily="34" charset="0"/>
              </a:rPr>
              <a:t>las rodillas </a:t>
            </a:r>
            <a:r>
              <a:rPr lang="es-MX" sz="1600" dirty="0">
                <a:latin typeface="Arial" pitchFamily="34" charset="0"/>
                <a:cs typeface="Arial" pitchFamily="34" charset="0"/>
              </a:rPr>
              <a:t>terminan en enfermedades óseas o reumatismo.</a:t>
            </a:r>
          </a:p>
          <a:p>
            <a:pPr fontAlgn="base"/>
            <a:r>
              <a:rPr lang="es-MX" sz="1600" dirty="0">
                <a:latin typeface="Arial" pitchFamily="34" charset="0"/>
                <a:cs typeface="Arial" pitchFamily="34" charset="0"/>
              </a:rPr>
              <a:t>En general, Capricornio goza de muy buena salud, aunque debe cuidarse del frío, que les perjudica mucho</a:t>
            </a:r>
            <a:r>
              <a:rPr lang="es-MX" sz="1600" dirty="0" smtClean="0">
                <a:latin typeface="Arial" pitchFamily="34" charset="0"/>
                <a:cs typeface="Arial" pitchFamily="34" charset="0"/>
              </a:rPr>
              <a:t>.</a:t>
            </a:r>
            <a:endParaRPr lang="es-MX" sz="1600" dirty="0">
              <a:latin typeface="Arial" pitchFamily="34" charset="0"/>
              <a:cs typeface="Arial" pitchFamily="34" charset="0"/>
            </a:endParaRPr>
          </a:p>
        </p:txBody>
      </p:sp>
      <p:sp>
        <p:nvSpPr>
          <p:cNvPr id="6" name="5 Rectángulo"/>
          <p:cNvSpPr/>
          <p:nvPr/>
        </p:nvSpPr>
        <p:spPr>
          <a:xfrm>
            <a:off x="1835696" y="2264485"/>
            <a:ext cx="2664296" cy="4585871"/>
          </a:xfrm>
          <a:prstGeom prst="rect">
            <a:avLst/>
          </a:prstGeom>
        </p:spPr>
        <p:txBody>
          <a:bodyPr wrap="square">
            <a:spAutoFit/>
          </a:bodyPr>
          <a:lstStyle/>
          <a:p>
            <a:pPr fontAlgn="base"/>
            <a:r>
              <a:rPr lang="es-MX" b="1" dirty="0"/>
              <a:t>ACUARIO</a:t>
            </a:r>
            <a:endParaRPr lang="es-MX" dirty="0"/>
          </a:p>
          <a:p>
            <a:pPr algn="just" fontAlgn="base"/>
            <a:r>
              <a:rPr lang="es-MX" sz="1600" dirty="0" smtClean="0">
                <a:latin typeface="Arial" pitchFamily="34" charset="0"/>
                <a:cs typeface="Arial" pitchFamily="34" charset="0"/>
              </a:rPr>
              <a:t>las </a:t>
            </a:r>
            <a:r>
              <a:rPr lang="es-MX" sz="1600" dirty="0">
                <a:latin typeface="Arial" pitchFamily="34" charset="0"/>
                <a:cs typeface="Arial" pitchFamily="34" charset="0"/>
              </a:rPr>
              <a:t>pantorrillas, la garganta y los pulmones.</a:t>
            </a:r>
          </a:p>
          <a:p>
            <a:pPr algn="just" fontAlgn="base"/>
            <a:r>
              <a:rPr lang="es-MX" sz="1600" dirty="0">
                <a:latin typeface="Arial" pitchFamily="34" charset="0"/>
                <a:cs typeface="Arial" pitchFamily="34" charset="0"/>
              </a:rPr>
              <a:t>Sus puntos débiles son el sistema cardiovascular y los problemas en la sangre.</a:t>
            </a:r>
          </a:p>
          <a:p>
            <a:pPr algn="just" fontAlgn="base"/>
            <a:r>
              <a:rPr lang="es-MX" sz="1600" dirty="0" smtClean="0">
                <a:latin typeface="Arial" pitchFamily="34" charset="0"/>
                <a:cs typeface="Arial" pitchFamily="34" charset="0"/>
              </a:rPr>
              <a:t>son </a:t>
            </a:r>
            <a:r>
              <a:rPr lang="es-MX" sz="1600" dirty="0">
                <a:latin typeface="Arial" pitchFamily="34" charset="0"/>
                <a:cs typeface="Arial" pitchFamily="34" charset="0"/>
              </a:rPr>
              <a:t>muy nerviosos, pero liberan todas sus emociones, de manera que las tensiones no resienten su salud; sí deben tener precauciones con todas las enfermedades derivadas de la sangre: anemia, mala circulación, várices, incluso tensión arterial variable.</a:t>
            </a:r>
          </a:p>
          <a:p>
            <a:pPr fontAlgn="base"/>
            <a:endParaRPr lang="es-MX" dirty="0"/>
          </a:p>
        </p:txBody>
      </p:sp>
      <p:sp>
        <p:nvSpPr>
          <p:cNvPr id="7" name="6 Rectángulo"/>
          <p:cNvSpPr/>
          <p:nvPr/>
        </p:nvSpPr>
        <p:spPr>
          <a:xfrm>
            <a:off x="6016014" y="3178012"/>
            <a:ext cx="2997646" cy="2308324"/>
          </a:xfrm>
          <a:prstGeom prst="rect">
            <a:avLst/>
          </a:prstGeom>
        </p:spPr>
        <p:txBody>
          <a:bodyPr wrap="square">
            <a:spAutoFit/>
          </a:bodyPr>
          <a:lstStyle/>
          <a:p>
            <a:pPr fontAlgn="base"/>
            <a:r>
              <a:rPr lang="es-MX" sz="1600" b="1" dirty="0" smtClean="0">
                <a:latin typeface="Arial" pitchFamily="34" charset="0"/>
                <a:cs typeface="Arial" pitchFamily="34" charset="0"/>
              </a:rPr>
              <a:t>PISCIS</a:t>
            </a:r>
            <a:endParaRPr lang="es-MX" sz="1600" dirty="0">
              <a:latin typeface="Arial" pitchFamily="34" charset="0"/>
              <a:cs typeface="Arial" pitchFamily="34" charset="0"/>
            </a:endParaRPr>
          </a:p>
          <a:p>
            <a:pPr fontAlgn="base"/>
            <a:r>
              <a:rPr lang="es-MX" sz="1600" dirty="0" smtClean="0">
                <a:latin typeface="Arial" pitchFamily="34" charset="0"/>
                <a:cs typeface="Arial" pitchFamily="34" charset="0"/>
              </a:rPr>
              <a:t>Sus </a:t>
            </a:r>
            <a:r>
              <a:rPr lang="es-MX" sz="1600" dirty="0">
                <a:latin typeface="Arial" pitchFamily="34" charset="0"/>
                <a:cs typeface="Arial" pitchFamily="34" charset="0"/>
              </a:rPr>
              <a:t>puntos débiles son los trastornos digestivos originados en el sistema nervioso, los pies, los tobillos.</a:t>
            </a:r>
          </a:p>
          <a:p>
            <a:pPr fontAlgn="base"/>
            <a:r>
              <a:rPr lang="es-MX" sz="1600" dirty="0">
                <a:latin typeface="Arial" pitchFamily="34" charset="0"/>
                <a:cs typeface="Arial" pitchFamily="34" charset="0"/>
              </a:rPr>
              <a:t>También el sistema linfático, variable, que ocasiona problemas como hinchazón, obesidad, celulitis</a:t>
            </a:r>
            <a:r>
              <a:rPr lang="es-MX" sz="1600" dirty="0" smtClean="0">
                <a:latin typeface="Arial" pitchFamily="34" charset="0"/>
                <a:cs typeface="Arial" pitchFamily="34" charset="0"/>
              </a:rPr>
              <a:t>.</a:t>
            </a:r>
            <a:endParaRPr lang="es-MX" sz="1600" dirty="0">
              <a:latin typeface="Arial" pitchFamily="34" charset="0"/>
              <a:cs typeface="Arial" pitchFamily="34" charset="0"/>
            </a:endParaRPr>
          </a:p>
        </p:txBody>
      </p:sp>
      <p:pic>
        <p:nvPicPr>
          <p:cNvPr id="8" name="Picture 13" descr="http://ceibalpadres.elpais.com.uy/wp-content/uploads/2012/04/piscis-300x30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7961" y="3269022"/>
            <a:ext cx="127104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ceibalpadres.elpais.com.uy/wp-content/uploads/2012/04/sagitario-300x300.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491" y="465521"/>
            <a:ext cx="1296144" cy="1253682"/>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3064" y="348918"/>
            <a:ext cx="1345961" cy="163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7" descr="http://ceibalpadres.elpais.com.uy/wp-content/uploads/2012/04/acuario-300x300.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491" y="2411772"/>
            <a:ext cx="1371647"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9373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http://astrolandia.weebly.com/uploads/1/7/4/7/17479107/9862335.jpg?5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473" y="1052736"/>
            <a:ext cx="8136904" cy="54006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259632" y="188640"/>
            <a:ext cx="6768752" cy="707886"/>
          </a:xfrm>
          <a:prstGeom prst="rect">
            <a:avLst/>
          </a:prstGeom>
          <a:noFill/>
        </p:spPr>
        <p:txBody>
          <a:bodyPr wrap="square" rtlCol="0">
            <a:spAutoFit/>
          </a:bodyPr>
          <a:lstStyle/>
          <a:p>
            <a:r>
              <a:rPr lang="es-MX" sz="2000" u="sng" dirty="0" smtClean="0">
                <a:latin typeface="Arial Black" pitchFamily="34" charset="0"/>
              </a:rPr>
              <a:t>PARTE DEL CUERPO QUE DEBE CUIDAR </a:t>
            </a:r>
          </a:p>
          <a:p>
            <a:pPr algn="ctr"/>
            <a:r>
              <a:rPr lang="es-MX" sz="2000" u="sng" dirty="0" smtClean="0">
                <a:latin typeface="Arial Black" pitchFamily="34" charset="0"/>
              </a:rPr>
              <a:t>CADA SIGNO ZODIACAL</a:t>
            </a:r>
            <a:endParaRPr lang="es-MX" sz="2000" u="sng" dirty="0">
              <a:latin typeface="Arial Black" pitchFamily="34" charset="0"/>
            </a:endParaRPr>
          </a:p>
        </p:txBody>
      </p:sp>
    </p:spTree>
    <p:extLst>
      <p:ext uri="{BB962C8B-B14F-4D97-AF65-F5344CB8AC3E}">
        <p14:creationId xmlns:p14="http://schemas.microsoft.com/office/powerpoint/2010/main" val="270824211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5 CuadroTexto"/>
          <p:cNvSpPr txBox="1"/>
          <p:nvPr/>
        </p:nvSpPr>
        <p:spPr>
          <a:xfrm>
            <a:off x="2513296" y="482289"/>
            <a:ext cx="3492303" cy="400110"/>
          </a:xfrm>
          <a:prstGeom prst="rect">
            <a:avLst/>
          </a:prstGeom>
          <a:noFill/>
        </p:spPr>
        <p:txBody>
          <a:bodyPr wrap="none" rtlCol="0">
            <a:spAutoFit/>
          </a:bodyPr>
          <a:lstStyle/>
          <a:p>
            <a:pPr algn="ctr"/>
            <a:r>
              <a:rPr lang="es-MX" sz="2000" u="sng" dirty="0" smtClean="0">
                <a:latin typeface="Arial Black" pitchFamily="34" charset="0"/>
              </a:rPr>
              <a:t>SIGNOS COMPATIBLES</a:t>
            </a:r>
            <a:endParaRPr lang="es-MX" sz="2000" u="sng" dirty="0">
              <a:latin typeface="Arial Black" pitchFamily="34" charset="0"/>
            </a:endParaRPr>
          </a:p>
        </p:txBody>
      </p:sp>
      <p:sp>
        <p:nvSpPr>
          <p:cNvPr id="3" name="Rectangle 1"/>
          <p:cNvSpPr>
            <a:spLocks noChangeArrowheads="1"/>
          </p:cNvSpPr>
          <p:nvPr/>
        </p:nvSpPr>
        <p:spPr bwMode="auto">
          <a:xfrm>
            <a:off x="467544" y="2232159"/>
            <a:ext cx="831641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Aries le gusta la sensualidad de Cáncer, y Cáncer adora a su ardiente sexualidad.</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Aries es la pasión desnuda; la de Cáncer es clandestina y secreta. Si ella le habla a él de concretar algún compromiso de pareja, Aries saldrá corriendo.</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combinación entre Cáncer y Aries es excelente para experimentar una relación apasionada y salvaje, pero Aries no está interesado en sus sentimientos, solo en los propios.</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Rectangle 1"/>
          <p:cNvSpPr>
            <a:spLocks noChangeArrowheads="1"/>
          </p:cNvSpPr>
          <p:nvPr/>
        </p:nvSpPr>
        <p:spPr bwMode="auto">
          <a:xfrm rot="10800000" flipV="1">
            <a:off x="230167" y="4365104"/>
            <a:ext cx="864096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rgbClr val="000000"/>
                </a:solidFill>
                <a:effectLst/>
                <a:latin typeface="Calibri" pitchFamily="34" charset="0"/>
                <a:ea typeface="Times New Roman" pitchFamily="18" charset="0"/>
                <a:cs typeface="Segoe UI" pitchFamily="34" charset="0"/>
              </a:rPr>
              <a:t>Tanto Cáncer como Tauro necesitan mucho cariño. Para Tauro ese cariño es más físico, en cambio para Cáncer, es más emocional.</a:t>
            </a:r>
            <a:endParaRPr kumimoji="0" lang="es-MX"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rgbClr val="000000"/>
                </a:solidFill>
                <a:effectLst/>
                <a:latin typeface="Calibri" pitchFamily="34" charset="0"/>
                <a:ea typeface="Times New Roman" pitchFamily="18" charset="0"/>
                <a:cs typeface="Segoe UI" pitchFamily="34" charset="0"/>
              </a:rPr>
              <a:t>Cáncer y Tauro pueden crear un estilo de vida tranquilo porque ninguno de ellos quiere ganar puntos sobre el otro.</a:t>
            </a:r>
            <a:endParaRPr kumimoji="0" lang="es-MX"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rgbClr val="000000"/>
                </a:solidFill>
                <a:effectLst/>
                <a:latin typeface="Calibri" pitchFamily="34" charset="0"/>
                <a:ea typeface="Times New Roman" pitchFamily="18" charset="0"/>
                <a:cs typeface="Segoe UI" pitchFamily="34" charset="0"/>
              </a:rPr>
              <a:t>La relación entre Cáncer y Tauro es excelente para el placer sexual y sería muy duradera.</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Calibri" pitchFamily="34" charset="0"/>
              <a:cs typeface="Arial" pitchFamily="34" charset="0"/>
            </a:endParaRPr>
          </a:p>
        </p:txBody>
      </p:sp>
      <p:sp>
        <p:nvSpPr>
          <p:cNvPr id="5" name="2 Título"/>
          <p:cNvSpPr>
            <a:spLocks noGrp="1"/>
          </p:cNvSpPr>
          <p:nvPr>
            <p:ph type="title"/>
          </p:nvPr>
        </p:nvSpPr>
        <p:spPr>
          <a:xfrm>
            <a:off x="179512" y="1556792"/>
            <a:ext cx="8763000" cy="468288"/>
          </a:xfrm>
        </p:spPr>
        <p:txBody>
          <a:bodyPr/>
          <a:lstStyle/>
          <a:p>
            <a:pPr algn="l"/>
            <a:r>
              <a:rPr lang="es-MX" sz="2000" dirty="0" smtClean="0"/>
              <a:t>ARIES Y CÁNCER</a:t>
            </a:r>
            <a:endParaRPr lang="es-MX" sz="2000" dirty="0"/>
          </a:p>
        </p:txBody>
      </p:sp>
      <p:sp>
        <p:nvSpPr>
          <p:cNvPr id="7" name="2 Título"/>
          <p:cNvSpPr txBox="1">
            <a:spLocks/>
          </p:cNvSpPr>
          <p:nvPr/>
        </p:nvSpPr>
        <p:spPr>
          <a:xfrm>
            <a:off x="107504" y="3933056"/>
            <a:ext cx="8763000" cy="4682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2000" b="0" i="0" u="none" strike="noStrike" kern="1200" cap="none" spc="0" normalizeH="0" baseline="0" noProof="0" dirty="0" smtClean="0">
                <a:ln>
                  <a:noFill/>
                </a:ln>
                <a:solidFill>
                  <a:schemeClr val="tx2"/>
                </a:solidFill>
                <a:effectLst/>
                <a:uLnTx/>
                <a:uFillTx/>
                <a:latin typeface="+mj-lt"/>
                <a:ea typeface="+mj-ea"/>
                <a:cs typeface="+mj-cs"/>
              </a:rPr>
              <a:t>TAURO Y CÁNCER</a:t>
            </a:r>
            <a:endParaRPr kumimoji="0" lang="es-MX" sz="20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7 Rectángulo"/>
          <p:cNvSpPr/>
          <p:nvPr/>
        </p:nvSpPr>
        <p:spPr>
          <a:xfrm>
            <a:off x="2981920" y="836712"/>
            <a:ext cx="2659702" cy="769441"/>
          </a:xfrm>
          <a:prstGeom prst="rect">
            <a:avLst/>
          </a:prstGeom>
          <a:noFill/>
        </p:spPr>
        <p:txBody>
          <a:bodyPr wrap="none" lIns="91440" tIns="45720" rIns="91440" bIns="45720">
            <a:spAutoFit/>
          </a:bodyPr>
          <a:lstStyle/>
          <a:p>
            <a:pPr algn="ctr"/>
            <a:r>
              <a:rPr lang="es-E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CÁNCER</a:t>
            </a:r>
            <a:endParaRPr lang="es-E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54691638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107504" y="1412776"/>
            <a:ext cx="88204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 parecer, el capitán del placer sexual Escorpio, es irresistible para Cáncer.</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Por otra parte, Escorpio no se detendrá y dejará de ser para conseguir conquistar a Cáncer.</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combinación entre Cáncer y Escorpio puede ser buena para una relación erótica, emocional y profunda, pero Cáncer debe de tener cuidado: Escorpio puede destruir lo que ama.</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5" name="Rectangle 1"/>
          <p:cNvSpPr>
            <a:spLocks noChangeArrowheads="1"/>
          </p:cNvSpPr>
          <p:nvPr/>
        </p:nvSpPr>
        <p:spPr bwMode="auto">
          <a:xfrm>
            <a:off x="179512" y="4437112"/>
            <a:ext cx="87484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Cáncer necesita sentir en control de sus emociones y Capricornio, necesita sentir el control en su vida. </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Así pues a ambos, les gusta jugar juegos sexuales de una manera especial para la defensa de sus lados vulnerables. La misteriosa feminidad de Cáncer, mantiene a Capricornio enganchado. </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combinación entre Cáncer y Capricornio representa una ambiciosa relación, además de profunda y satisfactoria, y a menudo de larga duración.</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6" name="2 Título"/>
          <p:cNvSpPr>
            <a:spLocks noGrp="1"/>
          </p:cNvSpPr>
          <p:nvPr>
            <p:ph type="title"/>
          </p:nvPr>
        </p:nvSpPr>
        <p:spPr>
          <a:xfrm>
            <a:off x="179512" y="692696"/>
            <a:ext cx="8763000" cy="468288"/>
          </a:xfrm>
        </p:spPr>
        <p:txBody>
          <a:bodyPr/>
          <a:lstStyle/>
          <a:p>
            <a:pPr algn="l"/>
            <a:r>
              <a:rPr lang="es-MX" sz="2000" dirty="0" smtClean="0"/>
              <a:t>ESCORPIO Y CÁNCER</a:t>
            </a:r>
            <a:endParaRPr lang="es-MX" sz="2000" dirty="0"/>
          </a:p>
        </p:txBody>
      </p:sp>
      <p:sp>
        <p:nvSpPr>
          <p:cNvPr id="7" name="2 Título"/>
          <p:cNvSpPr txBox="1">
            <a:spLocks/>
          </p:cNvSpPr>
          <p:nvPr/>
        </p:nvSpPr>
        <p:spPr>
          <a:xfrm>
            <a:off x="0" y="3645024"/>
            <a:ext cx="8763000" cy="4682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2000" b="0" i="0" u="none" strike="noStrike" kern="1200" cap="none" spc="0" normalizeH="0" baseline="0" noProof="0" dirty="0" smtClean="0">
                <a:ln>
                  <a:noFill/>
                </a:ln>
                <a:solidFill>
                  <a:schemeClr val="tx2"/>
                </a:solidFill>
                <a:effectLst/>
                <a:uLnTx/>
                <a:uFillTx/>
                <a:latin typeface="+mj-lt"/>
                <a:ea typeface="+mj-ea"/>
                <a:cs typeface="+mj-cs"/>
              </a:rPr>
              <a:t>CAPRICORNIO Y CANCER</a:t>
            </a:r>
            <a:endParaRPr kumimoji="0" lang="es-MX" sz="2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2802229" y="398076"/>
            <a:ext cx="3918701" cy="400110"/>
          </a:xfrm>
          <a:prstGeom prst="rect">
            <a:avLst/>
          </a:prstGeom>
        </p:spPr>
        <p:txBody>
          <a:bodyPr wrap="none">
            <a:spAutoFit/>
          </a:bodyPr>
          <a:lstStyle/>
          <a:p>
            <a:pPr algn="ctr"/>
            <a:r>
              <a:rPr lang="es-MX" sz="2000" u="sng" dirty="0" smtClean="0">
                <a:latin typeface="Arial Black" pitchFamily="34" charset="0"/>
              </a:rPr>
              <a:t>SIGNOS NO COMPATIBLES</a:t>
            </a:r>
            <a:endParaRPr lang="es-MX" sz="2000" u="sng" dirty="0">
              <a:latin typeface="Arial Black" pitchFamily="34" charset="0"/>
            </a:endParaRPr>
          </a:p>
        </p:txBody>
      </p:sp>
      <p:sp>
        <p:nvSpPr>
          <p:cNvPr id="3" name="Rectangle 1"/>
          <p:cNvSpPr>
            <a:spLocks noChangeArrowheads="1"/>
          </p:cNvSpPr>
          <p:nvPr/>
        </p:nvSpPr>
        <p:spPr bwMode="auto">
          <a:xfrm>
            <a:off x="112604" y="1759413"/>
            <a:ext cx="860444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 Géminis le encanta hablar de sus fantasías más sensuales, mientras que Cáncer prefiere mantener su pensamiento sexual en su interior. </a:t>
            </a:r>
            <a:endParaRPr kumimoji="0" lang="es-MX" sz="1600" dirty="0" smtClean="0">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naturaleza de Géminis se orienta hacia la variedad y la estimulación intelectual, mientras que la de cáncer es hacia los sentimientos. </a:t>
            </a:r>
            <a:endParaRPr kumimoji="0" lang="es-MX" sz="1600" dirty="0" smtClean="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combinación entre Cáncer y Géminis, podría ser un asunto casual, pero no es fácil para Cáncer, si quiere compromiso.</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Rectangle 1"/>
          <p:cNvSpPr>
            <a:spLocks noChangeArrowheads="1"/>
          </p:cNvSpPr>
          <p:nvPr/>
        </p:nvSpPr>
        <p:spPr bwMode="auto">
          <a:xfrm>
            <a:off x="251520" y="4797152"/>
            <a:ext cx="849694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Leo es impulsivo y muy egocéntrico, generalmente sus necesidades son muy exigentes. </a:t>
            </a:r>
            <a:endParaRPr kumimoji="0" lang="es-MX" sz="1600"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Sin embargo, Cáncer adora la protección de Leo y su actitud.</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Cáncer es capaz de revelar su verdadera calidez, Leo se dedicara plenamente a Cáncer.</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La única desventaja de la combinación entra Cáncer y Leo es su obstinación y sus evasivas.</a:t>
            </a:r>
            <a:endParaRPr kumimoji="0" lang="es-MX"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2 Título"/>
          <p:cNvSpPr>
            <a:spLocks noGrp="1"/>
          </p:cNvSpPr>
          <p:nvPr>
            <p:ph type="title"/>
          </p:nvPr>
        </p:nvSpPr>
        <p:spPr>
          <a:xfrm>
            <a:off x="44605" y="1286912"/>
            <a:ext cx="8763000" cy="468288"/>
          </a:xfrm>
        </p:spPr>
        <p:txBody>
          <a:bodyPr/>
          <a:lstStyle/>
          <a:p>
            <a:pPr algn="l"/>
            <a:r>
              <a:rPr lang="es-MX" sz="2000" dirty="0" smtClean="0"/>
              <a:t>GEMINIS Y CÁNCER</a:t>
            </a:r>
            <a:endParaRPr lang="es-MX" sz="2000" dirty="0"/>
          </a:p>
        </p:txBody>
      </p:sp>
      <p:sp>
        <p:nvSpPr>
          <p:cNvPr id="7" name="2 Título"/>
          <p:cNvSpPr txBox="1">
            <a:spLocks/>
          </p:cNvSpPr>
          <p:nvPr/>
        </p:nvSpPr>
        <p:spPr>
          <a:xfrm>
            <a:off x="179512" y="4077072"/>
            <a:ext cx="8763000" cy="4682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MX" sz="2000" b="0" i="0" u="none" strike="noStrike" kern="1200" cap="none" spc="0" normalizeH="0" baseline="0" noProof="0" dirty="0" smtClean="0">
                <a:ln>
                  <a:noFill/>
                </a:ln>
                <a:solidFill>
                  <a:schemeClr val="tx2"/>
                </a:solidFill>
                <a:effectLst/>
                <a:uLnTx/>
                <a:uFillTx/>
                <a:latin typeface="+mj-lt"/>
                <a:ea typeface="+mj-ea"/>
                <a:cs typeface="+mj-cs"/>
              </a:rPr>
              <a:t>LEO Y CÁNCER</a:t>
            </a:r>
            <a:endParaRPr kumimoji="0" lang="es-MX" sz="20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7 Rectángulo"/>
          <p:cNvSpPr/>
          <p:nvPr/>
        </p:nvSpPr>
        <p:spPr>
          <a:xfrm>
            <a:off x="2987824" y="764704"/>
            <a:ext cx="2659702" cy="769441"/>
          </a:xfrm>
          <a:prstGeom prst="rect">
            <a:avLst/>
          </a:prstGeom>
          <a:noFill/>
        </p:spPr>
        <p:txBody>
          <a:bodyPr wrap="none" lIns="91440" tIns="45720" rIns="91440" bIns="45720">
            <a:spAutoFit/>
          </a:bodyPr>
          <a:lstStyle/>
          <a:p>
            <a:pPr algn="ctr"/>
            <a:r>
              <a:rPr lang="es-E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CÁNCER</a:t>
            </a:r>
            <a:endParaRPr lang="es-E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56478812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184</TotalTime>
  <Words>2317</Words>
  <Application>Microsoft Office PowerPoint</Application>
  <PresentationFormat>Presentación en pantalla (4:3)</PresentationFormat>
  <Paragraphs>170</Paragraphs>
  <Slides>35</Slides>
  <Notes>2</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ARIES Y CÁNCER</vt:lpstr>
      <vt:lpstr>ESCORPIO Y CÁNCER</vt:lpstr>
      <vt:lpstr>GEMINIS Y CÁNCER</vt:lpstr>
      <vt:lpstr>VIRGO Y CÁNCER</vt:lpstr>
      <vt:lpstr>SAGITARIO Y CÁNCER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Server</dc:creator>
  <cp:lastModifiedBy>eLmOsHa</cp:lastModifiedBy>
  <cp:revision>21</cp:revision>
  <dcterms:created xsi:type="dcterms:W3CDTF">2014-03-17T00:07:55Z</dcterms:created>
  <dcterms:modified xsi:type="dcterms:W3CDTF">2014-03-25T06:15:15Z</dcterms:modified>
</cp:coreProperties>
</file>